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lsx" ContentType="application/vnd.openxmlformats-officedocument.spreadsheetml.sheet"/>
  <Default Extension="xml" ContentType="application/xml"/>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17.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18.xml" ContentType="application/vnd.openxmlformats-officedocument.presentationml.notesSlid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notesSlides/notesSlide19.xml" ContentType="application/vnd.openxmlformats-officedocument.presentationml.notesSlid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notesSlides/notesSlide20.xml" ContentType="application/vnd.openxmlformats-officedocument.presentationml.notesSlide+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21.xml" ContentType="application/vnd.openxmlformats-officedocument.presentationml.notesSlide+xml"/>
  <Override PartName="/ppt/charts/chart6.xml" ContentType="application/vnd.openxmlformats-officedocument.drawingml.chart+xml"/>
  <Override PartName="/ppt/charts/style6.xml" ContentType="application/vnd.ms-office.chartstyle+xml"/>
  <Override PartName="/ppt/charts/colors6.xml" ContentType="application/vnd.ms-office.chartcolorstyle+xml"/>
  <Override PartName="/ppt/notesSlides/notesSlide22.xml" ContentType="application/vnd.openxmlformats-officedocument.presentationml.notesSlide+xml"/>
  <Override PartName="/ppt/charts/chart7.xml" ContentType="application/vnd.openxmlformats-officedocument.drawingml.chart+xml"/>
  <Override PartName="/ppt/charts/style7.xml" ContentType="application/vnd.ms-office.chartstyle+xml"/>
  <Override PartName="/ppt/charts/colors7.xml" ContentType="application/vnd.ms-office.chartcolorstyle+xml"/>
  <Override PartName="/ppt/charts/chart8.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23.xml" ContentType="application/vnd.openxmlformats-officedocument.presentationml.notesSlide+xml"/>
  <Override PartName="/ppt/charts/chart9.xml" ContentType="application/vnd.openxmlformats-officedocument.drawingml.chart+xml"/>
  <Override PartName="/ppt/charts/style9.xml" ContentType="application/vnd.ms-office.chartstyle+xml"/>
  <Override PartName="/ppt/charts/colors9.xml" ContentType="application/vnd.ms-office.chartcolorstyle+xml"/>
  <Override PartName="/ppt/notesSlides/notesSlide24.xml" ContentType="application/vnd.openxmlformats-officedocument.presentationml.notesSlide+xml"/>
  <Override PartName="/ppt/charts/chart10.xml" ContentType="application/vnd.openxmlformats-officedocument.drawingml.chart+xml"/>
  <Override PartName="/ppt/charts/style10.xml" ContentType="application/vnd.ms-office.chartstyle+xml"/>
  <Override PartName="/ppt/charts/colors10.xml" ContentType="application/vnd.ms-office.chartcolorstyle+xml"/>
  <Override PartName="/ppt/notesSlides/notesSlide25.xml" ContentType="application/vnd.openxmlformats-officedocument.presentationml.notesSlide+xml"/>
  <Override PartName="/ppt/charts/chart11.xml" ContentType="application/vnd.openxmlformats-officedocument.drawingml.chart+xml"/>
  <Override PartName="/ppt/charts/style11.xml" ContentType="application/vnd.ms-office.chartstyle+xml"/>
  <Override PartName="/ppt/charts/colors11.xml" ContentType="application/vnd.ms-office.chartcolorstyle+xml"/>
  <Override PartName="/ppt/notesSlides/notesSlide26.xml" ContentType="application/vnd.openxmlformats-officedocument.presentationml.notesSlide+xml"/>
  <Override PartName="/ppt/charts/chart12.xml" ContentType="application/vnd.openxmlformats-officedocument.drawingml.chart+xml"/>
  <Override PartName="/ppt/charts/style12.xml" ContentType="application/vnd.ms-office.chartstyle+xml"/>
  <Override PartName="/ppt/charts/colors12.xml" ContentType="application/vnd.ms-office.chartcolorstyl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68" r:id="rId4"/>
  </p:sldMasterIdLst>
  <p:notesMasterIdLst>
    <p:notesMasterId r:id="rId38"/>
  </p:notesMasterIdLst>
  <p:handoutMasterIdLst>
    <p:handoutMasterId r:id="rId39"/>
  </p:handoutMasterIdLst>
  <p:sldIdLst>
    <p:sldId id="310" r:id="rId5"/>
    <p:sldId id="279" r:id="rId6"/>
    <p:sldId id="283" r:id="rId7"/>
    <p:sldId id="289" r:id="rId8"/>
    <p:sldId id="319" r:id="rId9"/>
    <p:sldId id="320" r:id="rId10"/>
    <p:sldId id="321" r:id="rId11"/>
    <p:sldId id="322" r:id="rId12"/>
    <p:sldId id="323" r:id="rId13"/>
    <p:sldId id="324" r:id="rId14"/>
    <p:sldId id="330" r:id="rId15"/>
    <p:sldId id="315" r:id="rId16"/>
    <p:sldId id="325" r:id="rId17"/>
    <p:sldId id="326" r:id="rId18"/>
    <p:sldId id="327" r:id="rId19"/>
    <p:sldId id="333" r:id="rId20"/>
    <p:sldId id="338" r:id="rId21"/>
    <p:sldId id="339" r:id="rId22"/>
    <p:sldId id="340" r:id="rId23"/>
    <p:sldId id="341" r:id="rId24"/>
    <p:sldId id="342" r:id="rId25"/>
    <p:sldId id="335" r:id="rId26"/>
    <p:sldId id="336" r:id="rId27"/>
    <p:sldId id="343" r:id="rId28"/>
    <p:sldId id="344" r:id="rId29"/>
    <p:sldId id="345" r:id="rId30"/>
    <p:sldId id="346" r:id="rId31"/>
    <p:sldId id="348" r:id="rId32"/>
    <p:sldId id="347" r:id="rId33"/>
    <p:sldId id="290" r:id="rId34"/>
    <p:sldId id="292" r:id="rId35"/>
    <p:sldId id="337" r:id="rId36"/>
    <p:sldId id="294" r:id="rId37"/>
  </p:sldIdLst>
  <p:sldSz cx="12188825" cy="6858000"/>
  <p:notesSz cx="7010400" cy="92964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pos="3839" userDrawn="1">
          <p15:clr>
            <a:srgbClr val="A4A3A4"/>
          </p15:clr>
        </p15:guide>
        <p15:guide id="2" orient="horz" pos="2160" userDrawn="1">
          <p15:clr>
            <a:srgbClr val="A4A3A4"/>
          </p15:clr>
        </p15:guide>
      </p15:sldGuideLst>
    </p:ext>
    <p:ext uri="{2D200454-40CA-4A62-9FC3-DE9A4176ACB9}">
      <p15:notesGuideLst xmlns:p15="http://schemas.microsoft.com/office/powerpoint/2012/main">
        <p15:guide id="1" orient="horz" pos="2928" userDrawn="1">
          <p15:clr>
            <a:srgbClr val="A4A3A4"/>
          </p15:clr>
        </p15:guide>
        <p15:guide id="2" pos="2208"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AF606853-7671-496A-8E4F-DF71F8EC918B}" styleName="Dark Style 1 - Accent 6">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6"/>
          </a:solidFill>
        </a:fill>
      </a:tcStyle>
    </a:wholeTbl>
    <a:band1H>
      <a:tcStyle>
        <a:tcBdr/>
        <a:fill>
          <a:solidFill>
            <a:schemeClr val="accent6">
              <a:shade val="60000"/>
            </a:schemeClr>
          </a:solidFill>
        </a:fill>
      </a:tcStyle>
    </a:band1H>
    <a:band1V>
      <a:tcStyle>
        <a:tcBdr/>
        <a:fill>
          <a:solidFill>
            <a:schemeClr val="accent6">
              <a:shade val="60000"/>
            </a:schemeClr>
          </a:solidFill>
        </a:fill>
      </a:tcStyle>
    </a:band1V>
    <a:lastCol>
      <a:tcTxStyle b="on"/>
      <a:tcStyle>
        <a:tcBdr>
          <a:left>
            <a:ln w="25400" cmpd="sng">
              <a:solidFill>
                <a:schemeClr val="lt1"/>
              </a:solidFill>
            </a:ln>
          </a:left>
        </a:tcBdr>
        <a:fill>
          <a:solidFill>
            <a:schemeClr val="accent6">
              <a:shade val="60000"/>
            </a:schemeClr>
          </a:solidFill>
        </a:fill>
      </a:tcStyle>
    </a:lastCol>
    <a:firstCol>
      <a:tcTxStyle b="on"/>
      <a:tcStyle>
        <a:tcBdr>
          <a:right>
            <a:ln w="25400" cmpd="sng">
              <a:solidFill>
                <a:schemeClr val="lt1"/>
              </a:solidFill>
            </a:ln>
          </a:right>
        </a:tcBdr>
        <a:fill>
          <a:solidFill>
            <a:schemeClr val="accent6">
              <a:shade val="60000"/>
            </a:schemeClr>
          </a:solidFill>
        </a:fill>
      </a:tcStyle>
    </a:firstCol>
    <a:lastRow>
      <a:tcTxStyle b="on"/>
      <a:tcStyle>
        <a:tcBdr>
          <a:top>
            <a:ln w="25400" cmpd="sng">
              <a:solidFill>
                <a:schemeClr val="lt1"/>
              </a:solidFill>
            </a:ln>
          </a:top>
        </a:tcBdr>
        <a:fill>
          <a:solidFill>
            <a:schemeClr val="accent6">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204" autoAdjust="0"/>
    <p:restoredTop sz="96433" autoAdjust="0"/>
  </p:normalViewPr>
  <p:slideViewPr>
    <p:cSldViewPr>
      <p:cViewPr>
        <p:scale>
          <a:sx n="68" d="100"/>
          <a:sy n="68" d="100"/>
        </p:scale>
        <p:origin x="810" y="60"/>
      </p:cViewPr>
      <p:guideLst>
        <p:guide pos="3839"/>
        <p:guide orient="horz" pos="216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1080"/>
    </p:cViewPr>
  </p:sorterViewPr>
  <p:notesViewPr>
    <p:cSldViewPr showGuides="1">
      <p:cViewPr varScale="1">
        <p:scale>
          <a:sx n="63" d="100"/>
          <a:sy n="63" d="100"/>
        </p:scale>
        <p:origin x="2838" y="108"/>
      </p:cViewPr>
      <p:guideLst>
        <p:guide orient="horz" pos="2928"/>
        <p:guide pos="2208"/>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handoutMaster" Target="handoutMasters/handoutMaster1.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oleObject" Target="file:///\\pbcgov.org\csd\user\slanier\Focus%20Groups\Raw%20Data-Focus%20Groups%20and%20Client%20Interviews.xlsx" TargetMode="External"/><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oleObject" Target="file:///\\pbcgov.org\csd\user\slanier\Focus%20Groups\Raw%20Data-Focus%20Groups%20and%20Client%20Interviews.xlsx" TargetMode="External"/><Relationship Id="rId2" Type="http://schemas.microsoft.com/office/2011/relationships/chartColorStyle" Target="colors4.xml"/><Relationship Id="rId1" Type="http://schemas.microsoft.com/office/2011/relationships/chartStyle" Target="style4.xml"/></Relationships>
</file>

<file path=ppt/charts/_rels/chart5.xml.rels><?xml version="1.0" encoding="UTF-8" standalone="yes"?>
<Relationships xmlns="http://schemas.openxmlformats.org/package/2006/relationships"><Relationship Id="rId3" Type="http://schemas.openxmlformats.org/officeDocument/2006/relationships/oleObject" Target="file:///\\pbcgov.org\csd\user\slanier\Focus%20Groups\Raw%20Data-Focus%20Groups%20and%20Client%20Interviews.xlsx" TargetMode="External"/><Relationship Id="rId2" Type="http://schemas.microsoft.com/office/2011/relationships/chartColorStyle" Target="colors5.xml"/><Relationship Id="rId1" Type="http://schemas.microsoft.com/office/2011/relationships/chartStyle" Target="style5.xml"/></Relationships>
</file>

<file path=ppt/charts/_rels/chart6.xml.rels><?xml version="1.0" encoding="UTF-8" standalone="yes"?>
<Relationships xmlns="http://schemas.openxmlformats.org/package/2006/relationships"><Relationship Id="rId3" Type="http://schemas.openxmlformats.org/officeDocument/2006/relationships/oleObject" Target="file:///\\pbcgov.org\csd\user\slanier\Focus%20Groups\Raw%20Data-Focus%20Groups%20and%20Client%20Interviews.xlsx" TargetMode="External"/><Relationship Id="rId2" Type="http://schemas.microsoft.com/office/2011/relationships/chartColorStyle" Target="colors6.xml"/><Relationship Id="rId1" Type="http://schemas.microsoft.com/office/2011/relationships/chartStyle" Target="style6.xml"/></Relationships>
</file>

<file path=ppt/charts/_rels/chart7.xml.rels><?xml version="1.0" encoding="UTF-8" standalone="yes"?>
<Relationships xmlns="http://schemas.openxmlformats.org/package/2006/relationships"><Relationship Id="rId3" Type="http://schemas.openxmlformats.org/officeDocument/2006/relationships/oleObject" Target="file:///\\pbcgov.org\csd\user\slanier\Focus%20Groups\Raw%20Data-Focus%20Groups%20and%20Client%20Interviews.xlsx" TargetMode="External"/><Relationship Id="rId2" Type="http://schemas.microsoft.com/office/2011/relationships/chartColorStyle" Target="colors7.xml"/><Relationship Id="rId1" Type="http://schemas.microsoft.com/office/2011/relationships/chartStyle" Target="style7.xml"/></Relationships>
</file>

<file path=ppt/charts/_rels/chart8.xml.rels><?xml version="1.0" encoding="UTF-8" standalone="yes"?>
<Relationships xmlns="http://schemas.openxmlformats.org/package/2006/relationships"><Relationship Id="rId3" Type="http://schemas.openxmlformats.org/officeDocument/2006/relationships/oleObject" Target="file:///\\pbcgov.org\csd\user\slanier\Focus%20Groups\Raw%20Data-Focus%20Groups%20and%20Client%20Interviews.xlsx" TargetMode="External"/><Relationship Id="rId2" Type="http://schemas.microsoft.com/office/2011/relationships/chartColorStyle" Target="colors8.xml"/><Relationship Id="rId1" Type="http://schemas.microsoft.com/office/2011/relationships/chartStyle" Target="style8.xml"/></Relationships>
</file>

<file path=ppt/charts/_rels/chart9.xml.rels><?xml version="1.0" encoding="UTF-8" standalone="yes"?>
<Relationships xmlns="http://schemas.openxmlformats.org/package/2006/relationships"><Relationship Id="rId3" Type="http://schemas.openxmlformats.org/officeDocument/2006/relationships/oleObject" Target="file:///\\pbcgov.org\csd\user\slanier\Focus%20Groups\Raw%20Data-Focus%20Groups%20and%20Client%20Interviews.xlsx" TargetMode="External"/><Relationship Id="rId2" Type="http://schemas.microsoft.com/office/2011/relationships/chartColorStyle" Target="colors9.xml"/><Relationship Id="rId1" Type="http://schemas.microsoft.com/office/2011/relationships/chartStyle" Target="style9.xml"/></Relationships>
</file>

<file path=ppt/charts/_rels/chart10.xml.rels><?xml version="1.0" encoding="UTF-8" standalone="yes"?>
<Relationships xmlns="http://schemas.openxmlformats.org/package/2006/relationships"><Relationship Id="rId3" Type="http://schemas.openxmlformats.org/officeDocument/2006/relationships/oleObject" Target="file:///\\pbcgov.org\csd\user\slanier\Focus%20Groups\Raw%20Data-Focus%20Groups%20and%20Client%20Interviews.xlsx" TargetMode="External"/><Relationship Id="rId2" Type="http://schemas.microsoft.com/office/2011/relationships/chartColorStyle" Target="colors10.xml"/><Relationship Id="rId1" Type="http://schemas.microsoft.com/office/2011/relationships/chartStyle" Target="style10.xml"/></Relationships>
</file>

<file path=ppt/charts/_rels/chart11.xml.rels><?xml version="1.0" encoding="UTF-8" standalone="yes"?>
<Relationships xmlns="http://schemas.openxmlformats.org/package/2006/relationships"><Relationship Id="rId3" Type="http://schemas.openxmlformats.org/officeDocument/2006/relationships/oleObject" Target="file:///\\pbcgov.org\csd\user\slanier\Focus%20Groups\Raw%20Data-Focus%20Groups%20and%20Client%20Interviews.xlsx" TargetMode="External"/><Relationship Id="rId2" Type="http://schemas.microsoft.com/office/2011/relationships/chartColorStyle" Target="colors11.xml"/><Relationship Id="rId1" Type="http://schemas.microsoft.com/office/2011/relationships/chartStyle" Target="style11.xml"/></Relationships>
</file>

<file path=ppt/charts/_rels/chart12.xml.rels><?xml version="1.0" encoding="UTF-8" standalone="yes"?>
<Relationships xmlns="http://schemas.openxmlformats.org/package/2006/relationships"><Relationship Id="rId3" Type="http://schemas.openxmlformats.org/officeDocument/2006/relationships/package" Target="../embeddings/Microsoft_Excel_Worksheet2.xlsx"/><Relationship Id="rId2" Type="http://schemas.microsoft.com/office/2011/relationships/chartColorStyle" Target="colors12.xml"/><Relationship Id="rId1" Type="http://schemas.microsoft.com/office/2011/relationships/chartStyle" Target="style12.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00" b="1" i="0" u="none" strike="noStrike" kern="1200" baseline="0">
                <a:solidFill>
                  <a:schemeClr val="dk1">
                    <a:lumMod val="75000"/>
                    <a:lumOff val="25000"/>
                  </a:schemeClr>
                </a:solidFill>
                <a:latin typeface="Californian FB" panose="0207040306080B030204" pitchFamily="18" charset="0"/>
                <a:ea typeface="+mn-ea"/>
                <a:cs typeface="+mn-cs"/>
              </a:defRPr>
            </a:pPr>
            <a:r>
              <a:rPr lang="en-US" b="0" i="1" dirty="0">
                <a:solidFill>
                  <a:sysClr val="windowText" lastClr="000000"/>
                </a:solidFill>
              </a:rPr>
              <a:t>What is your gender?</a:t>
            </a:r>
          </a:p>
        </c:rich>
      </c:tx>
      <c:overlay val="0"/>
      <c:spPr>
        <a:noFill/>
        <a:ln>
          <a:noFill/>
        </a:ln>
        <a:effectLst/>
      </c:spPr>
      <c:txPr>
        <a:bodyPr rot="0" spcFirstLastPara="1" vertOverflow="ellipsis" vert="horz" wrap="square" anchor="ctr" anchorCtr="1"/>
        <a:lstStyle/>
        <a:p>
          <a:pPr>
            <a:defRPr sz="1800" b="1" i="0" u="none" strike="noStrike" kern="1200" baseline="0">
              <a:solidFill>
                <a:schemeClr val="dk1">
                  <a:lumMod val="75000"/>
                  <a:lumOff val="25000"/>
                </a:schemeClr>
              </a:solidFill>
              <a:latin typeface="Californian FB" panose="0207040306080B030204" pitchFamily="18" charset="0"/>
              <a:ea typeface="+mn-ea"/>
              <a:cs typeface="+mn-cs"/>
            </a:defRPr>
          </a:pPr>
          <a:endParaRPr lang="en-US"/>
        </a:p>
      </c:txPr>
    </c:title>
    <c:autoTitleDeleted val="0"/>
    <c:view3D>
      <c:rotX val="50"/>
      <c:rotY val="0"/>
      <c:depthPercent val="100"/>
      <c:rAngAx val="0"/>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pie3DChart>
        <c:varyColors val="1"/>
        <c:ser>
          <c:idx val="0"/>
          <c:order val="0"/>
          <c:tx>
            <c:strRef>
              <c:f>Sheet1!$B$1</c:f>
              <c:strCache>
                <c:ptCount val="1"/>
                <c:pt idx="0">
                  <c:v>Gender</c:v>
                </c:pt>
              </c:strCache>
            </c:strRef>
          </c:tx>
          <c:dPt>
            <c:idx val="0"/>
            <c:bubble3D val="0"/>
            <c:spPr>
              <a:solidFill>
                <a:schemeClr val="accent1"/>
              </a:solidFill>
              <a:ln>
                <a:noFill/>
              </a:ln>
              <a:effectLst>
                <a:outerShdw blurRad="254000" sx="102000" sy="102000" algn="ctr" rotWithShape="0">
                  <a:prstClr val="black">
                    <a:alpha val="20000"/>
                  </a:prstClr>
                </a:outerShdw>
              </a:effectLst>
              <a:sp3d/>
            </c:spPr>
            <c:extLst>
              <c:ext xmlns:c16="http://schemas.microsoft.com/office/drawing/2014/chart" uri="{C3380CC4-5D6E-409C-BE32-E72D297353CC}">
                <c16:uniqueId val="{00000001-4313-4611-8A60-F200FC50F880}"/>
              </c:ext>
            </c:extLst>
          </c:dPt>
          <c:dPt>
            <c:idx val="1"/>
            <c:bubble3D val="0"/>
            <c:spPr>
              <a:solidFill>
                <a:schemeClr val="accent2"/>
              </a:solidFill>
              <a:ln>
                <a:noFill/>
              </a:ln>
              <a:effectLst>
                <a:outerShdw blurRad="254000" sx="102000" sy="102000" algn="ctr" rotWithShape="0">
                  <a:prstClr val="black">
                    <a:alpha val="20000"/>
                  </a:prstClr>
                </a:outerShdw>
              </a:effectLst>
              <a:sp3d/>
            </c:spPr>
            <c:extLst>
              <c:ext xmlns:c16="http://schemas.microsoft.com/office/drawing/2014/chart" uri="{C3380CC4-5D6E-409C-BE32-E72D297353CC}">
                <c16:uniqueId val="{00000003-4313-4611-8A60-F200FC50F880}"/>
              </c:ext>
            </c:extLst>
          </c:dPt>
          <c:dPt>
            <c:idx val="2"/>
            <c:bubble3D val="0"/>
            <c:spPr>
              <a:solidFill>
                <a:schemeClr val="accent3"/>
              </a:solidFill>
              <a:ln>
                <a:noFill/>
              </a:ln>
              <a:effectLst>
                <a:outerShdw blurRad="254000" sx="102000" sy="102000" algn="ctr" rotWithShape="0">
                  <a:prstClr val="black">
                    <a:alpha val="20000"/>
                  </a:prstClr>
                </a:outerShdw>
              </a:effectLst>
              <a:sp3d/>
            </c:spPr>
            <c:extLst>
              <c:ext xmlns:c16="http://schemas.microsoft.com/office/drawing/2014/chart" uri="{C3380CC4-5D6E-409C-BE32-E72D297353CC}">
                <c16:uniqueId val="{00000005-4313-4611-8A60-F200FC50F880}"/>
              </c:ext>
            </c:extLst>
          </c:dPt>
          <c:dLbls>
            <c:spPr>
              <a:pattFill prst="pct75">
                <a:fgClr>
                  <a:schemeClr val="dk1">
                    <a:lumMod val="75000"/>
                    <a:lumOff val="25000"/>
                  </a:schemeClr>
                </a:fgClr>
                <a:bgClr>
                  <a:schemeClr val="dk1">
                    <a:lumMod val="65000"/>
                    <a:lumOff val="35000"/>
                  </a:schemeClr>
                </a:bgClr>
              </a:pattFill>
              <a:ln>
                <a:noFill/>
              </a:ln>
              <a:effectLst>
                <a:outerShdw blurRad="50800" dist="38100" dir="2700000" algn="tl" rotWithShape="0">
                  <a:prstClr val="black">
                    <a:alpha val="40000"/>
                  </a:prstClr>
                </a:outerShdw>
              </a:effectLst>
            </c:spPr>
            <c:txPr>
              <a:bodyPr rot="0" spcFirstLastPara="1" vertOverflow="ellipsis" vert="horz" wrap="square" anchor="ctr" anchorCtr="1"/>
              <a:lstStyle/>
              <a:p>
                <a:pPr>
                  <a:defRPr sz="1000" b="1" i="0" u="none" strike="noStrike" kern="1200" baseline="0">
                    <a:solidFill>
                      <a:schemeClr val="lt1"/>
                    </a:solidFill>
                    <a:latin typeface="Californian FB" panose="0207040306080B030204" pitchFamily="18" charset="0"/>
                    <a:ea typeface="+mn-ea"/>
                    <a:cs typeface="+mn-cs"/>
                  </a:defRPr>
                </a:pPr>
                <a:endParaRPr lang="en-US"/>
              </a:p>
            </c:txPr>
            <c:dLblPos val="ctr"/>
            <c:showLegendKey val="0"/>
            <c:showVal val="0"/>
            <c:showCatName val="1"/>
            <c:showSerName val="0"/>
            <c:showPercent val="1"/>
            <c:showBubbleSize val="0"/>
            <c:showLeaderLines val="1"/>
            <c:leaderLines>
              <c:spPr>
                <a:ln w="9525">
                  <a:solidFill>
                    <a:schemeClr val="dk1">
                      <a:lumMod val="50000"/>
                      <a:lumOff val="50000"/>
                    </a:schemeClr>
                  </a:solidFill>
                </a:ln>
                <a:effectLst/>
              </c:spPr>
            </c:leaderLines>
            <c:extLst>
              <c:ext xmlns:c15="http://schemas.microsoft.com/office/drawing/2012/chart" uri="{CE6537A1-D6FC-4f65-9D91-7224C49458BB}"/>
            </c:extLst>
          </c:dLbls>
          <c:cat>
            <c:strRef>
              <c:f>Sheet1!$A$2:$A$6</c:f>
              <c:strCache>
                <c:ptCount val="3"/>
                <c:pt idx="0">
                  <c:v>Male</c:v>
                </c:pt>
                <c:pt idx="1">
                  <c:v>Female</c:v>
                </c:pt>
                <c:pt idx="2">
                  <c:v>Transgender</c:v>
                </c:pt>
              </c:strCache>
            </c:strRef>
          </c:cat>
          <c:val>
            <c:numRef>
              <c:f>Sheet1!$B$2:$B$6</c:f>
              <c:numCache>
                <c:formatCode>General</c:formatCode>
                <c:ptCount val="3"/>
                <c:pt idx="0">
                  <c:v>162</c:v>
                </c:pt>
                <c:pt idx="1">
                  <c:v>184</c:v>
                </c:pt>
                <c:pt idx="2">
                  <c:v>7</c:v>
                </c:pt>
              </c:numCache>
            </c:numRef>
          </c:val>
          <c:extLst>
            <c:ext xmlns:c16="http://schemas.microsoft.com/office/drawing/2014/chart" uri="{C3380CC4-5D6E-409C-BE32-E72D297353CC}">
              <c16:uniqueId val="{00000006-4313-4611-8A60-F200FC50F880}"/>
            </c:ext>
          </c:extLst>
        </c:ser>
        <c:dLbls>
          <c:dLblPos val="ctr"/>
          <c:showLegendKey val="0"/>
          <c:showVal val="0"/>
          <c:showCatName val="1"/>
          <c:showSerName val="0"/>
          <c:showPercent val="0"/>
          <c:showBubbleSize val="0"/>
          <c:showLeaderLines val="1"/>
        </c:dLbls>
      </c:pie3DChart>
      <c:spPr>
        <a:noFill/>
        <a:ln>
          <a:noFill/>
        </a:ln>
        <a:effectLst/>
      </c:spPr>
    </c:plotArea>
    <c:legend>
      <c:legendPos val="r"/>
      <c:layout>
        <c:manualLayout>
          <c:xMode val="edge"/>
          <c:yMode val="edge"/>
          <c:x val="0.80048680235725256"/>
          <c:y val="0.54107469674398811"/>
          <c:w val="0.19741676158404728"/>
          <c:h val="0.36049524214878537"/>
        </c:manualLayout>
      </c:layout>
      <c:overlay val="0"/>
      <c:spPr>
        <a:solidFill>
          <a:schemeClr val="lt1">
            <a:lumMod val="95000"/>
            <a:alpha val="39000"/>
          </a:schemeClr>
        </a:solidFill>
        <a:ln>
          <a:noFill/>
        </a:ln>
        <a:effectLst/>
      </c:spPr>
      <c:txPr>
        <a:bodyPr rot="0" spcFirstLastPara="1" vertOverflow="ellipsis" vert="horz" wrap="square" anchor="ctr" anchorCtr="1"/>
        <a:lstStyle/>
        <a:p>
          <a:pPr>
            <a:defRPr sz="1200" b="0" i="0" u="none" strike="noStrike" kern="1200" baseline="0">
              <a:solidFill>
                <a:sysClr val="windowText" lastClr="000000"/>
              </a:solidFill>
              <a:latin typeface="Californian FB" panose="0207040306080B030204" pitchFamily="18" charset="0"/>
              <a:ea typeface="+mn-ea"/>
              <a:cs typeface="+mn-cs"/>
            </a:defRPr>
          </a:pPr>
          <a:endParaRPr lang="en-US"/>
        </a:p>
      </c:txPr>
    </c:legend>
    <c:plotVisOnly val="1"/>
    <c:dispBlanksAs val="gap"/>
    <c:showDLblsOverMax val="0"/>
  </c:chart>
  <c: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a:effectLst/>
  </c:spPr>
  <c:txPr>
    <a:bodyPr/>
    <a:lstStyle/>
    <a:p>
      <a:pPr>
        <a:defRPr>
          <a:latin typeface="Californian FB" panose="0207040306080B030204" pitchFamily="18" charset="0"/>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600" b="0" i="0" u="none" strike="noStrike" kern="1200" spc="0" baseline="0">
                <a:solidFill>
                  <a:sysClr val="windowText" lastClr="000000"/>
                </a:solidFill>
                <a:latin typeface="Californian FB" panose="0207040306080B030204" pitchFamily="18" charset="0"/>
                <a:ea typeface="+mn-ea"/>
                <a:cs typeface="+mn-cs"/>
              </a:defRPr>
            </a:pPr>
            <a:r>
              <a:rPr lang="en-US" i="1" dirty="0">
                <a:solidFill>
                  <a:sysClr val="windowText" lastClr="000000"/>
                </a:solidFill>
              </a:rPr>
              <a:t>How do</a:t>
            </a:r>
            <a:r>
              <a:rPr lang="en-US" i="1" baseline="0" dirty="0">
                <a:solidFill>
                  <a:sysClr val="windowText" lastClr="000000"/>
                </a:solidFill>
              </a:rPr>
              <a:t> you identify yourself (sexual orientation)?</a:t>
            </a:r>
            <a:endParaRPr lang="en-US" i="1" dirty="0">
              <a:solidFill>
                <a:sysClr val="windowText" lastClr="000000"/>
              </a:solidFill>
            </a:endParaRPr>
          </a:p>
        </c:rich>
      </c:tx>
      <c:overlay val="0"/>
      <c:spPr>
        <a:noFill/>
        <a:ln>
          <a:noFill/>
        </a:ln>
        <a:effectLst/>
      </c:spPr>
      <c:txPr>
        <a:bodyPr rot="0" spcFirstLastPara="1" vertOverflow="ellipsis" vert="horz" wrap="square" anchor="ctr" anchorCtr="1"/>
        <a:lstStyle/>
        <a:p>
          <a:pPr>
            <a:defRPr sz="1600" b="0" i="0" u="none" strike="noStrike" kern="1200" spc="0" baseline="0">
              <a:solidFill>
                <a:sysClr val="windowText" lastClr="000000"/>
              </a:solidFill>
              <a:latin typeface="Californian FB" panose="0207040306080B030204" pitchFamily="18" charset="0"/>
              <a:ea typeface="+mn-ea"/>
              <a:cs typeface="+mn-cs"/>
            </a:defRPr>
          </a:pPr>
          <a:endParaRPr lang="en-US"/>
        </a:p>
      </c:txPr>
    </c:title>
    <c:autoTitleDeleted val="0"/>
    <c:view3D>
      <c:rotX val="30"/>
      <c:rotY val="0"/>
      <c:depthPercent val="100"/>
      <c:rAngAx val="0"/>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pie3DChart>
        <c:varyColors val="1"/>
        <c:ser>
          <c:idx val="0"/>
          <c:order val="0"/>
          <c:tx>
            <c:strRef>
              <c:f>Sheet1!$B$1</c:f>
              <c:strCache>
                <c:ptCount val="1"/>
                <c:pt idx="0">
                  <c:v>Sexual Orientation</c:v>
                </c:pt>
              </c:strCache>
            </c:strRef>
          </c:tx>
          <c:dPt>
            <c:idx val="0"/>
            <c:bubble3D val="0"/>
            <c:spPr>
              <a:solidFill>
                <a:srgbClr val="7030A0"/>
              </a:solidFill>
              <a:ln w="25400">
                <a:solidFill>
                  <a:schemeClr val="lt1"/>
                </a:solidFill>
              </a:ln>
              <a:effectLst/>
              <a:sp3d contourW="25400">
                <a:contourClr>
                  <a:schemeClr val="lt1"/>
                </a:contourClr>
              </a:sp3d>
            </c:spPr>
            <c:extLst>
              <c:ext xmlns:c16="http://schemas.microsoft.com/office/drawing/2014/chart" uri="{C3380CC4-5D6E-409C-BE32-E72D297353CC}">
                <c16:uniqueId val="{00000001-5643-4B19-A7BA-2C42F0603018}"/>
              </c:ext>
            </c:extLst>
          </c:dPt>
          <c:dPt>
            <c:idx val="1"/>
            <c:bubble3D val="0"/>
            <c:spPr>
              <a:solidFill>
                <a:schemeClr val="accent2"/>
              </a:solidFill>
              <a:ln w="25400">
                <a:solidFill>
                  <a:schemeClr val="lt1"/>
                </a:solidFill>
              </a:ln>
              <a:effectLst/>
              <a:sp3d contourW="25400">
                <a:contourClr>
                  <a:schemeClr val="lt1"/>
                </a:contourClr>
              </a:sp3d>
            </c:spPr>
            <c:extLst>
              <c:ext xmlns:c16="http://schemas.microsoft.com/office/drawing/2014/chart" uri="{C3380CC4-5D6E-409C-BE32-E72D297353CC}">
                <c16:uniqueId val="{00000003-5643-4B19-A7BA-2C42F0603018}"/>
              </c:ext>
            </c:extLst>
          </c:dPt>
          <c:dPt>
            <c:idx val="2"/>
            <c:bubble3D val="0"/>
            <c:spPr>
              <a:solidFill>
                <a:schemeClr val="accent3"/>
              </a:solidFill>
              <a:ln w="25400">
                <a:solidFill>
                  <a:schemeClr val="lt1"/>
                </a:solidFill>
              </a:ln>
              <a:effectLst/>
              <a:sp3d contourW="25400">
                <a:contourClr>
                  <a:schemeClr val="lt1"/>
                </a:contourClr>
              </a:sp3d>
            </c:spPr>
            <c:extLst>
              <c:ext xmlns:c16="http://schemas.microsoft.com/office/drawing/2014/chart" uri="{C3380CC4-5D6E-409C-BE32-E72D297353CC}">
                <c16:uniqueId val="{00000005-5643-4B19-A7BA-2C42F0603018}"/>
              </c:ext>
            </c:extLst>
          </c:dPt>
          <c:dPt>
            <c:idx val="3"/>
            <c:bubble3D val="0"/>
            <c:spPr>
              <a:solidFill>
                <a:schemeClr val="accent4"/>
              </a:solidFill>
              <a:ln w="25400">
                <a:solidFill>
                  <a:schemeClr val="lt1"/>
                </a:solidFill>
              </a:ln>
              <a:effectLst/>
              <a:sp3d contourW="25400">
                <a:contourClr>
                  <a:schemeClr val="lt1"/>
                </a:contourClr>
              </a:sp3d>
            </c:spPr>
            <c:extLst>
              <c:ext xmlns:c16="http://schemas.microsoft.com/office/drawing/2014/chart" uri="{C3380CC4-5D6E-409C-BE32-E72D297353CC}">
                <c16:uniqueId val="{00000007-5643-4B19-A7BA-2C42F0603018}"/>
              </c:ext>
            </c:extLst>
          </c:dPt>
          <c:dPt>
            <c:idx val="4"/>
            <c:bubble3D val="0"/>
            <c:spPr>
              <a:solidFill>
                <a:schemeClr val="accent5"/>
              </a:solidFill>
              <a:ln w="25400">
                <a:solidFill>
                  <a:schemeClr val="lt1"/>
                </a:solidFill>
              </a:ln>
              <a:effectLst/>
              <a:sp3d contourW="25400">
                <a:contourClr>
                  <a:schemeClr val="lt1"/>
                </a:contourClr>
              </a:sp3d>
            </c:spPr>
            <c:extLst>
              <c:ext xmlns:c16="http://schemas.microsoft.com/office/drawing/2014/chart" uri="{C3380CC4-5D6E-409C-BE32-E72D297353CC}">
                <c16:uniqueId val="{00000009-5643-4B19-A7BA-2C42F0603018}"/>
              </c:ext>
            </c:extLst>
          </c:dPt>
          <c:cat>
            <c:strRef>
              <c:f>Sheet1!$A$2:$A$6</c:f>
              <c:strCache>
                <c:ptCount val="5"/>
                <c:pt idx="0">
                  <c:v>Hetero</c:v>
                </c:pt>
                <c:pt idx="1">
                  <c:v>Lesbian</c:v>
                </c:pt>
                <c:pt idx="2">
                  <c:v>MSM</c:v>
                </c:pt>
                <c:pt idx="3">
                  <c:v>Bi-Sexual</c:v>
                </c:pt>
                <c:pt idx="4">
                  <c:v>No Response</c:v>
                </c:pt>
              </c:strCache>
            </c:strRef>
          </c:cat>
          <c:val>
            <c:numRef>
              <c:f>Sheet1!$B$2:$B$6</c:f>
              <c:numCache>
                <c:formatCode>General</c:formatCode>
                <c:ptCount val="5"/>
                <c:pt idx="0">
                  <c:v>221</c:v>
                </c:pt>
                <c:pt idx="1">
                  <c:v>13</c:v>
                </c:pt>
                <c:pt idx="2">
                  <c:v>57</c:v>
                </c:pt>
                <c:pt idx="3">
                  <c:v>38</c:v>
                </c:pt>
                <c:pt idx="4">
                  <c:v>28</c:v>
                </c:pt>
              </c:numCache>
            </c:numRef>
          </c:val>
          <c:extLst>
            <c:ext xmlns:c16="http://schemas.microsoft.com/office/drawing/2014/chart" uri="{C3380CC4-5D6E-409C-BE32-E72D297353CC}">
              <c16:uniqueId val="{0000000A-5643-4B19-A7BA-2C42F0603018}"/>
            </c:ext>
          </c:extLst>
        </c:ser>
        <c:dLbls>
          <c:showLegendKey val="0"/>
          <c:showVal val="0"/>
          <c:showCatName val="0"/>
          <c:showSerName val="0"/>
          <c:showPercent val="0"/>
          <c:showBubbleSize val="0"/>
          <c:showLeaderLines val="1"/>
        </c:dLbls>
      </c:pie3DChart>
      <c:spPr>
        <a:noFill/>
        <a:ln>
          <a:noFill/>
        </a:ln>
        <a:effectLst/>
      </c:spPr>
    </c:plotArea>
    <c:legend>
      <c:legendPos val="b"/>
      <c:overlay val="0"/>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Californian FB" panose="0207040306080B030204" pitchFamily="18" charset="0"/>
              <a:ea typeface="+mn-ea"/>
              <a:cs typeface="+mn-cs"/>
            </a:defRPr>
          </a:pPr>
          <a:endParaRPr lang="en-US"/>
        </a:p>
      </c:txPr>
    </c:legend>
    <c:plotVisOnly val="1"/>
    <c:dispBlanksAs val="gap"/>
    <c:showDLblsOverMax val="0"/>
  </c:chart>
  <c:spPr>
    <a:solidFill>
      <a:schemeClr val="bg1"/>
    </a:solidFill>
    <a:ln w="9525" cap="flat" cmpd="sng" algn="ctr">
      <a:noFill/>
      <a:round/>
    </a:ln>
    <a:effectLst/>
  </c:spPr>
  <c:txPr>
    <a:bodyPr/>
    <a:lstStyle/>
    <a:p>
      <a:pPr>
        <a:defRPr/>
      </a:pPr>
      <a:endParaRPr lang="en-US"/>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600" b="1" i="0" u="none" strike="noStrike" kern="1200" spc="100" baseline="0">
                <a:solidFill>
                  <a:schemeClr val="lt1">
                    <a:lumMod val="95000"/>
                  </a:schemeClr>
                </a:solidFill>
                <a:effectLst>
                  <a:outerShdw blurRad="50800" dist="38100" dir="5400000" algn="t" rotWithShape="0">
                    <a:prstClr val="black">
                      <a:alpha val="40000"/>
                    </a:prstClr>
                  </a:outerShdw>
                </a:effectLst>
                <a:latin typeface="+mn-lt"/>
                <a:ea typeface="+mn-ea"/>
                <a:cs typeface="+mn-cs"/>
              </a:defRPr>
            </a:pPr>
            <a:r>
              <a:rPr lang="en-US" dirty="0"/>
              <a:t>Race</a:t>
            </a:r>
          </a:p>
        </c:rich>
      </c:tx>
      <c:overlay val="0"/>
      <c:spPr>
        <a:noFill/>
        <a:ln>
          <a:noFill/>
        </a:ln>
        <a:effectLst/>
      </c:spPr>
      <c:txPr>
        <a:bodyPr rot="0" spcFirstLastPara="1" vertOverflow="ellipsis" vert="horz" wrap="square" anchor="ctr" anchorCtr="1"/>
        <a:lstStyle/>
        <a:p>
          <a:pPr>
            <a:defRPr sz="1600" b="1" i="0" u="none" strike="noStrike" kern="1200" spc="100" baseline="0">
              <a:solidFill>
                <a:schemeClr val="lt1">
                  <a:lumMod val="95000"/>
                </a:schemeClr>
              </a:solidFill>
              <a:effectLst>
                <a:outerShdw blurRad="50800" dist="38100" dir="5400000" algn="t" rotWithShape="0">
                  <a:prstClr val="black">
                    <a:alpha val="40000"/>
                  </a:prstClr>
                </a:outerShdw>
              </a:effectLst>
              <a:latin typeface="+mn-lt"/>
              <a:ea typeface="+mn-ea"/>
              <a:cs typeface="+mn-cs"/>
            </a:defRPr>
          </a:pPr>
          <a:endParaRPr lang="en-US"/>
        </a:p>
      </c:txPr>
    </c:title>
    <c:autoTitleDeleted val="0"/>
    <c:plotArea>
      <c:layout/>
      <c:barChart>
        <c:barDir val="bar"/>
        <c:grouping val="clustered"/>
        <c:varyColors val="0"/>
        <c:ser>
          <c:idx val="0"/>
          <c:order val="0"/>
          <c:tx>
            <c:strRef>
              <c:f>Sheet1!$C$5</c:f>
              <c:strCache>
                <c:ptCount val="1"/>
                <c:pt idx="0">
                  <c:v>Number</c:v>
                </c:pt>
              </c:strCache>
            </c:strRef>
          </c:tx>
          <c:spPr>
            <a:gradFill rotWithShape="1">
              <a:gsLst>
                <a:gs pos="0">
                  <a:schemeClr val="accent2">
                    <a:shade val="51000"/>
                    <a:satMod val="130000"/>
                  </a:schemeClr>
                </a:gs>
                <a:gs pos="80000">
                  <a:schemeClr val="accent2">
                    <a:shade val="93000"/>
                    <a:satMod val="130000"/>
                  </a:schemeClr>
                </a:gs>
                <a:gs pos="100000">
                  <a:schemeClr val="accent2">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c:spPr>
          <c:invertIfNegative val="0"/>
          <c:dLbls>
            <c:spPr>
              <a:noFill/>
              <a:ln>
                <a:noFill/>
              </a:ln>
              <a:effectLst/>
            </c:spPr>
            <c:txPr>
              <a:bodyPr rot="0" spcFirstLastPara="1" vertOverflow="ellipsis" vert="horz" wrap="square" lIns="38100" tIns="19050" rIns="38100" bIns="19050" anchor="ctr" anchorCtr="1">
                <a:spAutoFit/>
              </a:bodyPr>
              <a:lstStyle/>
              <a:p>
                <a:pPr>
                  <a:defRPr sz="1600" b="0" i="0" u="none" strike="noStrike" kern="1200" baseline="0">
                    <a:solidFill>
                      <a:schemeClr val="lt1">
                        <a:lumMod val="85000"/>
                      </a:schemeClr>
                    </a:solidFill>
                    <a:latin typeface="+mn-lt"/>
                    <a:ea typeface="+mn-ea"/>
                    <a:cs typeface="+mn-cs"/>
                  </a:defRPr>
                </a:pPr>
                <a:endParaRPr lang="en-US"/>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lt1">
                          <a:lumMod val="95000"/>
                          <a:alpha val="54000"/>
                        </a:schemeClr>
                      </a:solidFill>
                    </a:ln>
                    <a:effectLst/>
                  </c:spPr>
                </c15:leaderLines>
              </c:ext>
            </c:extLst>
          </c:dLbls>
          <c:cat>
            <c:strRef>
              <c:f>Sheet1!$B$6:$B$11</c:f>
              <c:strCache>
                <c:ptCount val="6"/>
                <c:pt idx="0">
                  <c:v>American Indian or Alaskan Native</c:v>
                </c:pt>
                <c:pt idx="1">
                  <c:v>Asian</c:v>
                </c:pt>
                <c:pt idx="2">
                  <c:v>Black or African American</c:v>
                </c:pt>
                <c:pt idx="3">
                  <c:v>Mixed/more than one race</c:v>
                </c:pt>
                <c:pt idx="4">
                  <c:v>White/Caucasian</c:v>
                </c:pt>
                <c:pt idx="5">
                  <c:v>No Response</c:v>
                </c:pt>
              </c:strCache>
            </c:strRef>
          </c:cat>
          <c:val>
            <c:numRef>
              <c:f>Sheet1!$C$6:$C$11</c:f>
              <c:numCache>
                <c:formatCode>General</c:formatCode>
                <c:ptCount val="6"/>
                <c:pt idx="0">
                  <c:v>2</c:v>
                </c:pt>
                <c:pt idx="1">
                  <c:v>1</c:v>
                </c:pt>
                <c:pt idx="2">
                  <c:v>242</c:v>
                </c:pt>
                <c:pt idx="3">
                  <c:v>29</c:v>
                </c:pt>
                <c:pt idx="4">
                  <c:v>68</c:v>
                </c:pt>
                <c:pt idx="5">
                  <c:v>15</c:v>
                </c:pt>
              </c:numCache>
            </c:numRef>
          </c:val>
          <c:extLst>
            <c:ext xmlns:c16="http://schemas.microsoft.com/office/drawing/2014/chart" uri="{C3380CC4-5D6E-409C-BE32-E72D297353CC}">
              <c16:uniqueId val="{00000000-5F47-44AA-AFEA-7C03E22BEC7F}"/>
            </c:ext>
          </c:extLst>
        </c:ser>
        <c:dLbls>
          <c:dLblPos val="inEnd"/>
          <c:showLegendKey val="0"/>
          <c:showVal val="1"/>
          <c:showCatName val="0"/>
          <c:showSerName val="0"/>
          <c:showPercent val="0"/>
          <c:showBubbleSize val="0"/>
        </c:dLbls>
        <c:gapWidth val="115"/>
        <c:overlap val="-20"/>
        <c:axId val="581907680"/>
        <c:axId val="581907352"/>
      </c:barChart>
      <c:catAx>
        <c:axId val="581907680"/>
        <c:scaling>
          <c:orientation val="minMax"/>
        </c:scaling>
        <c:delete val="0"/>
        <c:axPos val="l"/>
        <c:numFmt formatCode="General" sourceLinked="1"/>
        <c:majorTickMark val="none"/>
        <c:minorTickMark val="none"/>
        <c:tickLblPos val="nextTo"/>
        <c:spPr>
          <a:noFill/>
          <a:ln w="12700" cap="flat" cmpd="sng" algn="ctr">
            <a:solidFill>
              <a:schemeClr val="lt1">
                <a:lumMod val="95000"/>
                <a:alpha val="54000"/>
              </a:schemeClr>
            </a:solidFill>
            <a:round/>
          </a:ln>
          <a:effectLst/>
        </c:spPr>
        <c:txPr>
          <a:bodyPr rot="-60000000" spcFirstLastPara="1" vertOverflow="ellipsis" vert="horz" wrap="square" anchor="ctr" anchorCtr="1"/>
          <a:lstStyle/>
          <a:p>
            <a:pPr>
              <a:defRPr sz="1400" b="0" i="0" u="none" strike="noStrike" kern="1200" baseline="0">
                <a:solidFill>
                  <a:schemeClr val="lt1">
                    <a:lumMod val="85000"/>
                  </a:schemeClr>
                </a:solidFill>
                <a:latin typeface="+mn-lt"/>
                <a:ea typeface="+mn-ea"/>
                <a:cs typeface="+mn-cs"/>
              </a:defRPr>
            </a:pPr>
            <a:endParaRPr lang="en-US"/>
          </a:p>
        </c:txPr>
        <c:crossAx val="581907352"/>
        <c:crosses val="autoZero"/>
        <c:auto val="1"/>
        <c:lblAlgn val="ctr"/>
        <c:lblOffset val="100"/>
        <c:noMultiLvlLbl val="0"/>
      </c:catAx>
      <c:valAx>
        <c:axId val="581907352"/>
        <c:scaling>
          <c:orientation val="minMax"/>
        </c:scaling>
        <c:delete val="0"/>
        <c:axPos val="b"/>
        <c:majorGridlines>
          <c:spPr>
            <a:ln w="9525" cap="flat" cmpd="sng" algn="ctr">
              <a:solidFill>
                <a:schemeClr val="lt1">
                  <a:lumMod val="95000"/>
                  <a:alpha val="10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lt1">
                    <a:lumMod val="85000"/>
                  </a:schemeClr>
                </a:solidFill>
                <a:latin typeface="+mn-lt"/>
                <a:ea typeface="+mn-ea"/>
                <a:cs typeface="+mn-cs"/>
              </a:defRPr>
            </a:pPr>
            <a:endParaRPr lang="en-US"/>
          </a:p>
        </c:txPr>
        <c:crossAx val="581907680"/>
        <c:crosses val="autoZero"/>
        <c:crossBetween val="between"/>
      </c:valAx>
      <c:spPr>
        <a:noFill/>
        <a:ln>
          <a:noFill/>
        </a:ln>
        <a:effectLst/>
      </c:spPr>
    </c:plotArea>
    <c:plotVisOnly val="1"/>
    <c:dispBlanksAs val="gap"/>
    <c:showDLblsOverMax val="0"/>
  </c:chart>
  <c: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a:ln>
      <a:noFill/>
    </a:ln>
    <a:effectLst/>
  </c:spPr>
  <c:txPr>
    <a:bodyPr/>
    <a:lstStyle/>
    <a:p>
      <a:pPr>
        <a:defRPr/>
      </a:pPr>
      <a:endParaRPr lang="en-US"/>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600" b="1" i="0" u="none" strike="noStrike" kern="1200" baseline="0">
                <a:solidFill>
                  <a:schemeClr val="tx1">
                    <a:lumMod val="65000"/>
                    <a:lumOff val="35000"/>
                  </a:schemeClr>
                </a:solidFill>
                <a:latin typeface="+mn-lt"/>
                <a:ea typeface="+mn-ea"/>
                <a:cs typeface="+mn-cs"/>
              </a:defRPr>
            </a:pPr>
            <a:r>
              <a:rPr lang="en-US" dirty="0">
                <a:solidFill>
                  <a:sysClr val="windowText" lastClr="000000"/>
                </a:solidFill>
                <a:latin typeface="Californian FB" panose="0207040306080B030204" pitchFamily="18" charset="0"/>
              </a:rPr>
              <a:t>Ethnicity</a:t>
            </a:r>
          </a:p>
        </c:rich>
      </c:tx>
      <c:overlay val="0"/>
      <c:spPr>
        <a:noFill/>
        <a:ln>
          <a:noFill/>
        </a:ln>
        <a:effectLst/>
      </c:spPr>
      <c:txPr>
        <a:bodyPr rot="0" spcFirstLastPara="1" vertOverflow="ellipsis" vert="horz" wrap="square" anchor="ctr" anchorCtr="1"/>
        <a:lstStyle/>
        <a:p>
          <a:pPr>
            <a:defRPr sz="1600" b="1" i="0" u="none" strike="noStrike" kern="1200" baseline="0">
              <a:solidFill>
                <a:schemeClr val="tx1">
                  <a:lumMod val="65000"/>
                  <a:lumOff val="35000"/>
                </a:schemeClr>
              </a:solidFill>
              <a:latin typeface="+mn-lt"/>
              <a:ea typeface="+mn-ea"/>
              <a:cs typeface="+mn-cs"/>
            </a:defRPr>
          </a:pPr>
          <a:endParaRPr lang="en-US"/>
        </a:p>
      </c:txPr>
    </c:title>
    <c:autoTitleDeleted val="0"/>
    <c:view3D>
      <c:rotX val="30"/>
      <c:rotY val="0"/>
      <c:depthPercent val="100"/>
      <c:rAngAx val="0"/>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pie3DChart>
        <c:varyColors val="1"/>
        <c:ser>
          <c:idx val="0"/>
          <c:order val="0"/>
          <c:tx>
            <c:strRef>
              <c:f>Sheet1!$C$15</c:f>
              <c:strCache>
                <c:ptCount val="1"/>
                <c:pt idx="0">
                  <c:v>Number</c:v>
                </c:pt>
              </c:strCache>
            </c:strRef>
          </c:tx>
          <c:dPt>
            <c:idx val="0"/>
            <c:bubble3D val="0"/>
            <c:spPr>
              <a:gradFill rotWithShape="1">
                <a:gsLst>
                  <a:gs pos="0">
                    <a:schemeClr val="accent6">
                      <a:shade val="51000"/>
                      <a:satMod val="130000"/>
                    </a:schemeClr>
                  </a:gs>
                  <a:gs pos="80000">
                    <a:schemeClr val="accent6">
                      <a:shade val="93000"/>
                      <a:satMod val="130000"/>
                    </a:schemeClr>
                  </a:gs>
                  <a:gs pos="100000">
                    <a:schemeClr val="accent6">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c:spPr>
            <c:extLst>
              <c:ext xmlns:c16="http://schemas.microsoft.com/office/drawing/2014/chart" uri="{C3380CC4-5D6E-409C-BE32-E72D297353CC}">
                <c16:uniqueId val="{00000001-E462-448A-A815-AC21564689A2}"/>
              </c:ext>
            </c:extLst>
          </c:dPt>
          <c:dPt>
            <c:idx val="1"/>
            <c:bubble3D val="0"/>
            <c:spPr>
              <a:gradFill rotWithShape="1">
                <a:gsLst>
                  <a:gs pos="0">
                    <a:schemeClr val="accent5">
                      <a:shade val="51000"/>
                      <a:satMod val="130000"/>
                    </a:schemeClr>
                  </a:gs>
                  <a:gs pos="80000">
                    <a:schemeClr val="accent5">
                      <a:shade val="93000"/>
                      <a:satMod val="130000"/>
                    </a:schemeClr>
                  </a:gs>
                  <a:gs pos="100000">
                    <a:schemeClr val="accent5">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c:spPr>
            <c:extLst>
              <c:ext xmlns:c16="http://schemas.microsoft.com/office/drawing/2014/chart" uri="{C3380CC4-5D6E-409C-BE32-E72D297353CC}">
                <c16:uniqueId val="{00000003-E462-448A-A815-AC21564689A2}"/>
              </c:ext>
            </c:extLst>
          </c:dPt>
          <c:dPt>
            <c:idx val="2"/>
            <c:bubble3D val="0"/>
            <c:spPr>
              <a:gradFill rotWithShape="1">
                <a:gsLst>
                  <a:gs pos="0">
                    <a:schemeClr val="accent4">
                      <a:shade val="51000"/>
                      <a:satMod val="130000"/>
                    </a:schemeClr>
                  </a:gs>
                  <a:gs pos="80000">
                    <a:schemeClr val="accent4">
                      <a:shade val="93000"/>
                      <a:satMod val="130000"/>
                    </a:schemeClr>
                  </a:gs>
                  <a:gs pos="100000">
                    <a:schemeClr val="accent4">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c:spPr>
            <c:extLst>
              <c:ext xmlns:c16="http://schemas.microsoft.com/office/drawing/2014/chart" uri="{C3380CC4-5D6E-409C-BE32-E72D297353CC}">
                <c16:uniqueId val="{00000005-E462-448A-A815-AC21564689A2}"/>
              </c:ext>
            </c:extLst>
          </c:dPt>
          <c:dPt>
            <c:idx val="3"/>
            <c:bubble3D val="0"/>
            <c:spPr>
              <a:gradFill rotWithShape="1">
                <a:gsLst>
                  <a:gs pos="0">
                    <a:schemeClr val="accent6">
                      <a:lumMod val="60000"/>
                      <a:shade val="51000"/>
                      <a:satMod val="130000"/>
                    </a:schemeClr>
                  </a:gs>
                  <a:gs pos="80000">
                    <a:schemeClr val="accent6">
                      <a:lumMod val="60000"/>
                      <a:shade val="93000"/>
                      <a:satMod val="130000"/>
                    </a:schemeClr>
                  </a:gs>
                  <a:gs pos="100000">
                    <a:schemeClr val="accent6">
                      <a:lumMod val="6000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c:spPr>
            <c:extLst>
              <c:ext xmlns:c16="http://schemas.microsoft.com/office/drawing/2014/chart" uri="{C3380CC4-5D6E-409C-BE32-E72D297353CC}">
                <c16:uniqueId val="{00000007-E462-448A-A815-AC21564689A2}"/>
              </c:ext>
            </c:extLst>
          </c:dPt>
          <c:dLbls>
            <c:spPr>
              <a:noFill/>
              <a:ln>
                <a:noFill/>
              </a:ln>
              <a:effectLst/>
            </c:spPr>
            <c:txPr>
              <a:bodyPr rot="0" spcFirstLastPara="1" vertOverflow="ellipsis" vert="horz" wrap="square" lIns="38100" tIns="19050" rIns="38100" bIns="19050" anchor="ctr" anchorCtr="1">
                <a:spAutoFit/>
              </a:bodyPr>
              <a:lstStyle/>
              <a:p>
                <a:pPr>
                  <a:defRPr sz="1400" b="1" i="0" u="none" strike="noStrike" kern="1200" baseline="0">
                    <a:solidFill>
                      <a:schemeClr val="bg1"/>
                    </a:solidFill>
                    <a:latin typeface="Californian FB" panose="0207040306080B030204" pitchFamily="18" charset="0"/>
                    <a:ea typeface="+mn-ea"/>
                    <a:cs typeface="+mn-cs"/>
                  </a:defRPr>
                </a:pPr>
                <a:endParaRPr lang="en-US"/>
              </a:p>
            </c:txPr>
            <c:dLblPos val="inEnd"/>
            <c:showLegendKey val="0"/>
            <c:showVal val="0"/>
            <c:showCatName val="0"/>
            <c:showSerName val="0"/>
            <c:showPercent val="1"/>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Sheet1!$B$16:$B$19</c:f>
              <c:strCache>
                <c:ptCount val="4"/>
                <c:pt idx="0">
                  <c:v>Haitian</c:v>
                </c:pt>
                <c:pt idx="1">
                  <c:v>Hispanic/Latina/o</c:v>
                </c:pt>
                <c:pt idx="2">
                  <c:v>Non-Hispanic/Latina/o</c:v>
                </c:pt>
                <c:pt idx="3">
                  <c:v>No Response</c:v>
                </c:pt>
              </c:strCache>
            </c:strRef>
          </c:cat>
          <c:val>
            <c:numRef>
              <c:f>Sheet1!$C$16:$C$19</c:f>
              <c:numCache>
                <c:formatCode>General</c:formatCode>
                <c:ptCount val="4"/>
                <c:pt idx="0">
                  <c:v>33</c:v>
                </c:pt>
                <c:pt idx="1">
                  <c:v>48</c:v>
                </c:pt>
                <c:pt idx="2">
                  <c:v>222</c:v>
                </c:pt>
                <c:pt idx="3">
                  <c:v>54</c:v>
                </c:pt>
              </c:numCache>
            </c:numRef>
          </c:val>
          <c:extLst>
            <c:ext xmlns:c16="http://schemas.microsoft.com/office/drawing/2014/chart" uri="{C3380CC4-5D6E-409C-BE32-E72D297353CC}">
              <c16:uniqueId val="{00000008-E462-448A-A815-AC21564689A2}"/>
            </c:ext>
          </c:extLst>
        </c:ser>
        <c:dLbls>
          <c:dLblPos val="inEnd"/>
          <c:showLegendKey val="0"/>
          <c:showVal val="0"/>
          <c:showCatName val="0"/>
          <c:showSerName val="0"/>
          <c:showPercent val="1"/>
          <c:showBubbleSize val="0"/>
          <c:showLeaderLines val="1"/>
        </c:dLbls>
      </c:pie3DChart>
      <c:spPr>
        <a:noFill/>
        <a:ln>
          <a:noFill/>
        </a:ln>
        <a:effectLst/>
      </c:spPr>
    </c:plotArea>
    <c:legend>
      <c:legendPos val="b"/>
      <c:overlay val="0"/>
      <c:spPr>
        <a:noFill/>
        <a:ln>
          <a:noFill/>
        </a:ln>
        <a:effectLst/>
      </c:spPr>
      <c:txPr>
        <a:bodyPr rot="0" spcFirstLastPara="1" vertOverflow="ellipsis" vert="horz" wrap="square" anchor="ctr" anchorCtr="1"/>
        <a:lstStyle/>
        <a:p>
          <a:pPr>
            <a:defRPr sz="1400" b="1" i="0" u="none" strike="noStrike" kern="1200" baseline="0">
              <a:solidFill>
                <a:schemeClr val="tx1">
                  <a:lumMod val="65000"/>
                  <a:lumOff val="35000"/>
                </a:schemeClr>
              </a:solidFill>
              <a:latin typeface="Californian FB" panose="0207040306080B030204" pitchFamily="18" charset="0"/>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600" b="1" i="0" u="none" strike="noStrike" kern="1200" spc="100" baseline="0">
                <a:solidFill>
                  <a:schemeClr val="lt1">
                    <a:lumMod val="95000"/>
                  </a:schemeClr>
                </a:solidFill>
                <a:effectLst>
                  <a:outerShdw blurRad="50800" dist="38100" dir="5400000" algn="t" rotWithShape="0">
                    <a:prstClr val="black">
                      <a:alpha val="40000"/>
                    </a:prstClr>
                  </a:outerShdw>
                </a:effectLst>
                <a:latin typeface="+mn-lt"/>
                <a:ea typeface="+mn-ea"/>
                <a:cs typeface="+mn-cs"/>
              </a:defRPr>
            </a:pPr>
            <a:r>
              <a:rPr lang="en-US" sz="2000" dirty="0">
                <a:latin typeface="Californian FB" panose="0207040306080B030204" pitchFamily="18" charset="0"/>
              </a:rPr>
              <a:t>AGE</a:t>
            </a:r>
          </a:p>
        </c:rich>
      </c:tx>
      <c:overlay val="0"/>
      <c:spPr>
        <a:noFill/>
        <a:ln>
          <a:noFill/>
        </a:ln>
        <a:effectLst/>
      </c:spPr>
      <c:txPr>
        <a:bodyPr rot="0" spcFirstLastPara="1" vertOverflow="ellipsis" vert="horz" wrap="square" anchor="ctr" anchorCtr="1"/>
        <a:lstStyle/>
        <a:p>
          <a:pPr>
            <a:defRPr sz="1600" b="1" i="0" u="none" strike="noStrike" kern="1200" spc="100" baseline="0">
              <a:solidFill>
                <a:schemeClr val="lt1">
                  <a:lumMod val="95000"/>
                </a:schemeClr>
              </a:solidFill>
              <a:effectLst>
                <a:outerShdw blurRad="50800" dist="38100" dir="5400000" algn="t" rotWithShape="0">
                  <a:prstClr val="black">
                    <a:alpha val="40000"/>
                  </a:prstClr>
                </a:outerShdw>
              </a:effectLst>
              <a:latin typeface="+mn-lt"/>
              <a:ea typeface="+mn-ea"/>
              <a:cs typeface="+mn-cs"/>
            </a:defRPr>
          </a:pPr>
          <a:endParaRPr lang="en-US"/>
        </a:p>
      </c:txPr>
    </c:title>
    <c:autoTitleDeleted val="0"/>
    <c:view3D>
      <c:rotX val="30"/>
      <c:rotY val="0"/>
      <c:depthPercent val="100"/>
      <c:rAngAx val="0"/>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pie3DChart>
        <c:varyColors val="1"/>
        <c:ser>
          <c:idx val="0"/>
          <c:order val="0"/>
          <c:tx>
            <c:strRef>
              <c:f>Sheet1!$C$25</c:f>
              <c:strCache>
                <c:ptCount val="1"/>
                <c:pt idx="0">
                  <c:v>Number</c:v>
                </c:pt>
              </c:strCache>
            </c:strRef>
          </c:tx>
          <c:dPt>
            <c:idx val="0"/>
            <c:bubble3D val="0"/>
            <c:spPr>
              <a:gradFill rotWithShape="1">
                <a:gsLst>
                  <a:gs pos="0">
                    <a:schemeClr val="accent1">
                      <a:satMod val="103000"/>
                      <a:lumMod val="102000"/>
                      <a:tint val="94000"/>
                    </a:schemeClr>
                  </a:gs>
                  <a:gs pos="50000">
                    <a:schemeClr val="accent1">
                      <a:satMod val="110000"/>
                      <a:lumMod val="100000"/>
                      <a:shade val="100000"/>
                    </a:schemeClr>
                  </a:gs>
                  <a:gs pos="100000">
                    <a:schemeClr val="accent1">
                      <a:lumMod val="99000"/>
                      <a:satMod val="120000"/>
                      <a:shade val="78000"/>
                    </a:schemeClr>
                  </a:gs>
                </a:gsLst>
                <a:lin ang="5400000" scaled="0"/>
              </a:gradFill>
              <a:ln>
                <a:noFill/>
              </a:ln>
              <a:effectLst>
                <a:outerShdw blurRad="57150" dist="19050" dir="5400000" algn="ctr" rotWithShape="0">
                  <a:srgbClr val="000000">
                    <a:alpha val="63000"/>
                  </a:srgbClr>
                </a:outerShdw>
              </a:effectLst>
              <a:scene3d>
                <a:camera prst="orthographicFront">
                  <a:rot lat="0" lon="0" rev="0"/>
                </a:camera>
                <a:lightRig rig="threePt" dir="t">
                  <a:rot lat="0" lon="0" rev="1200000"/>
                </a:lightRig>
              </a:scene3d>
              <a:sp3d/>
            </c:spPr>
            <c:extLst>
              <c:ext xmlns:c16="http://schemas.microsoft.com/office/drawing/2014/chart" uri="{C3380CC4-5D6E-409C-BE32-E72D297353CC}">
                <c16:uniqueId val="{00000001-D140-485A-BF76-649AA120A1AE}"/>
              </c:ext>
            </c:extLst>
          </c:dPt>
          <c:dPt>
            <c:idx val="1"/>
            <c:bubble3D val="0"/>
            <c:spPr>
              <a:gradFill rotWithShape="1">
                <a:gsLst>
                  <a:gs pos="0">
                    <a:schemeClr val="accent2">
                      <a:satMod val="103000"/>
                      <a:lumMod val="102000"/>
                      <a:tint val="94000"/>
                    </a:schemeClr>
                  </a:gs>
                  <a:gs pos="50000">
                    <a:schemeClr val="accent2">
                      <a:satMod val="110000"/>
                      <a:lumMod val="100000"/>
                      <a:shade val="100000"/>
                    </a:schemeClr>
                  </a:gs>
                  <a:gs pos="100000">
                    <a:schemeClr val="accent2">
                      <a:lumMod val="99000"/>
                      <a:satMod val="120000"/>
                      <a:shade val="78000"/>
                    </a:schemeClr>
                  </a:gs>
                </a:gsLst>
                <a:lin ang="5400000" scaled="0"/>
              </a:gradFill>
              <a:ln>
                <a:noFill/>
              </a:ln>
              <a:effectLst>
                <a:outerShdw blurRad="57150" dist="19050" dir="5400000" algn="ctr" rotWithShape="0">
                  <a:srgbClr val="000000">
                    <a:alpha val="63000"/>
                  </a:srgbClr>
                </a:outerShdw>
              </a:effectLst>
              <a:scene3d>
                <a:camera prst="orthographicFront">
                  <a:rot lat="0" lon="0" rev="0"/>
                </a:camera>
                <a:lightRig rig="threePt" dir="t">
                  <a:rot lat="0" lon="0" rev="1200000"/>
                </a:lightRig>
              </a:scene3d>
              <a:sp3d/>
            </c:spPr>
            <c:extLst>
              <c:ext xmlns:c16="http://schemas.microsoft.com/office/drawing/2014/chart" uri="{C3380CC4-5D6E-409C-BE32-E72D297353CC}">
                <c16:uniqueId val="{00000003-D140-485A-BF76-649AA120A1AE}"/>
              </c:ext>
            </c:extLst>
          </c:dPt>
          <c:dPt>
            <c:idx val="2"/>
            <c:bubble3D val="0"/>
            <c:spPr>
              <a:gradFill rotWithShape="1">
                <a:gsLst>
                  <a:gs pos="0">
                    <a:schemeClr val="accent3">
                      <a:satMod val="103000"/>
                      <a:lumMod val="102000"/>
                      <a:tint val="94000"/>
                    </a:schemeClr>
                  </a:gs>
                  <a:gs pos="50000">
                    <a:schemeClr val="accent3">
                      <a:satMod val="110000"/>
                      <a:lumMod val="100000"/>
                      <a:shade val="100000"/>
                    </a:schemeClr>
                  </a:gs>
                  <a:gs pos="100000">
                    <a:schemeClr val="accent3">
                      <a:lumMod val="99000"/>
                      <a:satMod val="120000"/>
                      <a:shade val="78000"/>
                    </a:schemeClr>
                  </a:gs>
                </a:gsLst>
                <a:lin ang="5400000" scaled="0"/>
              </a:gradFill>
              <a:ln>
                <a:noFill/>
              </a:ln>
              <a:effectLst>
                <a:outerShdw blurRad="57150" dist="19050" dir="5400000" algn="ctr" rotWithShape="0">
                  <a:srgbClr val="000000">
                    <a:alpha val="63000"/>
                  </a:srgbClr>
                </a:outerShdw>
              </a:effectLst>
              <a:scene3d>
                <a:camera prst="orthographicFront">
                  <a:rot lat="0" lon="0" rev="0"/>
                </a:camera>
                <a:lightRig rig="threePt" dir="t">
                  <a:rot lat="0" lon="0" rev="1200000"/>
                </a:lightRig>
              </a:scene3d>
              <a:sp3d/>
            </c:spPr>
            <c:extLst>
              <c:ext xmlns:c16="http://schemas.microsoft.com/office/drawing/2014/chart" uri="{C3380CC4-5D6E-409C-BE32-E72D297353CC}">
                <c16:uniqueId val="{00000005-D140-485A-BF76-649AA120A1AE}"/>
              </c:ext>
            </c:extLst>
          </c:dPt>
          <c:dPt>
            <c:idx val="3"/>
            <c:bubble3D val="0"/>
            <c:spPr>
              <a:gradFill rotWithShape="1">
                <a:gsLst>
                  <a:gs pos="0">
                    <a:schemeClr val="accent4">
                      <a:satMod val="103000"/>
                      <a:lumMod val="102000"/>
                      <a:tint val="94000"/>
                    </a:schemeClr>
                  </a:gs>
                  <a:gs pos="50000">
                    <a:schemeClr val="accent4">
                      <a:satMod val="110000"/>
                      <a:lumMod val="100000"/>
                      <a:shade val="100000"/>
                    </a:schemeClr>
                  </a:gs>
                  <a:gs pos="100000">
                    <a:schemeClr val="accent4">
                      <a:lumMod val="99000"/>
                      <a:satMod val="120000"/>
                      <a:shade val="78000"/>
                    </a:schemeClr>
                  </a:gs>
                </a:gsLst>
                <a:lin ang="5400000" scaled="0"/>
              </a:gradFill>
              <a:ln>
                <a:noFill/>
              </a:ln>
              <a:effectLst>
                <a:outerShdw blurRad="57150" dist="19050" dir="5400000" algn="ctr" rotWithShape="0">
                  <a:srgbClr val="000000">
                    <a:alpha val="63000"/>
                  </a:srgbClr>
                </a:outerShdw>
              </a:effectLst>
              <a:scene3d>
                <a:camera prst="orthographicFront">
                  <a:rot lat="0" lon="0" rev="0"/>
                </a:camera>
                <a:lightRig rig="threePt" dir="t">
                  <a:rot lat="0" lon="0" rev="1200000"/>
                </a:lightRig>
              </a:scene3d>
              <a:sp3d/>
            </c:spPr>
            <c:extLst>
              <c:ext xmlns:c16="http://schemas.microsoft.com/office/drawing/2014/chart" uri="{C3380CC4-5D6E-409C-BE32-E72D297353CC}">
                <c16:uniqueId val="{00000007-D140-485A-BF76-649AA120A1AE}"/>
              </c:ext>
            </c:extLst>
          </c:dPt>
          <c:dPt>
            <c:idx val="4"/>
            <c:bubble3D val="0"/>
            <c:spPr>
              <a:gradFill rotWithShape="1">
                <a:gsLst>
                  <a:gs pos="0">
                    <a:schemeClr val="accent5">
                      <a:satMod val="103000"/>
                      <a:lumMod val="102000"/>
                      <a:tint val="94000"/>
                    </a:schemeClr>
                  </a:gs>
                  <a:gs pos="50000">
                    <a:schemeClr val="accent5">
                      <a:satMod val="110000"/>
                      <a:lumMod val="100000"/>
                      <a:shade val="100000"/>
                    </a:schemeClr>
                  </a:gs>
                  <a:gs pos="100000">
                    <a:schemeClr val="accent5">
                      <a:lumMod val="99000"/>
                      <a:satMod val="120000"/>
                      <a:shade val="78000"/>
                    </a:schemeClr>
                  </a:gs>
                </a:gsLst>
                <a:lin ang="5400000" scaled="0"/>
              </a:gradFill>
              <a:ln>
                <a:noFill/>
              </a:ln>
              <a:effectLst>
                <a:outerShdw blurRad="57150" dist="19050" dir="5400000" algn="ctr" rotWithShape="0">
                  <a:srgbClr val="000000">
                    <a:alpha val="63000"/>
                  </a:srgbClr>
                </a:outerShdw>
              </a:effectLst>
              <a:scene3d>
                <a:camera prst="orthographicFront">
                  <a:rot lat="0" lon="0" rev="0"/>
                </a:camera>
                <a:lightRig rig="threePt" dir="t">
                  <a:rot lat="0" lon="0" rev="1200000"/>
                </a:lightRig>
              </a:scene3d>
              <a:sp3d/>
            </c:spPr>
            <c:extLst>
              <c:ext xmlns:c16="http://schemas.microsoft.com/office/drawing/2014/chart" uri="{C3380CC4-5D6E-409C-BE32-E72D297353CC}">
                <c16:uniqueId val="{00000009-D140-485A-BF76-649AA120A1AE}"/>
              </c:ext>
            </c:extLst>
          </c:dPt>
          <c:cat>
            <c:strRef>
              <c:f>Sheet1!$B$26:$B$30</c:f>
              <c:strCache>
                <c:ptCount val="5"/>
                <c:pt idx="0">
                  <c:v>13-24</c:v>
                </c:pt>
                <c:pt idx="1">
                  <c:v>25-44</c:v>
                </c:pt>
                <c:pt idx="2">
                  <c:v>45-64</c:v>
                </c:pt>
                <c:pt idx="3">
                  <c:v>65+</c:v>
                </c:pt>
                <c:pt idx="4">
                  <c:v>No Response</c:v>
                </c:pt>
              </c:strCache>
            </c:strRef>
          </c:cat>
          <c:val>
            <c:numRef>
              <c:f>Sheet1!$C$26:$C$30</c:f>
              <c:numCache>
                <c:formatCode>General</c:formatCode>
                <c:ptCount val="5"/>
                <c:pt idx="0">
                  <c:v>6</c:v>
                </c:pt>
                <c:pt idx="1">
                  <c:v>80</c:v>
                </c:pt>
                <c:pt idx="2">
                  <c:v>199</c:v>
                </c:pt>
                <c:pt idx="3">
                  <c:v>22</c:v>
                </c:pt>
                <c:pt idx="4">
                  <c:v>50</c:v>
                </c:pt>
              </c:numCache>
            </c:numRef>
          </c:val>
          <c:extLst>
            <c:ext xmlns:c16="http://schemas.microsoft.com/office/drawing/2014/chart" uri="{C3380CC4-5D6E-409C-BE32-E72D297353CC}">
              <c16:uniqueId val="{0000000A-D140-485A-BF76-649AA120A1AE}"/>
            </c:ext>
          </c:extLst>
        </c:ser>
        <c:dLbls>
          <c:showLegendKey val="0"/>
          <c:showVal val="0"/>
          <c:showCatName val="0"/>
          <c:showSerName val="0"/>
          <c:showPercent val="0"/>
          <c:showBubbleSize val="0"/>
          <c:showLeaderLines val="1"/>
        </c:dLbls>
      </c:pie3DChart>
      <c:spPr>
        <a:noFill/>
        <a:ln>
          <a:noFill/>
        </a:ln>
        <a:effectLst/>
      </c:spPr>
    </c:plotArea>
    <c:legend>
      <c:legendPos val="b"/>
      <c:overlay val="0"/>
      <c:spPr>
        <a:noFill/>
        <a:ln>
          <a:noFill/>
        </a:ln>
        <a:effectLst/>
      </c:spPr>
      <c:txPr>
        <a:bodyPr rot="0" spcFirstLastPara="1" vertOverflow="ellipsis" vert="horz" wrap="square" anchor="ctr" anchorCtr="1"/>
        <a:lstStyle/>
        <a:p>
          <a:pPr>
            <a:defRPr sz="1500" b="0" i="0" u="none" strike="noStrike" kern="1200" baseline="0">
              <a:solidFill>
                <a:schemeClr val="lt1">
                  <a:lumMod val="85000"/>
                </a:schemeClr>
              </a:solidFill>
              <a:latin typeface="Californian FB" panose="0207040306080B030204" pitchFamily="18" charset="0"/>
              <a:ea typeface="+mn-ea"/>
              <a:cs typeface="+mn-cs"/>
            </a:defRPr>
          </a:pPr>
          <a:endParaRPr lang="en-US"/>
        </a:p>
      </c:txPr>
    </c:legend>
    <c:plotVisOnly val="1"/>
    <c:dispBlanksAs val="gap"/>
    <c:showDLblsOverMax val="0"/>
  </c:chart>
  <c: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a:ln>
      <a:noFill/>
    </a:ln>
    <a:effectLst/>
  </c:spPr>
  <c:txPr>
    <a:bodyPr/>
    <a:lstStyle/>
    <a:p>
      <a:pPr>
        <a:defRPr/>
      </a:pPr>
      <a:endParaRPr lang="en-US"/>
    </a:p>
  </c:txPr>
  <c:externalData r:id="rId3">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1" i="0" u="none" strike="noStrike" kern="1200" cap="all" baseline="0">
                <a:solidFill>
                  <a:schemeClr val="tx1">
                    <a:lumMod val="65000"/>
                    <a:lumOff val="35000"/>
                  </a:schemeClr>
                </a:solidFill>
                <a:latin typeface="Californian FB" panose="0207040306080B030204" pitchFamily="18" charset="0"/>
                <a:ea typeface="+mn-ea"/>
                <a:cs typeface="+mn-cs"/>
              </a:defRPr>
            </a:pPr>
            <a:r>
              <a:rPr lang="en-US" sz="1400" b="0" i="1" cap="none" baseline="0" dirty="0">
                <a:solidFill>
                  <a:sysClr val="windowText" lastClr="000000"/>
                </a:solidFill>
                <a:latin typeface="Californian FB" panose="0207040306080B030204" pitchFamily="18" charset="0"/>
              </a:rPr>
              <a:t>“What are the reasons you are not in care</a:t>
            </a:r>
            <a:r>
              <a:rPr lang="en-US" sz="1400" dirty="0">
                <a:solidFill>
                  <a:sysClr val="windowText" lastClr="000000"/>
                </a:solidFill>
                <a:latin typeface="Californian FB" panose="0207040306080B030204" pitchFamily="18" charset="0"/>
              </a:rPr>
              <a:t>?” </a:t>
            </a:r>
          </a:p>
        </c:rich>
      </c:tx>
      <c:overlay val="0"/>
      <c:spPr>
        <a:noFill/>
        <a:ln>
          <a:noFill/>
        </a:ln>
        <a:effectLst/>
      </c:spPr>
      <c:txPr>
        <a:bodyPr rot="0" spcFirstLastPara="1" vertOverflow="ellipsis" vert="horz" wrap="square" anchor="ctr" anchorCtr="1"/>
        <a:lstStyle/>
        <a:p>
          <a:pPr>
            <a:defRPr sz="1400" b="1" i="0" u="none" strike="noStrike" kern="1200" cap="all" baseline="0">
              <a:solidFill>
                <a:schemeClr val="tx1">
                  <a:lumMod val="65000"/>
                  <a:lumOff val="35000"/>
                </a:schemeClr>
              </a:solidFill>
              <a:latin typeface="Californian FB" panose="0207040306080B030204" pitchFamily="18" charset="0"/>
              <a:ea typeface="+mn-ea"/>
              <a:cs typeface="+mn-cs"/>
            </a:defRPr>
          </a:pPr>
          <a:endParaRPr lang="en-US"/>
        </a:p>
      </c:txPr>
    </c:title>
    <c:autoTitleDeleted val="0"/>
    <c:view3D>
      <c:rotX val="30"/>
      <c:rotY val="0"/>
      <c:depthPercent val="100"/>
      <c:rAngAx val="0"/>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pie3DChart>
        <c:varyColors val="1"/>
        <c:ser>
          <c:idx val="0"/>
          <c:order val="0"/>
          <c:tx>
            <c:strRef>
              <c:f>Sheet1!$C$120</c:f>
              <c:strCache>
                <c:ptCount val="1"/>
                <c:pt idx="0">
                  <c:v>Number</c:v>
                </c:pt>
              </c:strCache>
            </c:strRef>
          </c:tx>
          <c:dPt>
            <c:idx val="0"/>
            <c:bubble3D val="0"/>
            <c:spPr>
              <a:solidFill>
                <a:schemeClr val="accent6"/>
              </a:solidFill>
              <a:ln>
                <a:noFill/>
              </a:ln>
              <a:effectLst>
                <a:outerShdw blurRad="88900" sx="102000" sy="102000" algn="ctr" rotWithShape="0">
                  <a:prstClr val="black">
                    <a:alpha val="10000"/>
                  </a:prstClr>
                </a:outerShdw>
              </a:effectLst>
              <a:scene3d>
                <a:camera prst="orthographicFront"/>
                <a:lightRig rig="threePt" dir="t"/>
              </a:scene3d>
              <a:sp3d>
                <a:bevelT w="127000" h="127000"/>
                <a:bevelB w="127000" h="127000"/>
              </a:sp3d>
            </c:spPr>
            <c:extLst>
              <c:ext xmlns:c16="http://schemas.microsoft.com/office/drawing/2014/chart" uri="{C3380CC4-5D6E-409C-BE32-E72D297353CC}">
                <c16:uniqueId val="{00000001-B26E-4AD9-8D03-D6AB38585BDF}"/>
              </c:ext>
            </c:extLst>
          </c:dPt>
          <c:dPt>
            <c:idx val="1"/>
            <c:bubble3D val="0"/>
            <c:spPr>
              <a:solidFill>
                <a:schemeClr val="accent5"/>
              </a:solidFill>
              <a:ln>
                <a:noFill/>
              </a:ln>
              <a:effectLst>
                <a:outerShdw blurRad="88900" sx="102000" sy="102000" algn="ctr" rotWithShape="0">
                  <a:prstClr val="black">
                    <a:alpha val="10000"/>
                  </a:prstClr>
                </a:outerShdw>
              </a:effectLst>
              <a:scene3d>
                <a:camera prst="orthographicFront"/>
                <a:lightRig rig="threePt" dir="t"/>
              </a:scene3d>
              <a:sp3d>
                <a:bevelT w="127000" h="127000"/>
                <a:bevelB w="127000" h="127000"/>
              </a:sp3d>
            </c:spPr>
            <c:extLst>
              <c:ext xmlns:c16="http://schemas.microsoft.com/office/drawing/2014/chart" uri="{C3380CC4-5D6E-409C-BE32-E72D297353CC}">
                <c16:uniqueId val="{00000003-B26E-4AD9-8D03-D6AB38585BDF}"/>
              </c:ext>
            </c:extLst>
          </c:dPt>
          <c:dPt>
            <c:idx val="2"/>
            <c:bubble3D val="0"/>
            <c:spPr>
              <a:solidFill>
                <a:schemeClr val="accent4"/>
              </a:solidFill>
              <a:ln>
                <a:noFill/>
              </a:ln>
              <a:effectLst>
                <a:outerShdw blurRad="88900" sx="102000" sy="102000" algn="ctr" rotWithShape="0">
                  <a:prstClr val="black">
                    <a:alpha val="10000"/>
                  </a:prstClr>
                </a:outerShdw>
              </a:effectLst>
              <a:scene3d>
                <a:camera prst="orthographicFront"/>
                <a:lightRig rig="threePt" dir="t"/>
              </a:scene3d>
              <a:sp3d>
                <a:bevelT w="127000" h="127000"/>
                <a:bevelB w="127000" h="127000"/>
              </a:sp3d>
            </c:spPr>
            <c:extLst>
              <c:ext xmlns:c16="http://schemas.microsoft.com/office/drawing/2014/chart" uri="{C3380CC4-5D6E-409C-BE32-E72D297353CC}">
                <c16:uniqueId val="{00000005-B26E-4AD9-8D03-D6AB38585BDF}"/>
              </c:ext>
            </c:extLst>
          </c:dPt>
          <c:dPt>
            <c:idx val="3"/>
            <c:bubble3D val="0"/>
            <c:spPr>
              <a:solidFill>
                <a:schemeClr val="accent6">
                  <a:lumMod val="60000"/>
                </a:schemeClr>
              </a:solidFill>
              <a:ln>
                <a:noFill/>
              </a:ln>
              <a:effectLst>
                <a:outerShdw blurRad="88900" sx="102000" sy="102000" algn="ctr" rotWithShape="0">
                  <a:prstClr val="black">
                    <a:alpha val="10000"/>
                  </a:prstClr>
                </a:outerShdw>
              </a:effectLst>
              <a:scene3d>
                <a:camera prst="orthographicFront"/>
                <a:lightRig rig="threePt" dir="t"/>
              </a:scene3d>
              <a:sp3d>
                <a:bevelT w="127000" h="127000"/>
                <a:bevelB w="127000" h="127000"/>
              </a:sp3d>
            </c:spPr>
            <c:extLst>
              <c:ext xmlns:c16="http://schemas.microsoft.com/office/drawing/2014/chart" uri="{C3380CC4-5D6E-409C-BE32-E72D297353CC}">
                <c16:uniqueId val="{00000007-B26E-4AD9-8D03-D6AB38585BDF}"/>
              </c:ext>
            </c:extLst>
          </c:dPt>
          <c:dPt>
            <c:idx val="4"/>
            <c:bubble3D val="0"/>
            <c:spPr>
              <a:solidFill>
                <a:schemeClr val="accent5">
                  <a:lumMod val="60000"/>
                </a:schemeClr>
              </a:solidFill>
              <a:ln>
                <a:noFill/>
              </a:ln>
              <a:effectLst>
                <a:outerShdw blurRad="88900" sx="102000" sy="102000" algn="ctr" rotWithShape="0">
                  <a:prstClr val="black">
                    <a:alpha val="10000"/>
                  </a:prstClr>
                </a:outerShdw>
              </a:effectLst>
              <a:scene3d>
                <a:camera prst="orthographicFront"/>
                <a:lightRig rig="threePt" dir="t"/>
              </a:scene3d>
              <a:sp3d>
                <a:bevelT w="127000" h="127000"/>
                <a:bevelB w="127000" h="127000"/>
              </a:sp3d>
            </c:spPr>
            <c:extLst>
              <c:ext xmlns:c16="http://schemas.microsoft.com/office/drawing/2014/chart" uri="{C3380CC4-5D6E-409C-BE32-E72D297353CC}">
                <c16:uniqueId val="{00000009-B26E-4AD9-8D03-D6AB38585BDF}"/>
              </c:ext>
            </c:extLst>
          </c:dPt>
          <c:dPt>
            <c:idx val="5"/>
            <c:bubble3D val="0"/>
            <c:spPr>
              <a:solidFill>
                <a:schemeClr val="accent4">
                  <a:lumMod val="60000"/>
                </a:schemeClr>
              </a:solidFill>
              <a:ln>
                <a:noFill/>
              </a:ln>
              <a:effectLst>
                <a:outerShdw blurRad="88900" sx="102000" sy="102000" algn="ctr" rotWithShape="0">
                  <a:prstClr val="black">
                    <a:alpha val="10000"/>
                  </a:prstClr>
                </a:outerShdw>
              </a:effectLst>
              <a:scene3d>
                <a:camera prst="orthographicFront"/>
                <a:lightRig rig="threePt" dir="t"/>
              </a:scene3d>
              <a:sp3d>
                <a:bevelT w="127000" h="127000"/>
                <a:bevelB w="127000" h="127000"/>
              </a:sp3d>
            </c:spPr>
            <c:extLst>
              <c:ext xmlns:c16="http://schemas.microsoft.com/office/drawing/2014/chart" uri="{C3380CC4-5D6E-409C-BE32-E72D297353CC}">
                <c16:uniqueId val="{0000000B-B26E-4AD9-8D03-D6AB38585BDF}"/>
              </c:ext>
            </c:extLst>
          </c:dPt>
          <c:dLbls>
            <c:dLbl>
              <c:idx val="0"/>
              <c:spPr>
                <a:noFill/>
                <a:ln>
                  <a:noFill/>
                </a:ln>
                <a:effectLst/>
              </c:spPr>
              <c:txPr>
                <a:bodyPr rot="0" spcFirstLastPara="1" vertOverflow="ellipsis" vert="horz" wrap="square" lIns="38100" tIns="19050" rIns="38100" bIns="19050" anchor="ctr" anchorCtr="1">
                  <a:spAutoFit/>
                </a:bodyPr>
                <a:lstStyle/>
                <a:p>
                  <a:pPr>
                    <a:defRPr sz="1000" b="1" i="0" u="none" strike="noStrike" kern="1200" spc="0" baseline="0">
                      <a:solidFill>
                        <a:schemeClr val="accent6"/>
                      </a:solidFill>
                      <a:latin typeface="Californian FB" panose="0207040306080B030204" pitchFamily="18" charset="0"/>
                      <a:ea typeface="+mn-ea"/>
                      <a:cs typeface="+mn-cs"/>
                    </a:defRPr>
                  </a:pPr>
                  <a:endParaRPr lang="en-US"/>
                </a:p>
              </c:txPr>
              <c:dLblPos val="outEnd"/>
              <c:showLegendKey val="0"/>
              <c:showVal val="0"/>
              <c:showCatName val="1"/>
              <c:showSerName val="0"/>
              <c:showPercent val="0"/>
              <c:showBubbleSize val="0"/>
              <c:extLst>
                <c:ext xmlns:c16="http://schemas.microsoft.com/office/drawing/2014/chart" uri="{C3380CC4-5D6E-409C-BE32-E72D297353CC}">
                  <c16:uniqueId val="{00000001-B26E-4AD9-8D03-D6AB38585BDF}"/>
                </c:ext>
              </c:extLst>
            </c:dLbl>
            <c:dLbl>
              <c:idx val="1"/>
              <c:spPr>
                <a:noFill/>
                <a:ln>
                  <a:noFill/>
                </a:ln>
                <a:effectLst/>
              </c:spPr>
              <c:txPr>
                <a:bodyPr rot="0" spcFirstLastPara="1" vertOverflow="ellipsis" vert="horz" wrap="square" lIns="38100" tIns="19050" rIns="38100" bIns="19050" anchor="ctr" anchorCtr="1">
                  <a:spAutoFit/>
                </a:bodyPr>
                <a:lstStyle/>
                <a:p>
                  <a:pPr>
                    <a:defRPr sz="1000" b="1" i="0" u="none" strike="noStrike" kern="1200" spc="0" baseline="0">
                      <a:solidFill>
                        <a:schemeClr val="accent5"/>
                      </a:solidFill>
                      <a:latin typeface="Californian FB" panose="0207040306080B030204" pitchFamily="18" charset="0"/>
                      <a:ea typeface="+mn-ea"/>
                      <a:cs typeface="+mn-cs"/>
                    </a:defRPr>
                  </a:pPr>
                  <a:endParaRPr lang="en-US"/>
                </a:p>
              </c:txPr>
              <c:dLblPos val="outEnd"/>
              <c:showLegendKey val="0"/>
              <c:showVal val="0"/>
              <c:showCatName val="1"/>
              <c:showSerName val="0"/>
              <c:showPercent val="0"/>
              <c:showBubbleSize val="0"/>
              <c:extLst>
                <c:ext xmlns:c16="http://schemas.microsoft.com/office/drawing/2014/chart" uri="{C3380CC4-5D6E-409C-BE32-E72D297353CC}">
                  <c16:uniqueId val="{00000003-B26E-4AD9-8D03-D6AB38585BDF}"/>
                </c:ext>
              </c:extLst>
            </c:dLbl>
            <c:dLbl>
              <c:idx val="2"/>
              <c:spPr>
                <a:noFill/>
                <a:ln>
                  <a:noFill/>
                </a:ln>
                <a:effectLst/>
              </c:spPr>
              <c:txPr>
                <a:bodyPr rot="0" spcFirstLastPara="1" vertOverflow="ellipsis" vert="horz" wrap="square" lIns="38100" tIns="19050" rIns="38100" bIns="19050" anchor="ctr" anchorCtr="1">
                  <a:spAutoFit/>
                </a:bodyPr>
                <a:lstStyle/>
                <a:p>
                  <a:pPr>
                    <a:defRPr sz="1000" b="1" i="0" u="none" strike="noStrike" kern="1200" spc="0" baseline="0">
                      <a:solidFill>
                        <a:schemeClr val="accent4"/>
                      </a:solidFill>
                      <a:latin typeface="Californian FB" panose="0207040306080B030204" pitchFamily="18" charset="0"/>
                      <a:ea typeface="+mn-ea"/>
                      <a:cs typeface="+mn-cs"/>
                    </a:defRPr>
                  </a:pPr>
                  <a:endParaRPr lang="en-US"/>
                </a:p>
              </c:txPr>
              <c:dLblPos val="outEnd"/>
              <c:showLegendKey val="0"/>
              <c:showVal val="0"/>
              <c:showCatName val="1"/>
              <c:showSerName val="0"/>
              <c:showPercent val="0"/>
              <c:showBubbleSize val="0"/>
              <c:extLst>
                <c:ext xmlns:c16="http://schemas.microsoft.com/office/drawing/2014/chart" uri="{C3380CC4-5D6E-409C-BE32-E72D297353CC}">
                  <c16:uniqueId val="{00000005-B26E-4AD9-8D03-D6AB38585BDF}"/>
                </c:ext>
              </c:extLst>
            </c:dLbl>
            <c:dLbl>
              <c:idx val="3"/>
              <c:spPr>
                <a:noFill/>
                <a:ln>
                  <a:noFill/>
                </a:ln>
                <a:effectLst/>
              </c:spPr>
              <c:txPr>
                <a:bodyPr rot="0" spcFirstLastPara="1" vertOverflow="ellipsis" vert="horz" wrap="square" lIns="38100" tIns="19050" rIns="38100" bIns="19050" anchor="ctr" anchorCtr="1">
                  <a:spAutoFit/>
                </a:bodyPr>
                <a:lstStyle/>
                <a:p>
                  <a:pPr>
                    <a:defRPr sz="950" b="1" i="0" u="none" strike="noStrike" kern="1200" spc="0" baseline="0">
                      <a:solidFill>
                        <a:schemeClr val="accent6">
                          <a:lumMod val="60000"/>
                        </a:schemeClr>
                      </a:solidFill>
                      <a:latin typeface="Californian FB" panose="0207040306080B030204" pitchFamily="18" charset="0"/>
                      <a:ea typeface="+mn-ea"/>
                      <a:cs typeface="+mn-cs"/>
                    </a:defRPr>
                  </a:pPr>
                  <a:endParaRPr lang="en-US"/>
                </a:p>
              </c:txPr>
              <c:dLblPos val="outEnd"/>
              <c:showLegendKey val="0"/>
              <c:showVal val="0"/>
              <c:showCatName val="1"/>
              <c:showSerName val="0"/>
              <c:showPercent val="0"/>
              <c:showBubbleSize val="0"/>
              <c:extLst>
                <c:ext xmlns:c16="http://schemas.microsoft.com/office/drawing/2014/chart" uri="{C3380CC4-5D6E-409C-BE32-E72D297353CC}">
                  <c16:uniqueId val="{00000007-B26E-4AD9-8D03-D6AB38585BDF}"/>
                </c:ext>
              </c:extLst>
            </c:dLbl>
            <c:dLbl>
              <c:idx val="4"/>
              <c:spPr>
                <a:noFill/>
                <a:ln>
                  <a:noFill/>
                </a:ln>
                <a:effectLst/>
              </c:spPr>
              <c:txPr>
                <a:bodyPr rot="0" spcFirstLastPara="1" vertOverflow="ellipsis" vert="horz" wrap="square" lIns="38100" tIns="19050" rIns="38100" bIns="19050" anchor="ctr" anchorCtr="1">
                  <a:spAutoFit/>
                </a:bodyPr>
                <a:lstStyle/>
                <a:p>
                  <a:pPr>
                    <a:defRPr sz="1000" b="1" i="0" u="none" strike="noStrike" kern="1200" spc="0" baseline="0">
                      <a:solidFill>
                        <a:schemeClr val="accent5">
                          <a:lumMod val="60000"/>
                        </a:schemeClr>
                      </a:solidFill>
                      <a:latin typeface="Californian FB" panose="0207040306080B030204" pitchFamily="18" charset="0"/>
                      <a:ea typeface="+mn-ea"/>
                      <a:cs typeface="+mn-cs"/>
                    </a:defRPr>
                  </a:pPr>
                  <a:endParaRPr lang="en-US"/>
                </a:p>
              </c:txPr>
              <c:dLblPos val="outEnd"/>
              <c:showLegendKey val="0"/>
              <c:showVal val="0"/>
              <c:showCatName val="1"/>
              <c:showSerName val="0"/>
              <c:showPercent val="0"/>
              <c:showBubbleSize val="0"/>
              <c:extLst>
                <c:ext xmlns:c16="http://schemas.microsoft.com/office/drawing/2014/chart" uri="{C3380CC4-5D6E-409C-BE32-E72D297353CC}">
                  <c16:uniqueId val="{00000009-B26E-4AD9-8D03-D6AB38585BDF}"/>
                </c:ext>
              </c:extLst>
            </c:dLbl>
            <c:dLbl>
              <c:idx val="5"/>
              <c:spPr>
                <a:noFill/>
                <a:ln>
                  <a:noFill/>
                </a:ln>
                <a:effectLst/>
              </c:spPr>
              <c:txPr>
                <a:bodyPr rot="0" spcFirstLastPara="1" vertOverflow="ellipsis" vert="horz" wrap="square" lIns="38100" tIns="19050" rIns="38100" bIns="19050" anchor="ctr" anchorCtr="1">
                  <a:spAutoFit/>
                </a:bodyPr>
                <a:lstStyle/>
                <a:p>
                  <a:pPr>
                    <a:defRPr sz="1000" b="1" i="0" u="none" strike="noStrike" kern="1200" spc="0" baseline="0">
                      <a:solidFill>
                        <a:schemeClr val="accent4">
                          <a:lumMod val="60000"/>
                        </a:schemeClr>
                      </a:solidFill>
                      <a:latin typeface="Californian FB" panose="0207040306080B030204" pitchFamily="18" charset="0"/>
                      <a:ea typeface="+mn-ea"/>
                      <a:cs typeface="+mn-cs"/>
                    </a:defRPr>
                  </a:pPr>
                  <a:endParaRPr lang="en-US"/>
                </a:p>
              </c:txPr>
              <c:dLblPos val="outEnd"/>
              <c:showLegendKey val="0"/>
              <c:showVal val="0"/>
              <c:showCatName val="1"/>
              <c:showSerName val="0"/>
              <c:showPercent val="0"/>
              <c:showBubbleSize val="0"/>
              <c:extLst>
                <c:ext xmlns:c16="http://schemas.microsoft.com/office/drawing/2014/chart" uri="{C3380CC4-5D6E-409C-BE32-E72D297353CC}">
                  <c16:uniqueId val="{0000000B-B26E-4AD9-8D03-D6AB38585BDF}"/>
                </c:ext>
              </c:extLst>
            </c:dLbl>
            <c:spPr>
              <a:noFill/>
              <a:ln>
                <a:noFill/>
              </a:ln>
              <a:effectLst/>
            </c:spPr>
            <c:txPr>
              <a:bodyPr rot="0" spcFirstLastPara="1" vertOverflow="ellipsis" vert="horz" wrap="square" lIns="38100" tIns="19050" rIns="38100" bIns="19050" anchor="ctr" anchorCtr="1">
                <a:spAutoFit/>
              </a:bodyPr>
              <a:lstStyle/>
              <a:p>
                <a:pPr>
                  <a:defRPr sz="1000" b="1" i="0" u="none" strike="noStrike" kern="1200" spc="0" baseline="0">
                    <a:solidFill>
                      <a:schemeClr val="accent6"/>
                    </a:solidFill>
                    <a:latin typeface="Californian FB" panose="0207040306080B030204" pitchFamily="18" charset="0"/>
                    <a:ea typeface="+mn-ea"/>
                    <a:cs typeface="+mn-cs"/>
                  </a:defRPr>
                </a:pPr>
                <a:endParaRPr lang="en-US"/>
              </a:p>
            </c:txPr>
            <c:dLblPos val="outEnd"/>
            <c:showLegendKey val="0"/>
            <c:showVal val="0"/>
            <c:showCatName val="1"/>
            <c:showSerName val="0"/>
            <c:showPercent val="0"/>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Sheet1!$B$121:$B$126</c:f>
              <c:strCache>
                <c:ptCount val="6"/>
                <c:pt idx="0">
                  <c:v>Transportation</c:v>
                </c:pt>
                <c:pt idx="1">
                  <c:v>Treatment by staff in the clinic or doctor's office</c:v>
                </c:pt>
                <c:pt idx="2">
                  <c:v>Language barrier</c:v>
                </c:pt>
                <c:pt idx="3">
                  <c:v>Long wait times to get to see the</c:v>
                </c:pt>
                <c:pt idx="4">
                  <c:v>Child care</c:v>
                </c:pt>
                <c:pt idx="5">
                  <c:v>I am unavailable during hours of operation</c:v>
                </c:pt>
              </c:strCache>
            </c:strRef>
          </c:cat>
          <c:val>
            <c:numRef>
              <c:f>Sheet1!$C$121:$C$126</c:f>
              <c:numCache>
                <c:formatCode>General</c:formatCode>
                <c:ptCount val="6"/>
                <c:pt idx="0">
                  <c:v>18</c:v>
                </c:pt>
                <c:pt idx="1">
                  <c:v>14</c:v>
                </c:pt>
                <c:pt idx="2">
                  <c:v>1</c:v>
                </c:pt>
                <c:pt idx="3">
                  <c:v>12</c:v>
                </c:pt>
                <c:pt idx="4">
                  <c:v>4</c:v>
                </c:pt>
                <c:pt idx="5">
                  <c:v>9</c:v>
                </c:pt>
              </c:numCache>
            </c:numRef>
          </c:val>
          <c:extLst>
            <c:ext xmlns:c16="http://schemas.microsoft.com/office/drawing/2014/chart" uri="{C3380CC4-5D6E-409C-BE32-E72D297353CC}">
              <c16:uniqueId val="{0000000C-B26E-4AD9-8D03-D6AB38585BDF}"/>
            </c:ext>
          </c:extLst>
        </c:ser>
        <c:dLbls>
          <c:dLblPos val="outEnd"/>
          <c:showLegendKey val="0"/>
          <c:showVal val="0"/>
          <c:showCatName val="1"/>
          <c:showSerName val="0"/>
          <c:showPercent val="0"/>
          <c:showBubbleSize val="0"/>
          <c:showLeaderLines val="1"/>
        </c:dLbls>
      </c:pie3DChart>
      <c:spPr>
        <a:noFill/>
        <a:ln>
          <a:noFill/>
        </a:ln>
        <a:effectLst/>
      </c:spPr>
    </c:plotArea>
    <c:plotVisOnly val="1"/>
    <c:dispBlanksAs val="gap"/>
    <c:showDLblsOverMax val="0"/>
  </c:chart>
  <c:spPr>
    <a:gradFill>
      <a:gsLst>
        <a:gs pos="0">
          <a:schemeClr val="accent6">
            <a:lumMod val="20000"/>
            <a:lumOff val="80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9525" cap="flat" cmpd="sng" algn="ctr">
      <a:solidFill>
        <a:schemeClr val="tx1">
          <a:lumMod val="15000"/>
          <a:lumOff val="85000"/>
        </a:schemeClr>
      </a:solidFill>
      <a:round/>
    </a:ln>
    <a:effectLst/>
  </c:spPr>
  <c:txPr>
    <a:bodyPr/>
    <a:lstStyle/>
    <a:p>
      <a:pPr>
        <a:defRPr/>
      </a:pPr>
      <a:endParaRPr lang="en-US"/>
    </a:p>
  </c:txPr>
  <c:externalData r:id="rId3">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00" b="1" i="0" u="none" strike="noStrike" kern="1200" baseline="0">
                <a:ln>
                  <a:solidFill>
                    <a:schemeClr val="tx1"/>
                  </a:solidFill>
                </a:ln>
                <a:solidFill>
                  <a:schemeClr val="dk1">
                    <a:lumMod val="75000"/>
                    <a:lumOff val="25000"/>
                  </a:schemeClr>
                </a:solidFill>
                <a:latin typeface="Californian FB" panose="0207040306080B030204" pitchFamily="18" charset="0"/>
                <a:ea typeface="+mn-ea"/>
                <a:cs typeface="+mn-cs"/>
              </a:defRPr>
            </a:pPr>
            <a:r>
              <a:rPr lang="en-US" dirty="0">
                <a:latin typeface="Californian FB" panose="0207040306080B030204" pitchFamily="18" charset="0"/>
              </a:rPr>
              <a:t>Barriers to Accessing Service</a:t>
            </a:r>
          </a:p>
        </c:rich>
      </c:tx>
      <c:overlay val="0"/>
      <c:spPr>
        <a:noFill/>
        <a:ln>
          <a:noFill/>
        </a:ln>
        <a:effectLst/>
      </c:spPr>
      <c:txPr>
        <a:bodyPr rot="0" spcFirstLastPara="1" vertOverflow="ellipsis" vert="horz" wrap="square" anchor="ctr" anchorCtr="1"/>
        <a:lstStyle/>
        <a:p>
          <a:pPr>
            <a:defRPr sz="1800" b="1" i="0" u="none" strike="noStrike" kern="1200" baseline="0">
              <a:ln>
                <a:solidFill>
                  <a:schemeClr val="tx1"/>
                </a:solidFill>
              </a:ln>
              <a:solidFill>
                <a:schemeClr val="dk1">
                  <a:lumMod val="75000"/>
                  <a:lumOff val="25000"/>
                </a:schemeClr>
              </a:solidFill>
              <a:latin typeface="Californian FB" panose="0207040306080B030204" pitchFamily="18" charset="0"/>
              <a:ea typeface="+mn-ea"/>
              <a:cs typeface="+mn-cs"/>
            </a:defRPr>
          </a:pPr>
          <a:endParaRPr lang="en-US"/>
        </a:p>
      </c:txPr>
    </c:title>
    <c:autoTitleDeleted val="0"/>
    <c:view3D>
      <c:rotX val="0"/>
      <c:rotY val="0"/>
      <c:depthPercent val="60"/>
      <c:rAngAx val="0"/>
      <c:perspective val="100"/>
    </c:view3D>
    <c:floor>
      <c:thickness val="0"/>
      <c:spPr>
        <a:solidFill>
          <a:schemeClr val="lt1">
            <a:lumMod val="95000"/>
          </a:schemeClr>
        </a:solidFill>
        <a:ln>
          <a:noFill/>
        </a:ln>
        <a:effectLst/>
        <a:sp3d/>
      </c:spPr>
    </c:floor>
    <c:sideWall>
      <c:thickness val="0"/>
      <c:spPr>
        <a:noFill/>
        <a:ln>
          <a:noFill/>
        </a:ln>
        <a:effectLst/>
        <a:sp3d/>
      </c:spPr>
    </c:sideWall>
    <c:backWall>
      <c:thickness val="0"/>
      <c:spPr>
        <a:noFill/>
        <a:ln>
          <a:noFill/>
        </a:ln>
        <a:effectLst/>
        <a:sp3d/>
      </c:spPr>
    </c:backWall>
    <c:plotArea>
      <c:layout/>
      <c:bar3DChart>
        <c:barDir val="bar"/>
        <c:grouping val="clustered"/>
        <c:varyColors val="0"/>
        <c:ser>
          <c:idx val="0"/>
          <c:order val="0"/>
          <c:spPr>
            <a:solidFill>
              <a:schemeClr val="accent6">
                <a:alpha val="85000"/>
              </a:schemeClr>
            </a:solidFill>
            <a:ln w="9525" cap="flat" cmpd="sng" algn="ctr">
              <a:solidFill>
                <a:schemeClr val="accent6">
                  <a:lumMod val="75000"/>
                </a:schemeClr>
              </a:solidFill>
              <a:round/>
            </a:ln>
            <a:effectLst/>
            <a:sp3d contourW="9525">
              <a:contourClr>
                <a:schemeClr val="accent6">
                  <a:lumMod val="75000"/>
                </a:schemeClr>
              </a:contourClr>
            </a:sp3d>
          </c:spPr>
          <c:invertIfNegative val="0"/>
          <c:cat>
            <c:strRef>
              <c:f>Sheet1!$S$105:$S$116</c:f>
              <c:strCache>
                <c:ptCount val="12"/>
                <c:pt idx="0">
                  <c:v>I did not know where to get services</c:v>
                </c:pt>
                <c:pt idx="1">
                  <c:v>I could not get an appointment</c:v>
                </c:pt>
                <c:pt idx="2">
                  <c:v>I could not get transportation</c:v>
                </c:pt>
                <c:pt idx="3">
                  <c:v>I could not get childcare</c:v>
                </c:pt>
                <c:pt idx="4">
                  <c:v>I could not pay for services</c:v>
                </c:pt>
                <c:pt idx="5">
                  <c:v>I did not want people to know I have HIV</c:v>
                </c:pt>
                <c:pt idx="6">
                  <c:v>I could not get time off work</c:v>
                </c:pt>
                <c:pt idx="7">
                  <c:v>I was depressed</c:v>
                </c:pt>
                <c:pt idx="8">
                  <c:v>I had a bad experience with the staff</c:v>
                </c:pt>
                <c:pt idx="9">
                  <c:v>Services were not in my language</c:v>
                </c:pt>
                <c:pt idx="10">
                  <c:v>I did not qualify for services</c:v>
                </c:pt>
                <c:pt idx="11">
                  <c:v>Other (please specify)</c:v>
                </c:pt>
              </c:strCache>
            </c:strRef>
          </c:cat>
          <c:val>
            <c:numRef>
              <c:f>Sheet1!$T$105:$T$116</c:f>
              <c:numCache>
                <c:formatCode>General</c:formatCode>
                <c:ptCount val="12"/>
                <c:pt idx="0">
                  <c:v>22</c:v>
                </c:pt>
                <c:pt idx="1">
                  <c:v>6</c:v>
                </c:pt>
                <c:pt idx="2">
                  <c:v>15</c:v>
                </c:pt>
                <c:pt idx="3">
                  <c:v>1</c:v>
                </c:pt>
                <c:pt idx="4">
                  <c:v>14</c:v>
                </c:pt>
                <c:pt idx="5">
                  <c:v>26</c:v>
                </c:pt>
                <c:pt idx="6">
                  <c:v>8</c:v>
                </c:pt>
                <c:pt idx="7">
                  <c:v>22</c:v>
                </c:pt>
                <c:pt idx="8">
                  <c:v>21</c:v>
                </c:pt>
                <c:pt idx="9">
                  <c:v>3</c:v>
                </c:pt>
                <c:pt idx="10">
                  <c:v>13</c:v>
                </c:pt>
                <c:pt idx="11">
                  <c:v>18</c:v>
                </c:pt>
              </c:numCache>
            </c:numRef>
          </c:val>
          <c:extLst>
            <c:ext xmlns:c16="http://schemas.microsoft.com/office/drawing/2014/chart" uri="{C3380CC4-5D6E-409C-BE32-E72D297353CC}">
              <c16:uniqueId val="{00000000-AA0C-4087-BDFD-4984A82C2911}"/>
            </c:ext>
          </c:extLst>
        </c:ser>
        <c:dLbls>
          <c:showLegendKey val="0"/>
          <c:showVal val="0"/>
          <c:showCatName val="0"/>
          <c:showSerName val="0"/>
          <c:showPercent val="0"/>
          <c:showBubbleSize val="0"/>
        </c:dLbls>
        <c:gapWidth val="65"/>
        <c:shape val="box"/>
        <c:axId val="434314608"/>
        <c:axId val="434313624"/>
        <c:axId val="0"/>
      </c:bar3DChart>
      <c:catAx>
        <c:axId val="434314608"/>
        <c:scaling>
          <c:orientation val="minMax"/>
        </c:scaling>
        <c:delete val="0"/>
        <c:axPos val="l"/>
        <c:numFmt formatCode="General" sourceLinked="1"/>
        <c:majorTickMark val="none"/>
        <c:minorTickMark val="none"/>
        <c:tickLblPos val="nextTo"/>
        <c:spPr>
          <a:noFill/>
          <a:ln w="19050" cap="flat" cmpd="sng" algn="ctr">
            <a:solidFill>
              <a:schemeClr val="dk1">
                <a:lumMod val="75000"/>
                <a:lumOff val="25000"/>
              </a:schemeClr>
            </a:solidFill>
            <a:round/>
          </a:ln>
          <a:effectLst/>
        </c:spPr>
        <c:txPr>
          <a:bodyPr rot="-60000000" spcFirstLastPara="1" vertOverflow="ellipsis" vert="horz" wrap="square" anchor="ctr" anchorCtr="1"/>
          <a:lstStyle/>
          <a:p>
            <a:pPr>
              <a:defRPr sz="900" b="0" i="0" u="none" strike="noStrike" kern="1200" cap="all" baseline="0">
                <a:ln>
                  <a:solidFill>
                    <a:schemeClr val="tx1"/>
                  </a:solidFill>
                </a:ln>
                <a:solidFill>
                  <a:schemeClr val="dk1">
                    <a:lumMod val="75000"/>
                    <a:lumOff val="25000"/>
                  </a:schemeClr>
                </a:solidFill>
                <a:latin typeface="Californian FB" panose="0207040306080B030204" pitchFamily="18" charset="0"/>
                <a:ea typeface="+mn-ea"/>
                <a:cs typeface="+mn-cs"/>
              </a:defRPr>
            </a:pPr>
            <a:endParaRPr lang="en-US"/>
          </a:p>
        </c:txPr>
        <c:crossAx val="434313624"/>
        <c:crosses val="autoZero"/>
        <c:auto val="1"/>
        <c:lblAlgn val="ctr"/>
        <c:lblOffset val="100"/>
        <c:noMultiLvlLbl val="0"/>
      </c:catAx>
      <c:valAx>
        <c:axId val="434313624"/>
        <c:scaling>
          <c:orientation val="minMax"/>
        </c:scaling>
        <c:delete val="0"/>
        <c:axPos val="b"/>
        <c:majorGridlines>
          <c:spPr>
            <a:ln w="9525" cap="flat" cmpd="sng" algn="ctr">
              <a:solidFill>
                <a:schemeClr val="dk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ln>
                  <a:solidFill>
                    <a:schemeClr val="tx1"/>
                  </a:solidFill>
                </a:ln>
                <a:solidFill>
                  <a:schemeClr val="dk1">
                    <a:lumMod val="75000"/>
                    <a:lumOff val="25000"/>
                  </a:schemeClr>
                </a:solidFill>
                <a:latin typeface="+mn-lt"/>
                <a:ea typeface="+mn-ea"/>
                <a:cs typeface="+mn-cs"/>
              </a:defRPr>
            </a:pPr>
            <a:endParaRPr lang="en-US"/>
          </a:p>
        </c:txPr>
        <c:crossAx val="434314608"/>
        <c:crosses val="autoZero"/>
        <c:crossBetween val="between"/>
      </c:valAx>
      <c:spPr>
        <a:noFill/>
        <a:ln>
          <a:noFill/>
        </a:ln>
        <a:effectLst/>
      </c:spPr>
    </c:plotArea>
    <c:plotVisOnly val="1"/>
    <c:dispBlanksAs val="gap"/>
    <c:showDLblsOverMax val="0"/>
  </c:chart>
  <c: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a:effectLst/>
  </c:spPr>
  <c:txPr>
    <a:bodyPr/>
    <a:lstStyle/>
    <a:p>
      <a:pPr>
        <a:defRPr>
          <a:ln>
            <a:solidFill>
              <a:schemeClr val="tx1"/>
            </a:solidFill>
          </a:ln>
        </a:defRPr>
      </a:pPr>
      <a:endParaRPr lang="en-US"/>
    </a:p>
  </c:txPr>
  <c:externalData r:id="rId3">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600" b="1" i="0" u="none" strike="noStrike" kern="1200" spc="100" baseline="0">
                <a:solidFill>
                  <a:schemeClr val="lt1">
                    <a:lumMod val="95000"/>
                  </a:schemeClr>
                </a:solidFill>
                <a:effectLst>
                  <a:outerShdw blurRad="50800" dist="38100" dir="5400000" algn="t" rotWithShape="0">
                    <a:prstClr val="black">
                      <a:alpha val="40000"/>
                    </a:prstClr>
                  </a:outerShdw>
                </a:effectLst>
                <a:latin typeface="+mn-lt"/>
                <a:ea typeface="+mn-ea"/>
                <a:cs typeface="+mn-cs"/>
              </a:defRPr>
            </a:pPr>
            <a:r>
              <a:rPr lang="en-US" b="0" i="1" dirty="0">
                <a:latin typeface="Californian FB" panose="0207040306080B030204" pitchFamily="18" charset="0"/>
              </a:rPr>
              <a:t>“Are you on antiretroviral (HIV medication) therapy?”</a:t>
            </a:r>
          </a:p>
        </c:rich>
      </c:tx>
      <c:overlay val="0"/>
      <c:spPr>
        <a:noFill/>
        <a:ln>
          <a:noFill/>
        </a:ln>
        <a:effectLst/>
      </c:spPr>
      <c:txPr>
        <a:bodyPr rot="0" spcFirstLastPara="1" vertOverflow="ellipsis" vert="horz" wrap="square" anchor="ctr" anchorCtr="1"/>
        <a:lstStyle/>
        <a:p>
          <a:pPr>
            <a:defRPr sz="1600" b="1" i="0" u="none" strike="noStrike" kern="1200" spc="100" baseline="0">
              <a:solidFill>
                <a:schemeClr val="lt1">
                  <a:lumMod val="95000"/>
                </a:schemeClr>
              </a:solidFill>
              <a:effectLst>
                <a:outerShdw blurRad="50800" dist="38100" dir="5400000" algn="t" rotWithShape="0">
                  <a:prstClr val="black">
                    <a:alpha val="40000"/>
                  </a:prstClr>
                </a:outerShdw>
              </a:effectLst>
              <a:latin typeface="+mn-lt"/>
              <a:ea typeface="+mn-ea"/>
              <a:cs typeface="+mn-cs"/>
            </a:defRPr>
          </a:pPr>
          <a:endParaRPr lang="en-US"/>
        </a:p>
      </c:txPr>
    </c:title>
    <c:autoTitleDeleted val="0"/>
    <c:view3D>
      <c:rotX val="30"/>
      <c:rotY val="0"/>
      <c:depthPercent val="100"/>
      <c:rAngAx val="0"/>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manualLayout>
          <c:layoutTarget val="inner"/>
          <c:xMode val="edge"/>
          <c:yMode val="edge"/>
          <c:x val="8.8097269624573385E-2"/>
          <c:y val="0.19182482889532765"/>
          <c:w val="0.82807167235494883"/>
          <c:h val="0.64016193362892204"/>
        </c:manualLayout>
      </c:layout>
      <c:pie3DChart>
        <c:varyColors val="1"/>
        <c:ser>
          <c:idx val="0"/>
          <c:order val="0"/>
          <c:tx>
            <c:strRef>
              <c:f>Sheet1!$C$176</c:f>
              <c:strCache>
                <c:ptCount val="1"/>
                <c:pt idx="0">
                  <c:v>Number</c:v>
                </c:pt>
              </c:strCache>
            </c:strRef>
          </c:tx>
          <c:dPt>
            <c:idx val="0"/>
            <c:bubble3D val="0"/>
            <c:spPr>
              <a:gradFill rotWithShape="1">
                <a:gsLst>
                  <a:gs pos="0">
                    <a:schemeClr val="accent6">
                      <a:shade val="51000"/>
                      <a:satMod val="130000"/>
                    </a:schemeClr>
                  </a:gs>
                  <a:gs pos="80000">
                    <a:schemeClr val="accent6">
                      <a:shade val="93000"/>
                      <a:satMod val="130000"/>
                    </a:schemeClr>
                  </a:gs>
                  <a:gs pos="100000">
                    <a:schemeClr val="accent6">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c:spPr>
            <c:extLst>
              <c:ext xmlns:c16="http://schemas.microsoft.com/office/drawing/2014/chart" uri="{C3380CC4-5D6E-409C-BE32-E72D297353CC}">
                <c16:uniqueId val="{00000001-DD69-4A24-A800-3E71596259C7}"/>
              </c:ext>
            </c:extLst>
          </c:dPt>
          <c:dPt>
            <c:idx val="1"/>
            <c:bubble3D val="0"/>
            <c:spPr>
              <a:gradFill rotWithShape="1">
                <a:gsLst>
                  <a:gs pos="0">
                    <a:schemeClr val="accent5">
                      <a:shade val="51000"/>
                      <a:satMod val="130000"/>
                    </a:schemeClr>
                  </a:gs>
                  <a:gs pos="80000">
                    <a:schemeClr val="accent5">
                      <a:shade val="93000"/>
                      <a:satMod val="130000"/>
                    </a:schemeClr>
                  </a:gs>
                  <a:gs pos="100000">
                    <a:schemeClr val="accent5">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c:spPr>
            <c:extLst>
              <c:ext xmlns:c16="http://schemas.microsoft.com/office/drawing/2014/chart" uri="{C3380CC4-5D6E-409C-BE32-E72D297353CC}">
                <c16:uniqueId val="{00000003-DD69-4A24-A800-3E71596259C7}"/>
              </c:ext>
            </c:extLst>
          </c:dPt>
          <c:dPt>
            <c:idx val="2"/>
            <c:bubble3D val="0"/>
            <c:spPr>
              <a:gradFill rotWithShape="1">
                <a:gsLst>
                  <a:gs pos="0">
                    <a:schemeClr val="accent4">
                      <a:shade val="51000"/>
                      <a:satMod val="130000"/>
                    </a:schemeClr>
                  </a:gs>
                  <a:gs pos="80000">
                    <a:schemeClr val="accent4">
                      <a:shade val="93000"/>
                      <a:satMod val="130000"/>
                    </a:schemeClr>
                  </a:gs>
                  <a:gs pos="100000">
                    <a:schemeClr val="accent4">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c:spPr>
            <c:extLst>
              <c:ext xmlns:c16="http://schemas.microsoft.com/office/drawing/2014/chart" uri="{C3380CC4-5D6E-409C-BE32-E72D297353CC}">
                <c16:uniqueId val="{00000005-DD69-4A24-A800-3E71596259C7}"/>
              </c:ext>
            </c:extLst>
          </c:dPt>
          <c:dLbls>
            <c:spPr>
              <a:noFill/>
              <a:ln>
                <a:noFill/>
              </a:ln>
              <a:effectLst/>
            </c:spPr>
            <c:txPr>
              <a:bodyPr rot="0" spcFirstLastPara="1" vertOverflow="ellipsis" vert="horz" wrap="square" lIns="38100" tIns="19050" rIns="38100" bIns="19050" anchor="ctr" anchorCtr="1">
                <a:spAutoFit/>
              </a:bodyPr>
              <a:lstStyle/>
              <a:p>
                <a:pPr>
                  <a:defRPr sz="1500" b="0" i="0" u="none" strike="noStrike" kern="1200" baseline="0">
                    <a:solidFill>
                      <a:schemeClr val="lt1">
                        <a:lumMod val="85000"/>
                      </a:schemeClr>
                    </a:solidFill>
                    <a:latin typeface="+mn-lt"/>
                    <a:ea typeface="+mn-ea"/>
                    <a:cs typeface="+mn-cs"/>
                  </a:defRPr>
                </a:pPr>
                <a:endParaRPr lang="en-US"/>
              </a:p>
            </c:txPr>
            <c:dLblPos val="outEnd"/>
            <c:showLegendKey val="0"/>
            <c:showVal val="0"/>
            <c:showCatName val="1"/>
            <c:showSerName val="0"/>
            <c:showPercent val="1"/>
            <c:showBubbleSize val="0"/>
            <c:showLeaderLines val="1"/>
            <c:leaderLines>
              <c:spPr>
                <a:ln w="9525">
                  <a:solidFill>
                    <a:schemeClr val="lt1">
                      <a:lumMod val="95000"/>
                      <a:alpha val="54000"/>
                    </a:schemeClr>
                  </a:solidFill>
                </a:ln>
                <a:effectLst/>
              </c:spPr>
            </c:leaderLines>
            <c:extLst>
              <c:ext xmlns:c15="http://schemas.microsoft.com/office/drawing/2012/chart" uri="{CE6537A1-D6FC-4f65-9D91-7224C49458BB}"/>
            </c:extLst>
          </c:dLbls>
          <c:cat>
            <c:strRef>
              <c:f>Sheet1!$B$177:$B$179</c:f>
              <c:strCache>
                <c:ptCount val="3"/>
                <c:pt idx="0">
                  <c:v>Yes</c:v>
                </c:pt>
                <c:pt idx="1">
                  <c:v>No</c:v>
                </c:pt>
                <c:pt idx="2">
                  <c:v>No Response</c:v>
                </c:pt>
              </c:strCache>
            </c:strRef>
          </c:cat>
          <c:val>
            <c:numRef>
              <c:f>Sheet1!$C$177:$C$179</c:f>
              <c:numCache>
                <c:formatCode>General</c:formatCode>
                <c:ptCount val="3"/>
                <c:pt idx="0">
                  <c:v>265</c:v>
                </c:pt>
                <c:pt idx="1">
                  <c:v>89</c:v>
                </c:pt>
                <c:pt idx="2">
                  <c:v>3</c:v>
                </c:pt>
              </c:numCache>
            </c:numRef>
          </c:val>
          <c:extLst>
            <c:ext xmlns:c16="http://schemas.microsoft.com/office/drawing/2014/chart" uri="{C3380CC4-5D6E-409C-BE32-E72D297353CC}">
              <c16:uniqueId val="{00000006-DD69-4A24-A800-3E71596259C7}"/>
            </c:ext>
          </c:extLst>
        </c:ser>
        <c:dLbls>
          <c:dLblPos val="outEnd"/>
          <c:showLegendKey val="0"/>
          <c:showVal val="0"/>
          <c:showCatName val="0"/>
          <c:showSerName val="0"/>
          <c:showPercent val="1"/>
          <c:showBubbleSize val="0"/>
          <c:showLeaderLines val="1"/>
        </c:dLbls>
      </c:pie3DChart>
      <c:spPr>
        <a:noFill/>
        <a:ln>
          <a:noFill/>
        </a:ln>
        <a:effectLst/>
      </c:spPr>
    </c:plotArea>
    <c:legend>
      <c:legendPos val="b"/>
      <c:overlay val="0"/>
      <c:spPr>
        <a:noFill/>
        <a:ln>
          <a:noFill/>
        </a:ln>
        <a:effectLst/>
      </c:spPr>
      <c:txPr>
        <a:bodyPr rot="0" spcFirstLastPara="1" vertOverflow="ellipsis" vert="horz" wrap="square" anchor="ctr" anchorCtr="1"/>
        <a:lstStyle/>
        <a:p>
          <a:pPr>
            <a:defRPr sz="1500" b="0" i="0" u="none" strike="noStrike" kern="1200" baseline="0">
              <a:solidFill>
                <a:schemeClr val="lt1">
                  <a:lumMod val="85000"/>
                </a:schemeClr>
              </a:solidFill>
              <a:latin typeface="+mn-lt"/>
              <a:ea typeface="+mn-ea"/>
              <a:cs typeface="+mn-cs"/>
            </a:defRPr>
          </a:pPr>
          <a:endParaRPr lang="en-US"/>
        </a:p>
      </c:txPr>
    </c:legend>
    <c:plotVisOnly val="1"/>
    <c:dispBlanksAs val="gap"/>
    <c:showDLblsOverMax val="0"/>
  </c:chart>
  <c: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a:ln>
      <a:noFill/>
    </a:ln>
    <a:effectLst/>
  </c:spPr>
  <c:txPr>
    <a:bodyPr/>
    <a:lstStyle/>
    <a:p>
      <a:pPr>
        <a:defRPr/>
      </a:pPr>
      <a:endParaRPr lang="en-US"/>
    </a:p>
  </c:txPr>
  <c:externalData r:id="rId3">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00" b="1" i="0" u="none" strike="noStrike" kern="1200" baseline="0">
                <a:solidFill>
                  <a:schemeClr val="dk1">
                    <a:lumMod val="75000"/>
                    <a:lumOff val="25000"/>
                  </a:schemeClr>
                </a:solidFill>
                <a:latin typeface="+mn-lt"/>
                <a:ea typeface="+mn-ea"/>
                <a:cs typeface="+mn-cs"/>
              </a:defRPr>
            </a:pPr>
            <a:r>
              <a:rPr lang="en-US" sz="1800" b="0" i="1" u="none" strike="noStrike" baseline="0" dirty="0">
                <a:effectLst/>
                <a:latin typeface="Californian FB" panose="0207040306080B030204" pitchFamily="18" charset="0"/>
              </a:rPr>
              <a:t>“Did you miss any of your HIV medications over the past month?” </a:t>
            </a:r>
            <a:endParaRPr lang="en-US" b="0" dirty="0">
              <a:latin typeface="Californian FB" panose="0207040306080B030204" pitchFamily="18" charset="0"/>
            </a:endParaRPr>
          </a:p>
        </c:rich>
      </c:tx>
      <c:overlay val="0"/>
      <c:spPr>
        <a:noFill/>
        <a:ln>
          <a:noFill/>
        </a:ln>
        <a:effectLst/>
      </c:spPr>
      <c:txPr>
        <a:bodyPr rot="0" spcFirstLastPara="1" vertOverflow="ellipsis" vert="horz" wrap="square" anchor="ctr" anchorCtr="1"/>
        <a:lstStyle/>
        <a:p>
          <a:pPr>
            <a:defRPr sz="1800" b="1" i="0" u="none" strike="noStrike" kern="1200" baseline="0">
              <a:solidFill>
                <a:schemeClr val="dk1">
                  <a:lumMod val="75000"/>
                  <a:lumOff val="25000"/>
                </a:schemeClr>
              </a:solidFill>
              <a:latin typeface="+mn-lt"/>
              <a:ea typeface="+mn-ea"/>
              <a:cs typeface="+mn-cs"/>
            </a:defRPr>
          </a:pPr>
          <a:endParaRPr lang="en-US"/>
        </a:p>
      </c:txPr>
    </c:title>
    <c:autoTitleDeleted val="0"/>
    <c:view3D>
      <c:rotX val="50"/>
      <c:rotY val="0"/>
      <c:depthPercent val="100"/>
      <c:rAngAx val="0"/>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pie3DChart>
        <c:varyColors val="1"/>
        <c:ser>
          <c:idx val="0"/>
          <c:order val="0"/>
          <c:tx>
            <c:strRef>
              <c:f>Sheet1!$C$188</c:f>
              <c:strCache>
                <c:ptCount val="1"/>
                <c:pt idx="0">
                  <c:v>Number</c:v>
                </c:pt>
              </c:strCache>
            </c:strRef>
          </c:tx>
          <c:dPt>
            <c:idx val="0"/>
            <c:bubble3D val="0"/>
            <c:spPr>
              <a:solidFill>
                <a:schemeClr val="accent1"/>
              </a:solidFill>
              <a:ln>
                <a:noFill/>
              </a:ln>
              <a:effectLst>
                <a:outerShdw blurRad="254000" sx="102000" sy="102000" algn="ctr" rotWithShape="0">
                  <a:prstClr val="black">
                    <a:alpha val="20000"/>
                  </a:prstClr>
                </a:outerShdw>
              </a:effectLst>
              <a:sp3d/>
            </c:spPr>
            <c:extLst>
              <c:ext xmlns:c16="http://schemas.microsoft.com/office/drawing/2014/chart" uri="{C3380CC4-5D6E-409C-BE32-E72D297353CC}">
                <c16:uniqueId val="{00000001-F032-440A-9198-3719C27AA2BC}"/>
              </c:ext>
            </c:extLst>
          </c:dPt>
          <c:dPt>
            <c:idx val="1"/>
            <c:bubble3D val="0"/>
            <c:spPr>
              <a:solidFill>
                <a:schemeClr val="accent2"/>
              </a:solidFill>
              <a:ln>
                <a:noFill/>
              </a:ln>
              <a:effectLst>
                <a:outerShdw blurRad="254000" sx="102000" sy="102000" algn="ctr" rotWithShape="0">
                  <a:prstClr val="black">
                    <a:alpha val="20000"/>
                  </a:prstClr>
                </a:outerShdw>
              </a:effectLst>
              <a:sp3d/>
            </c:spPr>
            <c:extLst>
              <c:ext xmlns:c16="http://schemas.microsoft.com/office/drawing/2014/chart" uri="{C3380CC4-5D6E-409C-BE32-E72D297353CC}">
                <c16:uniqueId val="{00000003-F032-440A-9198-3719C27AA2BC}"/>
              </c:ext>
            </c:extLst>
          </c:dPt>
          <c:dPt>
            <c:idx val="2"/>
            <c:bubble3D val="0"/>
            <c:spPr>
              <a:solidFill>
                <a:schemeClr val="accent3"/>
              </a:solidFill>
              <a:ln>
                <a:noFill/>
              </a:ln>
              <a:effectLst>
                <a:outerShdw blurRad="254000" sx="102000" sy="102000" algn="ctr" rotWithShape="0">
                  <a:prstClr val="black">
                    <a:alpha val="20000"/>
                  </a:prstClr>
                </a:outerShdw>
              </a:effectLst>
              <a:sp3d/>
            </c:spPr>
            <c:extLst>
              <c:ext xmlns:c16="http://schemas.microsoft.com/office/drawing/2014/chart" uri="{C3380CC4-5D6E-409C-BE32-E72D297353CC}">
                <c16:uniqueId val="{00000005-F032-440A-9198-3719C27AA2BC}"/>
              </c:ext>
            </c:extLst>
          </c:dPt>
          <c:dLbls>
            <c:spPr>
              <a:pattFill prst="pct75">
                <a:fgClr>
                  <a:schemeClr val="dk1">
                    <a:lumMod val="75000"/>
                    <a:lumOff val="25000"/>
                  </a:schemeClr>
                </a:fgClr>
                <a:bgClr>
                  <a:schemeClr val="dk1">
                    <a:lumMod val="65000"/>
                    <a:lumOff val="35000"/>
                  </a:schemeClr>
                </a:bgClr>
              </a:pattFill>
              <a:ln>
                <a:noFill/>
              </a:ln>
              <a:effectLst>
                <a:outerShdw blurRad="50800" dist="38100" dir="2700000" algn="tl" rotWithShape="0">
                  <a:prstClr val="black">
                    <a:alpha val="40000"/>
                  </a:prstClr>
                </a:outerShdw>
              </a:effectLst>
            </c:spPr>
            <c:txPr>
              <a:bodyPr rot="0" spcFirstLastPara="1" vertOverflow="ellipsis" vert="horz" wrap="square" lIns="38100" tIns="19050" rIns="38100" bIns="19050" anchor="ctr" anchorCtr="1">
                <a:spAutoFit/>
              </a:bodyPr>
              <a:lstStyle/>
              <a:p>
                <a:pPr>
                  <a:defRPr sz="1500" b="1" i="0" u="none" strike="noStrike" kern="1200" baseline="0">
                    <a:solidFill>
                      <a:schemeClr val="lt1"/>
                    </a:solidFill>
                    <a:latin typeface="+mn-lt"/>
                    <a:ea typeface="+mn-ea"/>
                    <a:cs typeface="+mn-cs"/>
                  </a:defRPr>
                </a:pPr>
                <a:endParaRPr lang="en-US"/>
              </a:p>
            </c:txPr>
            <c:dLblPos val="ctr"/>
            <c:showLegendKey val="0"/>
            <c:showVal val="0"/>
            <c:showCatName val="0"/>
            <c:showSerName val="0"/>
            <c:showPercent val="1"/>
            <c:showBubbleSize val="0"/>
            <c:showLeaderLines val="1"/>
            <c:leaderLines>
              <c:spPr>
                <a:ln w="9525">
                  <a:solidFill>
                    <a:schemeClr val="dk1">
                      <a:lumMod val="50000"/>
                      <a:lumOff val="50000"/>
                    </a:schemeClr>
                  </a:solidFill>
                </a:ln>
                <a:effectLst/>
              </c:spPr>
            </c:leaderLines>
            <c:extLst>
              <c:ext xmlns:c15="http://schemas.microsoft.com/office/drawing/2012/chart" uri="{CE6537A1-D6FC-4f65-9D91-7224C49458BB}"/>
            </c:extLst>
          </c:dLbls>
          <c:cat>
            <c:strRef>
              <c:f>Sheet1!$B$189:$B$191</c:f>
              <c:strCache>
                <c:ptCount val="3"/>
                <c:pt idx="0">
                  <c:v>Yes</c:v>
                </c:pt>
                <c:pt idx="1">
                  <c:v>No</c:v>
                </c:pt>
                <c:pt idx="2">
                  <c:v>No Response</c:v>
                </c:pt>
              </c:strCache>
            </c:strRef>
          </c:cat>
          <c:val>
            <c:numRef>
              <c:f>Sheet1!$C$189:$C$191</c:f>
              <c:numCache>
                <c:formatCode>General</c:formatCode>
                <c:ptCount val="3"/>
                <c:pt idx="0">
                  <c:v>69</c:v>
                </c:pt>
                <c:pt idx="1">
                  <c:v>263</c:v>
                </c:pt>
                <c:pt idx="2">
                  <c:v>25</c:v>
                </c:pt>
              </c:numCache>
            </c:numRef>
          </c:val>
          <c:extLst>
            <c:ext xmlns:c16="http://schemas.microsoft.com/office/drawing/2014/chart" uri="{C3380CC4-5D6E-409C-BE32-E72D297353CC}">
              <c16:uniqueId val="{00000006-F032-440A-9198-3719C27AA2BC}"/>
            </c:ext>
          </c:extLst>
        </c:ser>
        <c:dLbls>
          <c:dLblPos val="ctr"/>
          <c:showLegendKey val="0"/>
          <c:showVal val="0"/>
          <c:showCatName val="0"/>
          <c:showSerName val="0"/>
          <c:showPercent val="1"/>
          <c:showBubbleSize val="0"/>
          <c:showLeaderLines val="1"/>
        </c:dLbls>
      </c:pie3DChart>
      <c:spPr>
        <a:noFill/>
        <a:ln>
          <a:noFill/>
        </a:ln>
        <a:effectLst/>
      </c:spPr>
    </c:plotArea>
    <c:legend>
      <c:legendPos val="r"/>
      <c:overlay val="0"/>
      <c:spPr>
        <a:solidFill>
          <a:schemeClr val="lt1">
            <a:lumMod val="95000"/>
            <a:alpha val="39000"/>
          </a:schemeClr>
        </a:solidFill>
        <a:ln>
          <a:noFill/>
        </a:ln>
        <a:effectLst/>
      </c:spPr>
      <c:txPr>
        <a:bodyPr rot="0" spcFirstLastPara="1" vertOverflow="ellipsis" vert="horz" wrap="square" anchor="ctr" anchorCtr="1"/>
        <a:lstStyle/>
        <a:p>
          <a:pPr>
            <a:defRPr sz="1500" b="0" i="0" u="none" strike="noStrike" kern="1200" baseline="0">
              <a:solidFill>
                <a:schemeClr val="dk1">
                  <a:lumMod val="75000"/>
                  <a:lumOff val="25000"/>
                </a:schemeClr>
              </a:solidFill>
              <a:latin typeface="+mn-lt"/>
              <a:ea typeface="+mn-ea"/>
              <a:cs typeface="+mn-cs"/>
            </a:defRPr>
          </a:pPr>
          <a:endParaRPr lang="en-US"/>
        </a:p>
      </c:txPr>
    </c:legend>
    <c:plotVisOnly val="1"/>
    <c:dispBlanksAs val="gap"/>
    <c:showDLblsOverMax val="0"/>
  </c:chart>
  <c: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a:effectLst/>
  </c:spPr>
  <c:txPr>
    <a:bodyPr/>
    <a:lstStyle/>
    <a:p>
      <a:pPr>
        <a:defRPr/>
      </a:pPr>
      <a:endParaRPr lang="en-US"/>
    </a:p>
  </c:txPr>
  <c:externalData r:id="rId3">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200" b="1" i="0" u="none" strike="noStrike" kern="1200" baseline="0">
                <a:solidFill>
                  <a:schemeClr val="dk1">
                    <a:lumMod val="75000"/>
                    <a:lumOff val="25000"/>
                  </a:schemeClr>
                </a:solidFill>
                <a:latin typeface="Californian FB" panose="0207040306080B030204" pitchFamily="18" charset="0"/>
                <a:ea typeface="+mn-ea"/>
                <a:cs typeface="+mn-cs"/>
              </a:defRPr>
            </a:pPr>
            <a:r>
              <a:rPr lang="en-US" sz="1400" b="0" i="1" dirty="0"/>
              <a:t>“How many times in the past month have you missed taking your medication?”</a:t>
            </a:r>
          </a:p>
        </c:rich>
      </c:tx>
      <c:overlay val="0"/>
      <c:spPr>
        <a:noFill/>
        <a:ln>
          <a:noFill/>
        </a:ln>
        <a:effectLst/>
      </c:spPr>
      <c:txPr>
        <a:bodyPr rot="0" spcFirstLastPara="1" vertOverflow="ellipsis" vert="horz" wrap="square" anchor="ctr" anchorCtr="1"/>
        <a:lstStyle/>
        <a:p>
          <a:pPr>
            <a:defRPr sz="1200" b="1" i="0" u="none" strike="noStrike" kern="1200" baseline="0">
              <a:solidFill>
                <a:schemeClr val="dk1">
                  <a:lumMod val="75000"/>
                  <a:lumOff val="25000"/>
                </a:schemeClr>
              </a:solidFill>
              <a:latin typeface="Californian FB" panose="0207040306080B030204" pitchFamily="18" charset="0"/>
              <a:ea typeface="+mn-ea"/>
              <a:cs typeface="+mn-cs"/>
            </a:defRPr>
          </a:pPr>
          <a:endParaRPr lang="en-US"/>
        </a:p>
      </c:txPr>
    </c:title>
    <c:autoTitleDeleted val="0"/>
    <c:plotArea>
      <c:layout/>
      <c:barChart>
        <c:barDir val="bar"/>
        <c:grouping val="clustered"/>
        <c:varyColors val="0"/>
        <c:ser>
          <c:idx val="0"/>
          <c:order val="0"/>
          <c:tx>
            <c:strRef>
              <c:f>Sheet1!$C$202</c:f>
              <c:strCache>
                <c:ptCount val="1"/>
                <c:pt idx="0">
                  <c:v>Number</c:v>
                </c:pt>
              </c:strCache>
            </c:strRef>
          </c:tx>
          <c:spPr>
            <a:solidFill>
              <a:srgbClr val="7030A0"/>
            </a:solidFill>
            <a:ln w="9525" cap="flat" cmpd="sng" algn="ctr">
              <a:solidFill>
                <a:schemeClr val="lt1">
                  <a:alpha val="50000"/>
                </a:schemeClr>
              </a:solidFill>
              <a:round/>
            </a:ln>
            <a:effectLst/>
          </c:spPr>
          <c:invertIfNegative val="0"/>
          <c:dLbls>
            <c:dLbl>
              <c:idx val="2"/>
              <c:layout>
                <c:manualLayout>
                  <c:x val="-2.420755515064749E-2"/>
                  <c:y val="0"/>
                </c:manualLayout>
              </c:layout>
              <c:dLblPos val="out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B3AB-4259-B932-0F348B858D73}"/>
                </c:ext>
              </c:extLst>
            </c:dLbl>
            <c:spPr>
              <a:noFill/>
              <a:ln>
                <a:noFill/>
              </a:ln>
              <a:effectLst/>
            </c:spPr>
            <c:txPr>
              <a:bodyPr rot="0" spcFirstLastPara="1" vertOverflow="ellipsis" vert="horz" wrap="square" anchor="ctr" anchorCtr="1"/>
              <a:lstStyle/>
              <a:p>
                <a:pPr>
                  <a:defRPr sz="1000" b="1" i="0" u="none" strike="noStrike" kern="1200" baseline="0">
                    <a:solidFill>
                      <a:schemeClr val="bg1"/>
                    </a:solidFill>
                    <a:latin typeface="Californian FB" panose="0207040306080B030204" pitchFamily="18" charset="0"/>
                    <a:ea typeface="+mn-ea"/>
                    <a:cs typeface="+mn-cs"/>
                  </a:defRPr>
                </a:pPr>
                <a:endParaRPr lang="en-US"/>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dk1">
                          <a:lumMod val="50000"/>
                          <a:lumOff val="50000"/>
                        </a:schemeClr>
                      </a:solidFill>
                    </a:ln>
                    <a:effectLst/>
                  </c:spPr>
                </c15:leaderLines>
              </c:ext>
            </c:extLst>
          </c:dLbls>
          <c:cat>
            <c:strRef>
              <c:f>Sheet1!$B$203:$B$207</c:f>
              <c:strCache>
                <c:ptCount val="5"/>
                <c:pt idx="0">
                  <c:v>1-3 missed doses</c:v>
                </c:pt>
                <c:pt idx="1">
                  <c:v>4-6 missed doses</c:v>
                </c:pt>
                <c:pt idx="2">
                  <c:v>7-9 missed doses</c:v>
                </c:pt>
                <c:pt idx="3">
                  <c:v>10+ missed doses</c:v>
                </c:pt>
                <c:pt idx="4">
                  <c:v>N/A</c:v>
                </c:pt>
              </c:strCache>
            </c:strRef>
          </c:cat>
          <c:val>
            <c:numRef>
              <c:f>Sheet1!$C$203:$C$207</c:f>
              <c:numCache>
                <c:formatCode>General</c:formatCode>
                <c:ptCount val="5"/>
                <c:pt idx="0">
                  <c:v>78</c:v>
                </c:pt>
                <c:pt idx="1">
                  <c:v>19</c:v>
                </c:pt>
                <c:pt idx="2">
                  <c:v>6</c:v>
                </c:pt>
                <c:pt idx="3">
                  <c:v>18</c:v>
                </c:pt>
                <c:pt idx="4">
                  <c:v>236</c:v>
                </c:pt>
              </c:numCache>
            </c:numRef>
          </c:val>
          <c:extLst>
            <c:ext xmlns:c16="http://schemas.microsoft.com/office/drawing/2014/chart" uri="{C3380CC4-5D6E-409C-BE32-E72D297353CC}">
              <c16:uniqueId val="{00000001-B3AB-4259-B932-0F348B858D73}"/>
            </c:ext>
          </c:extLst>
        </c:ser>
        <c:dLbls>
          <c:dLblPos val="inEnd"/>
          <c:showLegendKey val="0"/>
          <c:showVal val="1"/>
          <c:showCatName val="0"/>
          <c:showSerName val="0"/>
          <c:showPercent val="0"/>
          <c:showBubbleSize val="0"/>
        </c:dLbls>
        <c:gapWidth val="65"/>
        <c:axId val="610279776"/>
        <c:axId val="610279448"/>
      </c:barChart>
      <c:catAx>
        <c:axId val="610279776"/>
        <c:scaling>
          <c:orientation val="minMax"/>
        </c:scaling>
        <c:delete val="0"/>
        <c:axPos val="l"/>
        <c:numFmt formatCode="General" sourceLinked="1"/>
        <c:majorTickMark val="none"/>
        <c:minorTickMark val="none"/>
        <c:tickLblPos val="nextTo"/>
        <c:spPr>
          <a:noFill/>
          <a:ln w="19050" cap="flat" cmpd="sng" algn="ctr">
            <a:solidFill>
              <a:schemeClr val="dk1">
                <a:lumMod val="75000"/>
                <a:lumOff val="25000"/>
              </a:schemeClr>
            </a:solidFill>
            <a:round/>
          </a:ln>
          <a:effectLst/>
        </c:spPr>
        <c:txPr>
          <a:bodyPr rot="-60000000" spcFirstLastPara="1" vertOverflow="ellipsis" vert="horz" wrap="square" anchor="ctr" anchorCtr="1"/>
          <a:lstStyle/>
          <a:p>
            <a:pPr>
              <a:defRPr sz="1000" b="1" i="0" u="none" strike="noStrike" kern="1200" cap="all" baseline="0">
                <a:solidFill>
                  <a:schemeClr val="dk1">
                    <a:lumMod val="75000"/>
                    <a:lumOff val="25000"/>
                  </a:schemeClr>
                </a:solidFill>
                <a:latin typeface="Californian FB" panose="0207040306080B030204" pitchFamily="18" charset="0"/>
                <a:ea typeface="+mn-ea"/>
                <a:cs typeface="+mn-cs"/>
              </a:defRPr>
            </a:pPr>
            <a:endParaRPr lang="en-US"/>
          </a:p>
        </c:txPr>
        <c:crossAx val="610279448"/>
        <c:crosses val="autoZero"/>
        <c:auto val="1"/>
        <c:lblAlgn val="ctr"/>
        <c:lblOffset val="100"/>
        <c:noMultiLvlLbl val="0"/>
      </c:catAx>
      <c:valAx>
        <c:axId val="610279448"/>
        <c:scaling>
          <c:orientation val="minMax"/>
        </c:scaling>
        <c:delete val="0"/>
        <c:axPos val="b"/>
        <c:majorGridlines>
          <c:spPr>
            <a:ln w="9525" cap="flat" cmpd="sng" algn="ctr">
              <a:gradFill>
                <a:gsLst>
                  <a:gs pos="100000">
                    <a:schemeClr val="dk1">
                      <a:lumMod val="95000"/>
                      <a:lumOff val="5000"/>
                      <a:alpha val="42000"/>
                    </a:schemeClr>
                  </a:gs>
                  <a:gs pos="0">
                    <a:schemeClr val="lt1">
                      <a:lumMod val="75000"/>
                      <a:alpha val="36000"/>
                    </a:schemeClr>
                  </a:gs>
                </a:gsLst>
                <a:lin ang="5400000" scaled="0"/>
              </a:gra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1" i="0" u="none" strike="noStrike" kern="1200" baseline="0">
                <a:solidFill>
                  <a:schemeClr val="dk1">
                    <a:lumMod val="75000"/>
                    <a:lumOff val="25000"/>
                  </a:schemeClr>
                </a:solidFill>
                <a:latin typeface="Californian FB" panose="0207040306080B030204" pitchFamily="18" charset="0"/>
                <a:ea typeface="+mn-ea"/>
                <a:cs typeface="+mn-cs"/>
              </a:defRPr>
            </a:pPr>
            <a:endParaRPr lang="en-US"/>
          </a:p>
        </c:txPr>
        <c:crossAx val="610279776"/>
        <c:crosses val="autoZero"/>
        <c:crossBetween val="between"/>
      </c:valAx>
      <c:spPr>
        <a:noFill/>
        <a:ln>
          <a:noFill/>
        </a:ln>
        <a:effectLst/>
      </c:spPr>
    </c:plotArea>
    <c:plotVisOnly val="1"/>
    <c:dispBlanksAs val="gap"/>
    <c:showDLblsOverMax val="0"/>
  </c:chart>
  <c:spPr>
    <a:solidFill>
      <a:schemeClr val="accent5">
        <a:lumMod val="20000"/>
        <a:lumOff val="80000"/>
      </a:schemeClr>
    </a:solidFill>
    <a:ln w="9525" cap="flat" cmpd="sng" algn="ctr">
      <a:solidFill>
        <a:schemeClr val="dk1">
          <a:lumMod val="25000"/>
          <a:lumOff val="75000"/>
        </a:schemeClr>
      </a:solidFill>
      <a:round/>
    </a:ln>
    <a:effectLst/>
  </c:spPr>
  <c:txPr>
    <a:bodyPr/>
    <a:lstStyle/>
    <a:p>
      <a:pPr>
        <a:defRPr sz="1000" b="1">
          <a:latin typeface="Californian FB" panose="0207040306080B030204" pitchFamily="18" charset="0"/>
        </a:defRPr>
      </a:pPr>
      <a:endParaRPr lang="en-US"/>
    </a:p>
  </c:txPr>
  <c:externalData r:id="rId3">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600" b="1" i="0" u="none" strike="noStrike" kern="1200" spc="100" baseline="0">
                <a:solidFill>
                  <a:schemeClr val="lt1">
                    <a:lumMod val="95000"/>
                  </a:schemeClr>
                </a:solidFill>
                <a:effectLst>
                  <a:outerShdw blurRad="50800" dist="38100" dir="5400000" algn="t" rotWithShape="0">
                    <a:prstClr val="black">
                      <a:alpha val="40000"/>
                    </a:prstClr>
                  </a:outerShdw>
                </a:effectLst>
                <a:latin typeface="Californian FB" panose="0207040306080B030204" pitchFamily="18" charset="0"/>
                <a:ea typeface="+mn-ea"/>
                <a:cs typeface="+mn-cs"/>
              </a:defRPr>
            </a:pPr>
            <a:r>
              <a:rPr lang="en-US" sz="1600" b="1" i="1" u="none" strike="noStrike" baseline="0" dirty="0">
                <a:effectLst/>
              </a:rPr>
              <a:t>"</a:t>
            </a:r>
            <a:r>
              <a:rPr lang="en-US" sz="1200" b="0" i="1" u="none" strike="noStrike" baseline="0" dirty="0">
                <a:effectLst/>
              </a:rPr>
              <a:t>What are some of the reasons why you missed taking your HIV medication?” </a:t>
            </a:r>
            <a:endParaRPr lang="en-US" sz="1200" b="0" i="1" dirty="0"/>
          </a:p>
        </c:rich>
      </c:tx>
      <c:overlay val="0"/>
      <c:spPr>
        <a:noFill/>
        <a:ln>
          <a:noFill/>
        </a:ln>
        <a:effectLst/>
      </c:spPr>
      <c:txPr>
        <a:bodyPr rot="0" spcFirstLastPara="1" vertOverflow="ellipsis" vert="horz" wrap="square" anchor="ctr" anchorCtr="1"/>
        <a:lstStyle/>
        <a:p>
          <a:pPr>
            <a:defRPr sz="1600" b="1" i="0" u="none" strike="noStrike" kern="1200" spc="100" baseline="0">
              <a:solidFill>
                <a:schemeClr val="lt1">
                  <a:lumMod val="95000"/>
                </a:schemeClr>
              </a:solidFill>
              <a:effectLst>
                <a:outerShdw blurRad="50800" dist="38100" dir="5400000" algn="t" rotWithShape="0">
                  <a:prstClr val="black">
                    <a:alpha val="40000"/>
                  </a:prstClr>
                </a:outerShdw>
              </a:effectLst>
              <a:latin typeface="Californian FB" panose="0207040306080B030204" pitchFamily="18" charset="0"/>
              <a:ea typeface="+mn-ea"/>
              <a:cs typeface="+mn-cs"/>
            </a:defRPr>
          </a:pPr>
          <a:endParaRPr lang="en-US"/>
        </a:p>
      </c:txPr>
    </c:title>
    <c:autoTitleDeleted val="0"/>
    <c:plotArea>
      <c:layout/>
      <c:barChart>
        <c:barDir val="bar"/>
        <c:grouping val="clustered"/>
        <c:varyColors val="0"/>
        <c:ser>
          <c:idx val="0"/>
          <c:order val="0"/>
          <c:tx>
            <c:strRef>
              <c:f>Sheet1!$C$220</c:f>
              <c:strCache>
                <c:ptCount val="1"/>
                <c:pt idx="0">
                  <c:v>Number</c:v>
                </c:pt>
              </c:strCache>
            </c:strRef>
          </c:tx>
          <c:spPr>
            <a:gradFill rotWithShape="1">
              <a:gsLst>
                <a:gs pos="0">
                  <a:schemeClr val="accent1">
                    <a:satMod val="103000"/>
                    <a:lumMod val="102000"/>
                    <a:tint val="94000"/>
                  </a:schemeClr>
                </a:gs>
                <a:gs pos="50000">
                  <a:schemeClr val="accent1">
                    <a:satMod val="110000"/>
                    <a:lumMod val="100000"/>
                    <a:shade val="100000"/>
                  </a:schemeClr>
                </a:gs>
                <a:gs pos="100000">
                  <a:schemeClr val="accent1">
                    <a:lumMod val="99000"/>
                    <a:satMod val="120000"/>
                    <a:shade val="78000"/>
                  </a:schemeClr>
                </a:gs>
              </a:gsLst>
              <a:lin ang="5400000" scaled="0"/>
            </a:gradFill>
            <a:ln>
              <a:noFill/>
            </a:ln>
            <a:effectLst>
              <a:outerShdw blurRad="57150" dist="19050" dir="5400000" algn="ctr" rotWithShape="0">
                <a:srgbClr val="000000">
                  <a:alpha val="63000"/>
                </a:srgbClr>
              </a:outerShdw>
            </a:effectLst>
            <a:scene3d>
              <a:camera prst="orthographicFront">
                <a:rot lat="0" lon="0" rev="0"/>
              </a:camera>
              <a:lightRig rig="threePt" dir="t">
                <a:rot lat="0" lon="0" rev="1200000"/>
              </a:lightRig>
            </a:scene3d>
            <a:sp3d>
              <a:bevelT w="63500" h="25400"/>
            </a:sp3d>
          </c:spPr>
          <c:invertIfNegative val="0"/>
          <c:cat>
            <c:strRef>
              <c:f>Sheet1!$B$221:$B$227</c:f>
              <c:strCache>
                <c:ptCount val="7"/>
                <c:pt idx="0">
                  <c:v>Cost</c:v>
                </c:pt>
                <c:pt idx="1">
                  <c:v>Change insurance plan</c:v>
                </c:pt>
                <c:pt idx="2">
                  <c:v>Needed to get my prescription renewed</c:v>
                </c:pt>
                <c:pt idx="3">
                  <c:v>Forgot</c:v>
                </c:pt>
                <c:pt idx="4">
                  <c:v>I had side effects</c:v>
                </c:pt>
                <c:pt idx="5">
                  <c:v>My Eligibility documentation for ADAP was not completed timely</c:v>
                </c:pt>
                <c:pt idx="6">
                  <c:v>Other</c:v>
                </c:pt>
              </c:strCache>
            </c:strRef>
          </c:cat>
          <c:val>
            <c:numRef>
              <c:f>Sheet1!$C$221:$C$227</c:f>
              <c:numCache>
                <c:formatCode>General</c:formatCode>
                <c:ptCount val="7"/>
                <c:pt idx="0">
                  <c:v>5</c:v>
                </c:pt>
                <c:pt idx="1">
                  <c:v>13</c:v>
                </c:pt>
                <c:pt idx="2">
                  <c:v>21</c:v>
                </c:pt>
                <c:pt idx="3">
                  <c:v>59</c:v>
                </c:pt>
                <c:pt idx="4">
                  <c:v>5</c:v>
                </c:pt>
                <c:pt idx="5">
                  <c:v>11</c:v>
                </c:pt>
                <c:pt idx="6">
                  <c:v>24</c:v>
                </c:pt>
              </c:numCache>
            </c:numRef>
          </c:val>
          <c:extLst>
            <c:ext xmlns:c16="http://schemas.microsoft.com/office/drawing/2014/chart" uri="{C3380CC4-5D6E-409C-BE32-E72D297353CC}">
              <c16:uniqueId val="{00000000-A8C3-4EAA-BBB9-57421F9545D2}"/>
            </c:ext>
          </c:extLst>
        </c:ser>
        <c:dLbls>
          <c:showLegendKey val="0"/>
          <c:showVal val="0"/>
          <c:showCatName val="0"/>
          <c:showSerName val="0"/>
          <c:showPercent val="0"/>
          <c:showBubbleSize val="0"/>
        </c:dLbls>
        <c:gapWidth val="115"/>
        <c:overlap val="-20"/>
        <c:axId val="585193808"/>
        <c:axId val="585193480"/>
      </c:barChart>
      <c:catAx>
        <c:axId val="585193808"/>
        <c:scaling>
          <c:orientation val="minMax"/>
        </c:scaling>
        <c:delete val="0"/>
        <c:axPos val="l"/>
        <c:numFmt formatCode="General" sourceLinked="1"/>
        <c:majorTickMark val="none"/>
        <c:minorTickMark val="none"/>
        <c:tickLblPos val="nextTo"/>
        <c:spPr>
          <a:noFill/>
          <a:ln w="12700" cap="flat" cmpd="sng" algn="ctr">
            <a:solidFill>
              <a:schemeClr val="lt1">
                <a:lumMod val="95000"/>
                <a:alpha val="54000"/>
              </a:schemeClr>
            </a:solidFill>
            <a:round/>
          </a:ln>
          <a:effectLst/>
        </c:spPr>
        <c:txPr>
          <a:bodyPr rot="-60000000" spcFirstLastPara="1" vertOverflow="ellipsis" vert="horz" wrap="square" anchor="ctr" anchorCtr="1"/>
          <a:lstStyle/>
          <a:p>
            <a:pPr>
              <a:defRPr sz="1500" b="0" i="0" u="none" strike="noStrike" kern="1200" baseline="0">
                <a:solidFill>
                  <a:schemeClr val="lt1">
                    <a:lumMod val="85000"/>
                  </a:schemeClr>
                </a:solidFill>
                <a:latin typeface="Californian FB" panose="0207040306080B030204" pitchFamily="18" charset="0"/>
                <a:ea typeface="+mn-ea"/>
                <a:cs typeface="+mn-cs"/>
              </a:defRPr>
            </a:pPr>
            <a:endParaRPr lang="en-US"/>
          </a:p>
        </c:txPr>
        <c:crossAx val="585193480"/>
        <c:crosses val="autoZero"/>
        <c:auto val="1"/>
        <c:lblAlgn val="ctr"/>
        <c:lblOffset val="100"/>
        <c:noMultiLvlLbl val="0"/>
      </c:catAx>
      <c:valAx>
        <c:axId val="585193480"/>
        <c:scaling>
          <c:orientation val="minMax"/>
        </c:scaling>
        <c:delete val="0"/>
        <c:axPos val="b"/>
        <c:majorGridlines>
          <c:spPr>
            <a:ln w="9525" cap="flat" cmpd="sng" algn="ctr">
              <a:solidFill>
                <a:schemeClr val="lt1">
                  <a:lumMod val="95000"/>
                  <a:alpha val="10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500" b="0" i="0" u="none" strike="noStrike" kern="1200" baseline="0">
                <a:solidFill>
                  <a:schemeClr val="lt1">
                    <a:lumMod val="85000"/>
                  </a:schemeClr>
                </a:solidFill>
                <a:latin typeface="+mn-lt"/>
                <a:ea typeface="+mn-ea"/>
                <a:cs typeface="+mn-cs"/>
              </a:defRPr>
            </a:pPr>
            <a:endParaRPr lang="en-US"/>
          </a:p>
        </c:txPr>
        <c:crossAx val="585193808"/>
        <c:crosses val="autoZero"/>
        <c:crossBetween val="between"/>
      </c:valAx>
      <c:spPr>
        <a:noFill/>
        <a:ln>
          <a:noFill/>
        </a:ln>
        <a:effectLst/>
      </c:spPr>
    </c:plotArea>
    <c:plotVisOnly val="1"/>
    <c:dispBlanksAs val="gap"/>
    <c:showDLblsOverMax val="0"/>
  </c:chart>
  <c: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600" b="1" i="0" u="none" strike="noStrike" kern="1200" cap="all" baseline="0">
                <a:solidFill>
                  <a:schemeClr val="tx1">
                    <a:lumMod val="65000"/>
                    <a:lumOff val="35000"/>
                  </a:schemeClr>
                </a:solidFill>
                <a:latin typeface="+mn-lt"/>
                <a:ea typeface="+mn-ea"/>
                <a:cs typeface="+mn-cs"/>
              </a:defRPr>
            </a:pPr>
            <a:r>
              <a:rPr lang="en-US" sz="1400" b="0" i="1" u="none" strike="noStrike" cap="none" baseline="0" dirty="0">
                <a:effectLst/>
                <a:latin typeface="Californian FB" panose="0207040306080B030204" pitchFamily="18" charset="0"/>
              </a:rPr>
              <a:t>“In your last blood test, was your viral load below 200?’</a:t>
            </a:r>
            <a:endParaRPr lang="en-US" sz="1400" b="0" i="1" cap="none" baseline="0" dirty="0">
              <a:latin typeface="Californian FB" panose="0207040306080B030204" pitchFamily="18" charset="0"/>
            </a:endParaRPr>
          </a:p>
        </c:rich>
      </c:tx>
      <c:overlay val="0"/>
      <c:spPr>
        <a:noFill/>
        <a:ln>
          <a:noFill/>
        </a:ln>
        <a:effectLst/>
      </c:spPr>
      <c:txPr>
        <a:bodyPr rot="0" spcFirstLastPara="1" vertOverflow="ellipsis" vert="horz" wrap="square" anchor="ctr" anchorCtr="1"/>
        <a:lstStyle/>
        <a:p>
          <a:pPr>
            <a:defRPr sz="1600" b="1" i="0" u="none" strike="noStrike" kern="1200" cap="all" baseline="0">
              <a:solidFill>
                <a:schemeClr val="tx1">
                  <a:lumMod val="65000"/>
                  <a:lumOff val="35000"/>
                </a:schemeClr>
              </a:solidFill>
              <a:latin typeface="+mn-lt"/>
              <a:ea typeface="+mn-ea"/>
              <a:cs typeface="+mn-cs"/>
            </a:defRPr>
          </a:pPr>
          <a:endParaRPr lang="en-US"/>
        </a:p>
      </c:txPr>
    </c:title>
    <c:autoTitleDeleted val="0"/>
    <c:view3D>
      <c:rotX val="30"/>
      <c:rotY val="0"/>
      <c:depthPercent val="100"/>
      <c:rAngAx val="0"/>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pie3DChart>
        <c:varyColors val="1"/>
        <c:ser>
          <c:idx val="0"/>
          <c:order val="0"/>
          <c:tx>
            <c:strRef>
              <c:f>Sheet1!$C$236</c:f>
              <c:strCache>
                <c:ptCount val="1"/>
                <c:pt idx="0">
                  <c:v>Number</c:v>
                </c:pt>
              </c:strCache>
            </c:strRef>
          </c:tx>
          <c:dPt>
            <c:idx val="0"/>
            <c:bubble3D val="0"/>
            <c:spPr>
              <a:solidFill>
                <a:schemeClr val="accent1"/>
              </a:solidFill>
              <a:ln>
                <a:noFill/>
              </a:ln>
              <a:effectLst>
                <a:outerShdw blurRad="88900" sx="102000" sy="102000" algn="ctr" rotWithShape="0">
                  <a:prstClr val="black">
                    <a:alpha val="10000"/>
                  </a:prstClr>
                </a:outerShdw>
              </a:effectLst>
              <a:scene3d>
                <a:camera prst="orthographicFront"/>
                <a:lightRig rig="threePt" dir="t"/>
              </a:scene3d>
              <a:sp3d>
                <a:bevelT w="127000" h="127000"/>
                <a:bevelB w="127000" h="127000"/>
              </a:sp3d>
            </c:spPr>
            <c:extLst>
              <c:ext xmlns:c16="http://schemas.microsoft.com/office/drawing/2014/chart" uri="{C3380CC4-5D6E-409C-BE32-E72D297353CC}">
                <c16:uniqueId val="{00000001-0228-4920-BAE8-12B480B4BD47}"/>
              </c:ext>
            </c:extLst>
          </c:dPt>
          <c:dPt>
            <c:idx val="1"/>
            <c:bubble3D val="0"/>
            <c:spPr>
              <a:solidFill>
                <a:schemeClr val="accent2"/>
              </a:solidFill>
              <a:ln>
                <a:noFill/>
              </a:ln>
              <a:effectLst>
                <a:outerShdw blurRad="88900" sx="102000" sy="102000" algn="ctr" rotWithShape="0">
                  <a:prstClr val="black">
                    <a:alpha val="10000"/>
                  </a:prstClr>
                </a:outerShdw>
              </a:effectLst>
              <a:scene3d>
                <a:camera prst="orthographicFront"/>
                <a:lightRig rig="threePt" dir="t"/>
              </a:scene3d>
              <a:sp3d>
                <a:bevelT w="127000" h="127000"/>
                <a:bevelB w="127000" h="127000"/>
              </a:sp3d>
            </c:spPr>
            <c:extLst>
              <c:ext xmlns:c16="http://schemas.microsoft.com/office/drawing/2014/chart" uri="{C3380CC4-5D6E-409C-BE32-E72D297353CC}">
                <c16:uniqueId val="{00000003-0228-4920-BAE8-12B480B4BD47}"/>
              </c:ext>
            </c:extLst>
          </c:dPt>
          <c:dPt>
            <c:idx val="2"/>
            <c:bubble3D val="0"/>
            <c:spPr>
              <a:solidFill>
                <a:schemeClr val="accent3"/>
              </a:solidFill>
              <a:ln>
                <a:noFill/>
              </a:ln>
              <a:effectLst>
                <a:outerShdw blurRad="88900" sx="102000" sy="102000" algn="ctr" rotWithShape="0">
                  <a:prstClr val="black">
                    <a:alpha val="10000"/>
                  </a:prstClr>
                </a:outerShdw>
              </a:effectLst>
              <a:scene3d>
                <a:camera prst="orthographicFront"/>
                <a:lightRig rig="threePt" dir="t"/>
              </a:scene3d>
              <a:sp3d>
                <a:bevelT w="127000" h="127000"/>
                <a:bevelB w="127000" h="127000"/>
              </a:sp3d>
            </c:spPr>
            <c:extLst>
              <c:ext xmlns:c16="http://schemas.microsoft.com/office/drawing/2014/chart" uri="{C3380CC4-5D6E-409C-BE32-E72D297353CC}">
                <c16:uniqueId val="{00000005-0228-4920-BAE8-12B480B4BD47}"/>
              </c:ext>
            </c:extLst>
          </c:dPt>
          <c:dPt>
            <c:idx val="3"/>
            <c:bubble3D val="0"/>
            <c:spPr>
              <a:solidFill>
                <a:schemeClr val="accent4"/>
              </a:solidFill>
              <a:ln>
                <a:noFill/>
              </a:ln>
              <a:effectLst>
                <a:outerShdw blurRad="88900" sx="102000" sy="102000" algn="ctr" rotWithShape="0">
                  <a:prstClr val="black">
                    <a:alpha val="10000"/>
                  </a:prstClr>
                </a:outerShdw>
              </a:effectLst>
              <a:scene3d>
                <a:camera prst="orthographicFront"/>
                <a:lightRig rig="threePt" dir="t"/>
              </a:scene3d>
              <a:sp3d>
                <a:bevelT w="127000" h="127000"/>
                <a:bevelB w="127000" h="127000"/>
              </a:sp3d>
            </c:spPr>
            <c:extLst>
              <c:ext xmlns:c16="http://schemas.microsoft.com/office/drawing/2014/chart" uri="{C3380CC4-5D6E-409C-BE32-E72D297353CC}">
                <c16:uniqueId val="{00000007-0228-4920-BAE8-12B480B4BD47}"/>
              </c:ext>
            </c:extLst>
          </c:dPt>
          <c:dLbls>
            <c:dLbl>
              <c:idx val="0"/>
              <c:spPr>
                <a:noFill/>
                <a:ln>
                  <a:noFill/>
                </a:ln>
                <a:effectLst/>
              </c:spPr>
              <c:txPr>
                <a:bodyPr rot="0" spcFirstLastPara="1" vertOverflow="ellipsis" vert="horz" wrap="square" lIns="38100" tIns="19050" rIns="38100" bIns="19050" anchor="ctr" anchorCtr="1">
                  <a:spAutoFit/>
                </a:bodyPr>
                <a:lstStyle/>
                <a:p>
                  <a:pPr>
                    <a:defRPr sz="1500" b="1" i="0" u="none" strike="noStrike" kern="1200" spc="0" baseline="0">
                      <a:solidFill>
                        <a:schemeClr val="accent1"/>
                      </a:solidFill>
                      <a:latin typeface="Californian FB" panose="0207040306080B030204" pitchFamily="18" charset="0"/>
                      <a:ea typeface="+mn-ea"/>
                      <a:cs typeface="+mn-cs"/>
                    </a:defRPr>
                  </a:pPr>
                  <a:endParaRPr lang="en-US"/>
                </a:p>
              </c:txPr>
              <c:dLblPos val="outEnd"/>
              <c:showLegendKey val="0"/>
              <c:showVal val="0"/>
              <c:showCatName val="1"/>
              <c:showSerName val="0"/>
              <c:showPercent val="1"/>
              <c:showBubbleSize val="0"/>
              <c:extLst>
                <c:ext xmlns:c16="http://schemas.microsoft.com/office/drawing/2014/chart" uri="{C3380CC4-5D6E-409C-BE32-E72D297353CC}">
                  <c16:uniqueId val="{00000001-0228-4920-BAE8-12B480B4BD47}"/>
                </c:ext>
              </c:extLst>
            </c:dLbl>
            <c:dLbl>
              <c:idx val="1"/>
              <c:spPr>
                <a:noFill/>
                <a:ln>
                  <a:noFill/>
                </a:ln>
                <a:effectLst/>
              </c:spPr>
              <c:txPr>
                <a:bodyPr rot="0" spcFirstLastPara="1" vertOverflow="ellipsis" vert="horz" wrap="square" lIns="38100" tIns="19050" rIns="38100" bIns="19050" anchor="ctr" anchorCtr="1">
                  <a:spAutoFit/>
                </a:bodyPr>
                <a:lstStyle/>
                <a:p>
                  <a:pPr>
                    <a:defRPr sz="1500" b="1" i="0" u="none" strike="noStrike" kern="1200" spc="0" baseline="0">
                      <a:solidFill>
                        <a:schemeClr val="accent2"/>
                      </a:solidFill>
                      <a:latin typeface="Californian FB" panose="0207040306080B030204" pitchFamily="18" charset="0"/>
                      <a:ea typeface="+mn-ea"/>
                      <a:cs typeface="+mn-cs"/>
                    </a:defRPr>
                  </a:pPr>
                  <a:endParaRPr lang="en-US"/>
                </a:p>
              </c:txPr>
              <c:dLblPos val="outEnd"/>
              <c:showLegendKey val="0"/>
              <c:showVal val="0"/>
              <c:showCatName val="1"/>
              <c:showSerName val="0"/>
              <c:showPercent val="1"/>
              <c:showBubbleSize val="0"/>
              <c:extLst>
                <c:ext xmlns:c16="http://schemas.microsoft.com/office/drawing/2014/chart" uri="{C3380CC4-5D6E-409C-BE32-E72D297353CC}">
                  <c16:uniqueId val="{00000003-0228-4920-BAE8-12B480B4BD47}"/>
                </c:ext>
              </c:extLst>
            </c:dLbl>
            <c:dLbl>
              <c:idx val="2"/>
              <c:spPr>
                <a:noFill/>
                <a:ln>
                  <a:noFill/>
                </a:ln>
                <a:effectLst/>
              </c:spPr>
              <c:txPr>
                <a:bodyPr rot="0" spcFirstLastPara="1" vertOverflow="ellipsis" vert="horz" wrap="square" lIns="38100" tIns="19050" rIns="38100" bIns="19050" anchor="ctr" anchorCtr="1">
                  <a:spAutoFit/>
                </a:bodyPr>
                <a:lstStyle/>
                <a:p>
                  <a:pPr>
                    <a:defRPr sz="1500" b="1" i="0" u="none" strike="noStrike" kern="1200" spc="0" baseline="0">
                      <a:solidFill>
                        <a:schemeClr val="accent3"/>
                      </a:solidFill>
                      <a:latin typeface="Californian FB" panose="0207040306080B030204" pitchFamily="18" charset="0"/>
                      <a:ea typeface="+mn-ea"/>
                      <a:cs typeface="+mn-cs"/>
                    </a:defRPr>
                  </a:pPr>
                  <a:endParaRPr lang="en-US"/>
                </a:p>
              </c:txPr>
              <c:dLblPos val="outEnd"/>
              <c:showLegendKey val="0"/>
              <c:showVal val="0"/>
              <c:showCatName val="1"/>
              <c:showSerName val="0"/>
              <c:showPercent val="1"/>
              <c:showBubbleSize val="0"/>
              <c:extLst>
                <c:ext xmlns:c16="http://schemas.microsoft.com/office/drawing/2014/chart" uri="{C3380CC4-5D6E-409C-BE32-E72D297353CC}">
                  <c16:uniqueId val="{00000005-0228-4920-BAE8-12B480B4BD47}"/>
                </c:ext>
              </c:extLst>
            </c:dLbl>
            <c:dLbl>
              <c:idx val="3"/>
              <c:spPr>
                <a:noFill/>
                <a:ln>
                  <a:noFill/>
                </a:ln>
                <a:effectLst/>
              </c:spPr>
              <c:txPr>
                <a:bodyPr rot="0" spcFirstLastPara="1" vertOverflow="ellipsis" vert="horz" wrap="square" lIns="38100" tIns="19050" rIns="38100" bIns="19050" anchor="ctr" anchorCtr="1">
                  <a:spAutoFit/>
                </a:bodyPr>
                <a:lstStyle/>
                <a:p>
                  <a:pPr>
                    <a:defRPr sz="1500" b="1" i="0" u="none" strike="noStrike" kern="1200" spc="0" baseline="0">
                      <a:solidFill>
                        <a:schemeClr val="accent4"/>
                      </a:solidFill>
                      <a:latin typeface="Californian FB" panose="0207040306080B030204" pitchFamily="18" charset="0"/>
                      <a:ea typeface="+mn-ea"/>
                      <a:cs typeface="+mn-cs"/>
                    </a:defRPr>
                  </a:pPr>
                  <a:endParaRPr lang="en-US"/>
                </a:p>
              </c:txPr>
              <c:dLblPos val="outEnd"/>
              <c:showLegendKey val="0"/>
              <c:showVal val="0"/>
              <c:showCatName val="1"/>
              <c:showSerName val="0"/>
              <c:showPercent val="1"/>
              <c:showBubbleSize val="0"/>
              <c:extLst>
                <c:ext xmlns:c16="http://schemas.microsoft.com/office/drawing/2014/chart" uri="{C3380CC4-5D6E-409C-BE32-E72D297353CC}">
                  <c16:uniqueId val="{00000007-0228-4920-BAE8-12B480B4BD47}"/>
                </c:ext>
              </c:extLst>
            </c:dLbl>
            <c:spPr>
              <a:noFill/>
              <a:ln>
                <a:noFill/>
              </a:ln>
              <a:effectLst/>
            </c:spPr>
            <c:txPr>
              <a:bodyPr rot="0" spcFirstLastPara="1" vertOverflow="ellipsis" vert="horz" wrap="square" lIns="38100" tIns="19050" rIns="38100" bIns="19050" anchor="ctr" anchorCtr="1">
                <a:spAutoFit/>
              </a:bodyPr>
              <a:lstStyle/>
              <a:p>
                <a:pPr>
                  <a:defRPr sz="1500" b="1" i="0" u="none" strike="noStrike" kern="1200" spc="0" baseline="0">
                    <a:solidFill>
                      <a:schemeClr val="accent1"/>
                    </a:solidFill>
                    <a:latin typeface="Californian FB" panose="0207040306080B030204" pitchFamily="18" charset="0"/>
                    <a:ea typeface="+mn-ea"/>
                    <a:cs typeface="+mn-cs"/>
                  </a:defRPr>
                </a:pPr>
                <a:endParaRPr lang="en-US"/>
              </a:p>
            </c:txPr>
            <c:dLblPos val="outEnd"/>
            <c:showLegendKey val="0"/>
            <c:showVal val="0"/>
            <c:showCatName val="1"/>
            <c:showSerName val="0"/>
            <c:showPercent val="1"/>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Sheet1!$B$237:$B$240</c:f>
              <c:strCache>
                <c:ptCount val="4"/>
                <c:pt idx="0">
                  <c:v>Yes</c:v>
                </c:pt>
                <c:pt idx="1">
                  <c:v>No</c:v>
                </c:pt>
                <c:pt idx="2">
                  <c:v>No, but it has been going down</c:v>
                </c:pt>
                <c:pt idx="3">
                  <c:v>I don't know</c:v>
                </c:pt>
              </c:strCache>
            </c:strRef>
          </c:cat>
          <c:val>
            <c:numRef>
              <c:f>Sheet1!$C$237:$C$240</c:f>
              <c:numCache>
                <c:formatCode>General</c:formatCode>
                <c:ptCount val="4"/>
                <c:pt idx="0">
                  <c:v>122</c:v>
                </c:pt>
                <c:pt idx="1">
                  <c:v>106</c:v>
                </c:pt>
                <c:pt idx="2">
                  <c:v>20</c:v>
                </c:pt>
                <c:pt idx="3">
                  <c:v>107</c:v>
                </c:pt>
              </c:numCache>
            </c:numRef>
          </c:val>
          <c:extLst>
            <c:ext xmlns:c16="http://schemas.microsoft.com/office/drawing/2014/chart" uri="{C3380CC4-5D6E-409C-BE32-E72D297353CC}">
              <c16:uniqueId val="{00000008-0228-4920-BAE8-12B480B4BD47}"/>
            </c:ext>
          </c:extLst>
        </c:ser>
        <c:dLbls>
          <c:dLblPos val="outEnd"/>
          <c:showLegendKey val="0"/>
          <c:showVal val="0"/>
          <c:showCatName val="0"/>
          <c:showSerName val="0"/>
          <c:showPercent val="1"/>
          <c:showBubbleSize val="0"/>
          <c:showLeaderLines val="1"/>
        </c:dLbls>
      </c:pie3DChart>
      <c:spPr>
        <a:noFill/>
        <a:ln>
          <a:noFill/>
        </a:ln>
        <a:effectLst/>
      </c:spPr>
    </c:plotArea>
    <c:plotVisOnly val="1"/>
    <c:dispBlanksAs val="gap"/>
    <c:showDLblsOverMax val="0"/>
  </c:chart>
  <c:spPr>
    <a:solidFill>
      <a:schemeClr val="accent6">
        <a:lumMod val="20000"/>
        <a:lumOff val="80000"/>
      </a:schemeClr>
    </a:solidFill>
    <a:ln w="9525" cap="flat" cmpd="sng" algn="ctr">
      <a:solidFill>
        <a:schemeClr val="tx1">
          <a:lumMod val="15000"/>
          <a:lumOff val="85000"/>
        </a:schemeClr>
      </a:solidFill>
      <a:round/>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2">
  <a:schemeClr val="accent2"/>
  <a:schemeClr val="accent4"/>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3">
  <a:schemeClr val="accent6"/>
  <a:schemeClr val="accent5"/>
  <a:schemeClr val="accent4"/>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3">
  <a:schemeClr val="accent6"/>
  <a:schemeClr val="accent5"/>
  <a:schemeClr val="accent4"/>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3">
  <a:schemeClr val="accent6"/>
  <a:schemeClr val="accent5"/>
  <a:schemeClr val="accent4"/>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3">
  <a:schemeClr val="accent6"/>
  <a:schemeClr val="accent5"/>
  <a:schemeClr val="accent4"/>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64">
  <cs:axisTitle>
    <cs:lnRef idx="0"/>
    <cs:fillRef idx="0"/>
    <cs:effectRef idx="0"/>
    <cs:fontRef idx="minor">
      <a:schemeClr val="dk1">
        <a:lumMod val="75000"/>
        <a:lumOff val="25000"/>
      </a:schemeClr>
    </cs:fontRef>
    <cs:defRPr sz="900" b="1" kern="1200"/>
  </cs:axisTitle>
  <cs:categoryAxis>
    <cs:lnRef idx="0"/>
    <cs:fillRef idx="0"/>
    <cs:effectRef idx="0"/>
    <cs:fontRef idx="minor">
      <a:schemeClr val="dk1">
        <a:lumMod val="75000"/>
        <a:lumOff val="25000"/>
      </a:schemeClr>
    </cs:fontRef>
    <cs:spPr>
      <a:ln w="19050" cap="flat" cmpd="sng" algn="ctr">
        <a:solidFill>
          <a:schemeClr val="dk1">
            <a:lumMod val="75000"/>
            <a:lumOff val="25000"/>
          </a:schemeClr>
        </a:solidFill>
        <a:round/>
      </a:ln>
    </cs:spPr>
    <cs:defRPr sz="900" kern="1200" cap="all" baseline="0"/>
  </cs:categoryAxis>
  <cs:chartArea>
    <cs:lnRef idx="0"/>
    <cs:fillRef idx="0"/>
    <cs:effectRef idx="0"/>
    <cs:fontRef idx="minor">
      <a:schemeClr val="dk1"/>
    </cs:fontRef>
    <cs: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cs:spPr>
    <cs:defRPr sz="900" kern="1200"/>
  </cs:chartArea>
  <cs:dataLabel>
    <cs:lnRef idx="0"/>
    <cs:fillRef idx="0"/>
    <cs:effectRef idx="0"/>
    <cs:fontRef idx="minor">
      <a:schemeClr val="lt1"/>
    </cs:fontRef>
    <cs:spPr>
      <a:pattFill prst="pct75">
        <a:fgClr>
          <a:schemeClr val="dk1">
            <a:lumMod val="75000"/>
            <a:lumOff val="25000"/>
          </a:schemeClr>
        </a:fgClr>
        <a:bgClr>
          <a:schemeClr val="dk1">
            <a:lumMod val="65000"/>
            <a:lumOff val="35000"/>
          </a:schemeClr>
        </a:bgClr>
      </a:pattFill>
      <a:effectLst>
        <a:outerShdw blurRad="50800" dist="38100" dir="2700000" algn="tl" rotWithShape="0">
          <a:prstClr val="black">
            <a:alpha val="40000"/>
          </a:prstClr>
        </a:outerShdw>
      </a:effectLst>
    </cs:spPr>
    <cs:defRPr sz="1000" b="1" i="0" u="none" strike="noStrike" kern="1200" baseline="0"/>
  </cs:dataLabel>
  <cs:dataLabelCallout>
    <cs:lnRef idx="0"/>
    <cs:fillRef idx="0"/>
    <cs:effectRef idx="0"/>
    <cs:fontRef idx="minor">
      <a:schemeClr val="lt1"/>
    </cs:fontRef>
    <cs:spPr>
      <a:pattFill prst="pct75">
        <a:fgClr>
          <a:schemeClr val="dk1">
            <a:lumMod val="75000"/>
            <a:lumOff val="25000"/>
          </a:schemeClr>
        </a:fgClr>
        <a:bgClr>
          <a:schemeClr val="dk1">
            <a:lumMod val="65000"/>
            <a:lumOff val="35000"/>
          </a:schemeClr>
        </a:bgClr>
      </a:pattFill>
      <a:effectLst>
        <a:outerShdw blurRad="50800" dist="38100" dir="2700000" algn="tl" rotWithShape="0">
          <a:prstClr val="black">
            <a:alpha val="40000"/>
          </a:prstClr>
        </a:outerShdw>
      </a:effectLst>
    </cs:spPr>
    <cs:defRPr sz="1000" b="1" i="0" u="none" strike="noStrike" kern="1200" baseline="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a:effectLst>
        <a:outerShdw blurRad="254000" sx="102000" sy="102000" algn="ctr" rotWithShape="0">
          <a:prstClr val="black">
            <a:alpha val="20000"/>
          </a:prstClr>
        </a:outerShdw>
      </a:effectLst>
    </cs:spPr>
  </cs:dataPoint>
  <cs:dataPoint3D>
    <cs:lnRef idx="0"/>
    <cs:fillRef idx="0">
      <cs:styleClr val="auto"/>
    </cs:fillRef>
    <cs:effectRef idx="0"/>
    <cs:fontRef idx="minor">
      <a:schemeClr val="dk1"/>
    </cs:fontRef>
    <cs:spPr>
      <a:solidFill>
        <a:schemeClr val="phClr"/>
      </a:solidFill>
      <a:effectLst>
        <a:outerShdw blurRad="254000" sx="102000" sy="102000" algn="ctr" rotWithShape="0">
          <a:prstClr val="black">
            <a:alpha val="20000"/>
          </a:prstClr>
        </a:outerShdw>
      </a:effectLst>
    </cs:spPr>
  </cs:dataPoint3D>
  <cs:dataPointLine>
    <cs:lnRef idx="0">
      <cs:styleClr val="auto"/>
    </cs:lnRef>
    <cs:fillRef idx="0"/>
    <cs:effectRef idx="0"/>
    <cs:fontRef idx="minor">
      <a:schemeClr val="dk1"/>
    </cs:fontRef>
    <cs:spPr>
      <a:ln w="31750" cap="rnd">
        <a:solidFill>
          <a:schemeClr val="phClr">
            <a:alpha val="85000"/>
          </a:schemeClr>
        </a:solidFill>
        <a:round/>
      </a:ln>
    </cs:spPr>
  </cs:dataPointLine>
  <cs:dataPointMarker>
    <cs:lnRef idx="0"/>
    <cs:fillRef idx="0">
      <cs:styleClr val="auto"/>
    </cs:fillRef>
    <cs:effectRef idx="0"/>
    <cs:fontRef idx="minor">
      <a:schemeClr val="dk1"/>
    </cs:fontRef>
    <cs:spPr>
      <a:solidFill>
        <a:schemeClr val="phClr">
          <a:alpha val="85000"/>
        </a:schemeClr>
      </a:solidFill>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dk1">
        <a:lumMod val="75000"/>
        <a:lumOff val="25000"/>
      </a:schemeClr>
    </cs:fontRef>
    <cs:spPr>
      <a:ln w="9525">
        <a:solidFill>
          <a:schemeClr val="dk1">
            <a:lumMod val="35000"/>
            <a:lumOff val="65000"/>
          </a:schemeClr>
        </a:solidFill>
      </a:ln>
    </cs:spPr>
    <cs:defRPr sz="900" kern="1200"/>
  </cs:dataTable>
  <cs:downBar>
    <cs:lnRef idx="0"/>
    <cs:fillRef idx="0"/>
    <cs:effectRef idx="0"/>
    <cs:fontRef idx="minor">
      <a:schemeClr val="dk1"/>
    </cs:fontRef>
    <cs:spPr>
      <a:solidFill>
        <a:schemeClr val="dk1">
          <a:lumMod val="50000"/>
          <a:lumOff val="50000"/>
        </a:schemeClr>
      </a:solidFill>
      <a:ln w="9525">
        <a:solidFill>
          <a:schemeClr val="dk1">
            <a:lumMod val="65000"/>
            <a:lumOff val="35000"/>
          </a:schemeClr>
        </a:solidFill>
      </a:ln>
    </cs:spPr>
  </cs:downBar>
  <cs:dropLine>
    <cs:lnRef idx="0"/>
    <cs:fillRef idx="0"/>
    <cs:effectRef idx="0"/>
    <cs:fontRef idx="minor">
      <a:schemeClr val="dk1"/>
    </cs:fontRef>
    <cs:spPr>
      <a:ln w="9525">
        <a:solidFill>
          <a:schemeClr val="dk1">
            <a:lumMod val="35000"/>
            <a:lumOff val="65000"/>
          </a:schemeClr>
        </a:solidFill>
        <a:prstDash val="dash"/>
      </a:ln>
    </cs:spPr>
  </cs:dropLine>
  <cs:errorBar>
    <cs:lnRef idx="0"/>
    <cs:fillRef idx="0"/>
    <cs:effectRef idx="0"/>
    <cs:fontRef idx="minor">
      <a:schemeClr val="dk1"/>
    </cs:fontRef>
    <cs:spPr>
      <a:ln w="9525">
        <a:solidFill>
          <a:schemeClr val="dk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gradFill>
          <a:gsLst>
            <a:gs pos="100000">
              <a:schemeClr val="dk1">
                <a:lumMod val="95000"/>
                <a:lumOff val="5000"/>
                <a:alpha val="42000"/>
              </a:schemeClr>
            </a:gs>
            <a:gs pos="0">
              <a:schemeClr val="lt1">
                <a:lumMod val="75000"/>
                <a:alpha val="36000"/>
              </a:schemeClr>
            </a:gs>
          </a:gsLst>
          <a:lin ang="5400000" scaled="0"/>
        </a:gradFill>
        <a:round/>
      </a:ln>
    </cs:spPr>
  </cs:gridlineMajor>
  <cs:gridlineMinor>
    <cs:lnRef idx="0"/>
    <cs:fillRef idx="0"/>
    <cs:effectRef idx="0"/>
    <cs:fontRef idx="minor">
      <a:schemeClr val="dk1"/>
    </cs:fontRef>
    <cs:spPr>
      <a:ln>
        <a:gradFill>
          <a:gsLst>
            <a:gs pos="100000">
              <a:schemeClr val="dk1">
                <a:lumMod val="95000"/>
                <a:lumOff val="5000"/>
                <a:alpha val="42000"/>
              </a:schemeClr>
            </a:gs>
            <a:gs pos="0">
              <a:schemeClr val="lt1">
                <a:lumMod val="75000"/>
                <a:alpha val="36000"/>
              </a:schemeClr>
            </a:gs>
          </a:gsLst>
          <a:lin ang="5400000" scaled="0"/>
        </a:gradFill>
      </a:ln>
    </cs:spPr>
  </cs:gridlineMinor>
  <cs:hiLoLine>
    <cs:lnRef idx="0"/>
    <cs:fillRef idx="0"/>
    <cs:effectRef idx="0"/>
    <cs:fontRef idx="minor">
      <a:schemeClr val="dk1"/>
    </cs:fontRef>
    <cs:spPr>
      <a:ln w="9525">
        <a:solidFill>
          <a:schemeClr val="dk1">
            <a:lumMod val="35000"/>
            <a:lumOff val="65000"/>
          </a:schemeClr>
        </a:solidFill>
        <a:prstDash val="dash"/>
      </a:ln>
    </cs:spPr>
  </cs:hiLoLine>
  <cs:leaderLine>
    <cs:lnRef idx="0"/>
    <cs:fillRef idx="0"/>
    <cs:effectRef idx="0"/>
    <cs:fontRef idx="minor">
      <a:schemeClr val="dk1"/>
    </cs:fontRef>
    <cs:spPr>
      <a:ln w="9525">
        <a:solidFill>
          <a:schemeClr val="dk1">
            <a:lumMod val="50000"/>
            <a:lumOff val="50000"/>
          </a:schemeClr>
        </a:solidFill>
      </a:ln>
    </cs:spPr>
  </cs:leaderLine>
  <cs:legend>
    <cs:lnRef idx="0"/>
    <cs:fillRef idx="0"/>
    <cs:effectRef idx="0"/>
    <cs:fontRef idx="minor">
      <a:schemeClr val="dk1">
        <a:lumMod val="75000"/>
        <a:lumOff val="25000"/>
      </a:schemeClr>
    </cs:fontRef>
    <cs:spPr>
      <a:solidFill>
        <a:schemeClr val="lt1">
          <a:lumMod val="95000"/>
          <a:alpha val="39000"/>
        </a:schemeClr>
      </a:solidFill>
    </cs:spPr>
    <cs:defRPr sz="900" kern="1200"/>
  </cs:legend>
  <cs:plotArea>
    <cs:lnRef idx="0"/>
    <cs:fillRef idx="0"/>
    <cs:effectRef idx="0"/>
    <cs:fontRef idx="minor">
      <a:schemeClr val="dk1"/>
    </cs:fontRef>
  </cs:plotArea>
  <cs:plotArea3D>
    <cs:lnRef idx="0"/>
    <cs:fillRef idx="0"/>
    <cs:effectRef idx="0"/>
    <cs:fontRef idx="minor">
      <a:schemeClr val="dk1"/>
    </cs:fontRef>
  </cs:plotArea3D>
  <cs:seriesAxis>
    <cs:lnRef idx="0"/>
    <cs:fillRef idx="0"/>
    <cs:effectRef idx="0"/>
    <cs:fontRef idx="minor">
      <a:schemeClr val="dk1">
        <a:lumMod val="75000"/>
        <a:lumOff val="25000"/>
      </a:schemeClr>
    </cs:fontRef>
    <cs:spPr>
      <a:ln w="31750" cap="flat" cmpd="sng" algn="ctr">
        <a:solidFill>
          <a:schemeClr val="dk1">
            <a:lumMod val="75000"/>
            <a:lumOff val="25000"/>
          </a:schemeClr>
        </a:solidFill>
        <a:round/>
      </a:ln>
    </cs:spPr>
    <cs:defRPr sz="900" kern="1200"/>
  </cs:seriesAxis>
  <cs:seriesLine>
    <cs:lnRef idx="0"/>
    <cs:fillRef idx="0"/>
    <cs:effectRef idx="0"/>
    <cs:fontRef idx="minor">
      <a:schemeClr val="dk1"/>
    </cs:fontRef>
    <cs:spPr>
      <a:ln w="9525">
        <a:solidFill>
          <a:schemeClr val="dk1">
            <a:lumMod val="50000"/>
            <a:lumOff val="50000"/>
          </a:schemeClr>
        </a:solidFill>
        <a:round/>
      </a:ln>
    </cs:spPr>
  </cs:seriesLine>
  <cs:title>
    <cs:lnRef idx="0"/>
    <cs:fillRef idx="0"/>
    <cs:effectRef idx="0"/>
    <cs:fontRef idx="minor">
      <a:schemeClr val="dk1">
        <a:lumMod val="75000"/>
        <a:lumOff val="25000"/>
      </a:schemeClr>
    </cs:fontRef>
    <cs:defRPr sz="1800" b="1" kern="120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dk1">
        <a:lumMod val="75000"/>
        <a:lumOff val="25000"/>
      </a:schemeClr>
    </cs:fontRef>
    <cs:defRPr sz="900" kern="1200"/>
  </cs:trendlineLabel>
  <cs:upBar>
    <cs:lnRef idx="0"/>
    <cs:fillRef idx="0"/>
    <cs:effectRef idx="0"/>
    <cs:fontRef idx="minor">
      <a:schemeClr val="dk1"/>
    </cs:fontRef>
    <cs:spPr>
      <a:solidFill>
        <a:schemeClr val="lt1"/>
      </a:solidFill>
      <a:ln w="9525">
        <a:solidFill>
          <a:schemeClr val="dk1">
            <a:lumMod val="65000"/>
            <a:lumOff val="35000"/>
          </a:schemeClr>
        </a:solidFill>
      </a:ln>
    </cs:spPr>
  </cs:upBar>
  <cs:valueAxis>
    <cs:lnRef idx="0"/>
    <cs:fillRef idx="0"/>
    <cs:effectRef idx="0"/>
    <cs:fontRef idx="minor">
      <a:schemeClr val="dk1">
        <a:lumMod val="75000"/>
        <a:lumOff val="25000"/>
      </a:schemeClr>
    </cs:fontRef>
    <cs:spPr>
      <a:ln>
        <a:noFill/>
      </a:ln>
    </cs:spPr>
    <cs:defRPr sz="900" kern="1200"/>
  </cs:valueAxis>
  <cs:wall>
    <cs:lnRef idx="0"/>
    <cs:fillRef idx="0"/>
    <cs:effectRef idx="0"/>
    <cs:fontRef idx="minor">
      <a:schemeClr val="dk1"/>
    </cs:fontRef>
  </cs:wall>
</cs:chartStyle>
</file>

<file path=ppt/charts/style2.xml><?xml version="1.0" encoding="utf-8"?>
<cs:chartStyle xmlns:cs="http://schemas.microsoft.com/office/drawing/2012/chartStyle" xmlns:a="http://schemas.openxmlformats.org/drawingml/2006/main" id="262">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22">
  <cs:axisTitle>
    <cs:lnRef idx="0"/>
    <cs:fillRef idx="0"/>
    <cs:effectRef idx="0"/>
    <cs:fontRef idx="minor">
      <a:schemeClr val="lt1">
        <a:lumMod val="85000"/>
      </a:schemeClr>
    </cs:fontRef>
    <cs:defRPr sz="900" b="1" kern="1200" cap="all"/>
  </cs:axisTitle>
  <cs:categoryAxis>
    <cs:lnRef idx="0"/>
    <cs:fillRef idx="0"/>
    <cs:effectRef idx="0"/>
    <cs:fontRef idx="minor">
      <a:schemeClr val="lt1">
        <a:lumMod val="85000"/>
      </a:schemeClr>
    </cs:fontRef>
    <cs:spPr>
      <a:ln w="12700" cap="flat" cmpd="sng" algn="ctr">
        <a:solidFill>
          <a:schemeClr val="lt1">
            <a:lumMod val="95000"/>
            <a:alpha val="54000"/>
          </a:schemeClr>
        </a:solidFill>
        <a:round/>
      </a:ln>
    </cs:spPr>
    <cs:defRPr sz="900" kern="1200"/>
  </cs:categoryAxis>
  <cs:chartArea>
    <cs:lnRef idx="0"/>
    <cs:fillRef idx="0"/>
    <cs:effectRef idx="0"/>
    <cs:fontRef idx="minor">
      <a:schemeClr val="dk1"/>
    </cs:fontRef>
    <cs: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cs:spPr>
    <cs:defRPr sz="1000" kern="1200"/>
  </cs:chartArea>
  <cs:dataLabel>
    <cs:lnRef idx="0"/>
    <cs:fillRef idx="0"/>
    <cs:effectRef idx="0"/>
    <cs:fontRef idx="minor">
      <a:schemeClr val="lt1">
        <a:lumMod val="85000"/>
      </a:schemeClr>
    </cs:fontRef>
    <cs:defRPr sz="900" kern="1200"/>
  </cs:dataLabel>
  <cs:dataLabelCallout>
    <cs:lnRef idx="0"/>
    <cs:fillRef idx="0"/>
    <cs:effectRef idx="0"/>
    <cs:fontRef idx="minor">
      <a:schemeClr val="dk1">
        <a:lumMod val="65000"/>
        <a:lumOff val="35000"/>
      </a:schemeClr>
    </cs:fontRef>
    <cs:spPr>
      <a:solidFill>
        <a:schemeClr val="lt1"/>
      </a:solidFill>
    </cs:spPr>
    <cs:defRPr sz="900"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3"/>
    <cs:fontRef idx="minor">
      <a:schemeClr val="tx1"/>
    </cs:fontRef>
  </cs:dataPoint>
  <cs:dataPoint3D>
    <cs:lnRef idx="0"/>
    <cs:fillRef idx="3">
      <cs:styleClr val="auto"/>
    </cs:fillRef>
    <cs:effectRef idx="3"/>
    <cs:fontRef idx="minor">
      <a:schemeClr val="tx1"/>
    </cs:fontRef>
  </cs:dataPoint3D>
  <cs:dataPointLine>
    <cs:lnRef idx="0">
      <cs:styleClr val="auto"/>
    </cs:lnRef>
    <cs:fillRef idx="3"/>
    <cs:effectRef idx="3"/>
    <cs:fontRef idx="minor">
      <a:schemeClr val="tx1"/>
    </cs:fontRef>
    <cs:spPr>
      <a:ln w="34925" cap="rnd">
        <a:solidFill>
          <a:schemeClr val="phClr"/>
        </a:solidFill>
        <a:round/>
      </a:ln>
    </cs:spPr>
  </cs:dataPointLine>
  <cs:dataPointMarker>
    <cs:lnRef idx="0">
      <cs:styleClr val="auto"/>
    </cs:lnRef>
    <cs:fillRef idx="3">
      <cs:styleClr val="auto"/>
    </cs:fillRef>
    <cs:effectRef idx="3"/>
    <cs:fontRef idx="minor">
      <a:schemeClr val="tx1"/>
    </cs:fontRef>
    <cs:spPr>
      <a:ln w="9525">
        <a:solidFill>
          <a:schemeClr val="phClr"/>
        </a:solidFill>
        <a:round/>
      </a:ln>
    </cs:spPr>
  </cs:dataPointMarker>
  <cs:dataPointMarkerLayout size="5"/>
  <cs:dataPointWireframe>
    <cs:lnRef idx="0">
      <cs:styleClr val="auto"/>
    </cs:lnRef>
    <cs:fillRef idx="3"/>
    <cs:effectRef idx="3"/>
    <cs:fontRef idx="minor">
      <a:schemeClr val="tx1"/>
    </cs:fontRef>
    <cs:spPr>
      <a:ln w="9525" cap="rnd">
        <a:solidFill>
          <a:schemeClr val="phClr"/>
        </a:solidFill>
        <a:round/>
      </a:ln>
    </cs:spPr>
  </cs:dataPointWireframe>
  <cs:dataTable>
    <cs:lnRef idx="0"/>
    <cs:fillRef idx="0"/>
    <cs:effectRef idx="0"/>
    <cs:fontRef idx="minor">
      <a:schemeClr val="lt1">
        <a:lumMod val="85000"/>
      </a:schemeClr>
    </cs:fontRef>
    <cs:spPr>
      <a:ln w="9525">
        <a:solidFill>
          <a:schemeClr val="lt1">
            <a:lumMod val="95000"/>
            <a:alpha val="54000"/>
          </a:schemeClr>
        </a:solidFill>
      </a:ln>
    </cs:spPr>
    <cs:defRPr sz="900" kern="1200"/>
  </cs:dataTable>
  <cs:downBar>
    <cs:lnRef idx="0"/>
    <cs:fillRef idx="0"/>
    <cs:effectRef idx="0"/>
    <cs:fontRef idx="minor">
      <a:schemeClr val="tx1"/>
    </cs:fontRef>
    <cs:spPr>
      <a:solidFill>
        <a:schemeClr val="dk1">
          <a:lumMod val="75000"/>
          <a:lumOff val="25000"/>
        </a:schemeClr>
      </a:solidFill>
      <a:ln w="9525">
        <a:solidFill>
          <a:schemeClr val="lt1">
            <a:lumMod val="95000"/>
            <a:alpha val="54000"/>
          </a:schemeClr>
        </a:solidFill>
      </a:ln>
    </cs:spPr>
  </cs:downBar>
  <cs:dropLine>
    <cs:lnRef idx="0"/>
    <cs:fillRef idx="0"/>
    <cs:effectRef idx="0"/>
    <cs:fontRef idx="minor">
      <a:schemeClr val="tx1"/>
    </cs:fontRef>
    <cs:spPr>
      <a:ln w="9525">
        <a:solidFill>
          <a:schemeClr val="lt1">
            <a:lumMod val="95000"/>
            <a:alpha val="54000"/>
          </a:schemeClr>
        </a:solidFill>
        <a:prstDash val="dash"/>
      </a:ln>
    </cs:spPr>
  </cs:dropLine>
  <cs:errorBar>
    <cs:lnRef idx="0"/>
    <cs:fillRef idx="0"/>
    <cs:effectRef idx="0"/>
    <cs:fontRef idx="minor">
      <a:schemeClr val="tx1"/>
    </cs:fontRef>
    <cs:spPr>
      <a:ln w="9525" cap="flat" cmpd="sng" algn="ctr">
        <a:solidFill>
          <a:schemeClr val="lt1">
            <a:lumMod val="95000"/>
          </a:schemeClr>
        </a:solidFill>
        <a:round/>
      </a:ln>
    </cs:spPr>
  </cs:errorBar>
  <cs:floor>
    <cs:lnRef idx="0"/>
    <cs:fillRef idx="0"/>
    <cs:effectRef idx="0"/>
    <cs:fontRef idx="minor">
      <a:schemeClr val="tx1"/>
    </cs:fontRef>
  </cs:floor>
  <cs:gridlineMajor>
    <cs:lnRef idx="0"/>
    <cs:fillRef idx="0"/>
    <cs:effectRef idx="0"/>
    <cs:fontRef idx="minor">
      <a:schemeClr val="tx1"/>
    </cs:fontRef>
    <cs:spPr>
      <a:ln w="9525" cap="flat" cmpd="sng" algn="ctr">
        <a:solidFill>
          <a:schemeClr val="lt1">
            <a:lumMod val="95000"/>
            <a:alpha val="10000"/>
          </a:schemeClr>
        </a:solidFill>
        <a:round/>
      </a:ln>
    </cs:spPr>
  </cs:gridlineMajor>
  <cs:gridlineMinor>
    <cs:lnRef idx="0"/>
    <cs:fillRef idx="0"/>
    <cs:effectRef idx="0"/>
    <cs:fontRef idx="minor">
      <a:schemeClr val="tx1"/>
    </cs:fontRef>
    <cs:spPr>
      <a:ln>
        <a:solidFill>
          <a:schemeClr val="lt1">
            <a:lumMod val="95000"/>
            <a:alpha val="5000"/>
          </a:schemeClr>
        </a:solidFill>
      </a:ln>
    </cs:spPr>
  </cs:gridlineMinor>
  <cs:hiLoLine>
    <cs:lnRef idx="0"/>
    <cs:fillRef idx="0"/>
    <cs:effectRef idx="0"/>
    <cs:fontRef idx="minor">
      <a:schemeClr val="tx1"/>
    </cs:fontRef>
    <cs:spPr>
      <a:ln w="9525">
        <a:solidFill>
          <a:schemeClr val="lt1">
            <a:lumMod val="95000"/>
            <a:alpha val="54000"/>
          </a:schemeClr>
        </a:solidFill>
        <a:prstDash val="dash"/>
      </a:ln>
    </cs:spPr>
  </cs:hiLoLine>
  <cs:leaderLine>
    <cs:lnRef idx="0"/>
    <cs:fillRef idx="0"/>
    <cs:effectRef idx="0"/>
    <cs:fontRef idx="minor">
      <a:schemeClr val="tx1"/>
    </cs:fontRef>
    <cs:spPr>
      <a:ln w="9525">
        <a:solidFill>
          <a:schemeClr val="lt1">
            <a:lumMod val="95000"/>
            <a:alpha val="54000"/>
          </a:schemeClr>
        </a:solidFill>
      </a:ln>
    </cs:spPr>
  </cs:leaderLine>
  <cs:legend>
    <cs:lnRef idx="0"/>
    <cs:fillRef idx="0"/>
    <cs:effectRef idx="0"/>
    <cs:fontRef idx="minor">
      <a:schemeClr val="lt1">
        <a:lumMod val="85000"/>
      </a:schemeClr>
    </cs:fontRef>
    <cs:defRPr sz="900" kern="1200"/>
  </cs:legend>
  <cs:plotArea>
    <cs:lnRef idx="0"/>
    <cs:fillRef idx="0"/>
    <cs:effectRef idx="0"/>
    <cs:fontRef idx="minor">
      <a:schemeClr val="tx1"/>
    </cs:fontRef>
  </cs:plotArea>
  <cs:plotArea3D>
    <cs:lnRef idx="0"/>
    <cs:fillRef idx="0"/>
    <cs:effectRef idx="0"/>
    <cs:fontRef idx="minor">
      <a:schemeClr val="tx1"/>
    </cs:fontRef>
  </cs:plotArea3D>
  <cs:seriesAxis>
    <cs:lnRef idx="0"/>
    <cs:fillRef idx="0"/>
    <cs:effectRef idx="0"/>
    <cs:fontRef idx="minor">
      <a:schemeClr val="lt1">
        <a:lumMod val="85000"/>
      </a:schemeClr>
    </cs:fontRef>
    <cs:spPr>
      <a:ln w="12700" cap="flat" cmpd="sng" algn="ctr">
        <a:solidFill>
          <a:schemeClr val="lt1">
            <a:lumMod val="95000"/>
            <a:alpha val="54000"/>
          </a:schemeClr>
        </a:solidFill>
        <a:round/>
      </a:ln>
    </cs:spPr>
    <cs:defRPr sz="900" kern="1200"/>
  </cs:seriesAxis>
  <cs:seriesLine>
    <cs:lnRef idx="0"/>
    <cs:fillRef idx="0"/>
    <cs:effectRef idx="0"/>
    <cs:fontRef idx="minor">
      <a:schemeClr val="lt1"/>
    </cs:fontRef>
    <cs:spPr>
      <a:ln w="9525" cap="flat" cmpd="sng" algn="ctr">
        <a:solidFill>
          <a:schemeClr val="lt1">
            <a:lumMod val="95000"/>
            <a:alpha val="54000"/>
          </a:schemeClr>
        </a:solidFill>
        <a:round/>
      </a:ln>
    </cs:spPr>
  </cs:seriesLine>
  <cs:title>
    <cs:lnRef idx="0"/>
    <cs:fillRef idx="0"/>
    <cs:effectRef idx="0"/>
    <cs:fontRef idx="minor">
      <a:schemeClr val="lt1">
        <a:lumMod val="95000"/>
      </a:schemeClr>
    </cs:fontRef>
    <cs:defRPr sz="1600" b="1" kern="1200" spc="100" baseline="0">
      <a:effectLst>
        <a:outerShdw blurRad="50800" dist="38100" dir="5400000" algn="t" rotWithShape="0">
          <a:prstClr val="black">
            <a:alpha val="40000"/>
          </a:prstClr>
        </a:outerShdw>
      </a:effectLst>
    </cs:defRPr>
  </cs:title>
  <cs:trendline>
    <cs:lnRef idx="0">
      <cs:styleClr val="auto"/>
    </cs:lnRef>
    <cs:fillRef idx="0"/>
    <cs:effectRef idx="0"/>
    <cs:fontRef idx="minor">
      <a:schemeClr val="tx1"/>
    </cs:fontRef>
    <cs:spPr>
      <a:ln w="19050" cap="rnd">
        <a:solidFill>
          <a:schemeClr val="phClr"/>
        </a:solidFill>
      </a:ln>
    </cs:spPr>
  </cs:trendline>
  <cs:trendlineLabel>
    <cs:lnRef idx="0"/>
    <cs:fillRef idx="0"/>
    <cs:effectRef idx="0"/>
    <cs:fontRef idx="minor">
      <a:schemeClr val="lt1">
        <a:lumMod val="85000"/>
      </a:schemeClr>
    </cs:fontRef>
    <cs:defRPr sz="900" kern="1200"/>
  </cs:trendlineLabel>
  <cs:upBar>
    <cs:lnRef idx="0"/>
    <cs:fillRef idx="0"/>
    <cs:effectRef idx="0"/>
    <cs:fontRef idx="minor">
      <a:schemeClr val="tx1"/>
    </cs:fontRef>
    <cs:spPr>
      <a:solidFill>
        <a:schemeClr val="lt1"/>
      </a:solidFill>
      <a:ln w="9525">
        <a:solidFill>
          <a:schemeClr val="lt1">
            <a:lumMod val="95000"/>
            <a:alpha val="54000"/>
          </a:schemeClr>
        </a:solidFill>
      </a:ln>
    </cs:spPr>
  </cs:upBar>
  <cs:valueAxis>
    <cs:lnRef idx="0"/>
    <cs:fillRef idx="0"/>
    <cs:effectRef idx="0"/>
    <cs:fontRef idx="minor">
      <a:schemeClr val="lt1">
        <a:lumMod val="85000"/>
      </a:schemeClr>
    </cs:fontRef>
    <cs:defRPr sz="900" kern="1200"/>
  </cs:valueAxis>
  <cs:wall>
    <cs:lnRef idx="0"/>
    <cs:fillRef idx="0"/>
    <cs:effectRef idx="0"/>
    <cs:fontRef idx="minor">
      <a:schemeClr val="tx1"/>
    </cs:fontRef>
  </cs:wall>
</cs:chartStyle>
</file>

<file path=ppt/charts/style4.xml><?xml version="1.0" encoding="utf-8"?>
<cs:chartStyle xmlns:cs="http://schemas.microsoft.com/office/drawing/2012/chartStyle" xmlns:a="http://schemas.openxmlformats.org/drawingml/2006/main" id="345">
  <cs:axisTitle>
    <cs:lnRef idx="0"/>
    <cs:fillRef idx="0"/>
    <cs:effectRef idx="0"/>
    <cs:fontRef idx="minor">
      <a:schemeClr val="tx1">
        <a:lumMod val="65000"/>
        <a:lumOff val="35000"/>
      </a:schemeClr>
    </cs:fontRef>
    <cs:defRPr sz="900" kern="1200"/>
  </cs:axisTitle>
  <cs:categoryAxis>
    <cs:lnRef idx="0"/>
    <cs:fillRef idx="0"/>
    <cs:effectRef idx="0"/>
    <cs:fontRef idx="minor">
      <a:schemeClr val="tx1">
        <a:lumMod val="65000"/>
        <a:lumOff val="35000"/>
      </a:schemeClr>
    </cs:fontRef>
    <cs:spPr>
      <a:ln w="12700"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2"/>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3"/>
    <cs:fontRef idx="minor">
      <a:schemeClr val="tx1"/>
    </cs:fontRef>
  </cs:dataPoint>
  <cs:dataPoint3D>
    <cs:lnRef idx="0"/>
    <cs:fillRef idx="3">
      <cs:styleClr val="auto"/>
    </cs:fillRef>
    <cs:effectRef idx="3"/>
    <cs:fontRef idx="minor">
      <a:schemeClr val="tx1"/>
    </cs:fontRef>
  </cs:dataPoint3D>
  <cs:dataPointLine>
    <cs:lnRef idx="0">
      <cs:styleClr val="auto"/>
    </cs:lnRef>
    <cs:fillRef idx="3"/>
    <cs:effectRef idx="3"/>
    <cs:fontRef idx="minor">
      <a:schemeClr val="tx1"/>
    </cs:fontRef>
    <cs:spPr>
      <a:ln w="34925" cap="rnd">
        <a:solidFill>
          <a:schemeClr val="phClr"/>
        </a:solidFill>
        <a:round/>
      </a:ln>
    </cs:spPr>
  </cs:dataPointLine>
  <cs:dataPointMarker>
    <cs:lnRef idx="0">
      <cs:styleClr val="auto"/>
    </cs:lnRef>
    <cs:fillRef idx="3">
      <cs:styleClr val="auto"/>
    </cs:fillRef>
    <cs:effectRef idx="3"/>
    <cs:fontRef idx="minor">
      <a:schemeClr val="tx1"/>
    </cs:fontRef>
    <cs:spPr>
      <a:ln w="9525">
        <a:solidFill>
          <a:schemeClr val="phClr"/>
        </a:solidFill>
        <a:round/>
      </a:ln>
    </cs:spPr>
  </cs:dataPointMarker>
  <cs:dataPointMarkerLayout symbol="circle" size="6"/>
  <cs:dataPointWireframe>
    <cs:lnRef idx="0">
      <cs:styleClr val="auto"/>
    </cs:lnRef>
    <cs:fillRef idx="3"/>
    <cs:effectRef idx="3"/>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lt1"/>
    </cs:fontRef>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cs:lnRef idx="0"/>
    <cs:fillRef idx="0"/>
    <cs:effectRef idx="0"/>
    <cs:fontRef idx="minor">
      <a:schemeClr val="lt1"/>
    </cs:fontRef>
  </cs:plotArea>
  <cs:plotArea3D>
    <cs:lnRef idx="0"/>
    <cs:fillRef idx="0"/>
    <cs:effectRef idx="0"/>
    <cs:fontRef idx="minor">
      <a:schemeClr val="lt1"/>
    </cs:fontRef>
  </cs:plotArea3D>
  <cs:seriesAxis>
    <cs:lnRef idx="0"/>
    <cs:fillRef idx="0"/>
    <cs:effectRef idx="0"/>
    <cs:fontRef idx="minor">
      <a:schemeClr val="tx1">
        <a:lumMod val="65000"/>
        <a:lumOff val="35000"/>
      </a:schemeClr>
    </cs:fontRef>
    <cs:spPr>
      <a:ln w="12700"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600" b="1" kern="1200" baseline="0"/>
  </cs:title>
  <cs:trendline>
    <cs:lnRef idx="0">
      <cs:styleClr val="auto"/>
    </cs:lnRef>
    <cs:fillRef idx="0"/>
    <cs:effectRef idx="0"/>
    <cs:fontRef idx="minor">
      <a:schemeClr val="lt1"/>
    </cs:fontRef>
    <cs:spPr>
      <a:ln w="19050" cap="rnd">
        <a:solidFill>
          <a:schemeClr val="phClr"/>
        </a:solidFill>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lt1"/>
    </cs:fontRef>
  </cs:wall>
</cs:chartStyle>
</file>

<file path=ppt/charts/style5.xml><?xml version="1.0" encoding="utf-8"?>
<cs:chartStyle xmlns:cs="http://schemas.microsoft.com/office/drawing/2012/chartStyle" xmlns:a="http://schemas.openxmlformats.org/drawingml/2006/main" id="268">
  <cs:axisTitle>
    <cs:lnRef idx="0"/>
    <cs:fillRef idx="0"/>
    <cs:effectRef idx="0"/>
    <cs:fontRef idx="minor">
      <a:schemeClr val="lt1">
        <a:lumMod val="85000"/>
      </a:schemeClr>
    </cs:fontRef>
    <cs:defRPr sz="900" b="1" kern="1200" cap="all"/>
  </cs:axisTitle>
  <cs:categoryAxis>
    <cs:lnRef idx="0"/>
    <cs:fillRef idx="0"/>
    <cs:effectRef idx="0"/>
    <cs:fontRef idx="minor">
      <a:schemeClr val="lt1">
        <a:lumMod val="85000"/>
      </a:schemeClr>
    </cs:fontRef>
    <cs:spPr>
      <a:ln w="12700" cap="flat" cmpd="sng" algn="ctr">
        <a:solidFill>
          <a:schemeClr val="lt1">
            <a:lumMod val="95000"/>
            <a:alpha val="54000"/>
          </a:schemeClr>
        </a:solidFill>
        <a:round/>
      </a:ln>
    </cs:spPr>
    <cs:defRPr sz="900" kern="1200"/>
  </cs:categoryAxis>
  <cs:chartArea>
    <cs:lnRef idx="0"/>
    <cs:fillRef idx="0"/>
    <cs:effectRef idx="0"/>
    <cs:fontRef idx="minor">
      <a:schemeClr val="dk1"/>
    </cs:fontRef>
    <cs: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cs:spPr>
    <cs:defRPr sz="1000" kern="1200"/>
  </cs:chartArea>
  <cs:dataLabel>
    <cs:lnRef idx="0"/>
    <cs:fillRef idx="0"/>
    <cs:effectRef idx="0"/>
    <cs:fontRef idx="minor">
      <a:schemeClr val="lt1">
        <a:lumMod val="85000"/>
      </a:schemeClr>
    </cs:fontRef>
    <cs:defRPr sz="900" kern="1200"/>
  </cs:dataLabel>
  <cs:dataLabelCallout>
    <cs:lnRef idx="0"/>
    <cs:fillRef idx="0"/>
    <cs:effectRef idx="0"/>
    <cs:fontRef idx="minor">
      <a:schemeClr val="dk1">
        <a:lumMod val="65000"/>
        <a:lumOff val="35000"/>
      </a:schemeClr>
    </cs:fontRef>
    <cs:spPr>
      <a:solidFill>
        <a:schemeClr val="lt1"/>
      </a:solidFill>
    </cs:spPr>
    <cs:defRPr sz="900"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3"/>
    <cs:fontRef idx="minor">
      <a:schemeClr val="tx1"/>
    </cs:fontRef>
  </cs:dataPoint>
  <cs:dataPoint3D>
    <cs:lnRef idx="0"/>
    <cs:fillRef idx="3">
      <cs:styleClr val="auto"/>
    </cs:fillRef>
    <cs:effectRef idx="3"/>
    <cs:fontRef idx="minor">
      <a:schemeClr val="tx1"/>
    </cs:fontRef>
  </cs:dataPoint3D>
  <cs:dataPointLine>
    <cs:lnRef idx="0">
      <cs:styleClr val="auto"/>
    </cs:lnRef>
    <cs:fillRef idx="3"/>
    <cs:effectRef idx="3"/>
    <cs:fontRef idx="minor">
      <a:schemeClr val="tx1"/>
    </cs:fontRef>
    <cs:spPr>
      <a:ln w="34925" cap="rnd">
        <a:solidFill>
          <a:schemeClr val="phClr"/>
        </a:solidFill>
        <a:round/>
      </a:ln>
    </cs:spPr>
  </cs:dataPointLine>
  <cs:dataPointMarker>
    <cs:lnRef idx="0">
      <cs:styleClr val="auto"/>
    </cs:lnRef>
    <cs:fillRef idx="3">
      <cs:styleClr val="auto"/>
    </cs:fillRef>
    <cs:effectRef idx="3"/>
    <cs:fontRef idx="minor">
      <a:schemeClr val="tx1"/>
    </cs:fontRef>
    <cs:spPr>
      <a:ln w="9525">
        <a:solidFill>
          <a:schemeClr val="phClr"/>
        </a:solidFill>
        <a:round/>
      </a:ln>
    </cs:spPr>
  </cs:dataPointMarker>
  <cs:dataPointMarkerLayout symbol="circle" size="6"/>
  <cs:dataPointWireframe>
    <cs:lnRef idx="0">
      <cs:styleClr val="auto"/>
    </cs:lnRef>
    <cs:fillRef idx="3"/>
    <cs:effectRef idx="3"/>
    <cs:fontRef idx="minor">
      <a:schemeClr val="tx1"/>
    </cs:fontRef>
    <cs:spPr>
      <a:ln w="9525" cap="rnd">
        <a:solidFill>
          <a:schemeClr val="phClr"/>
        </a:solidFill>
        <a:round/>
      </a:ln>
    </cs:spPr>
  </cs:dataPointWireframe>
  <cs:dataTable>
    <cs:lnRef idx="0"/>
    <cs:fillRef idx="0"/>
    <cs:effectRef idx="0"/>
    <cs:fontRef idx="minor">
      <a:schemeClr val="lt1">
        <a:lumMod val="85000"/>
      </a:schemeClr>
    </cs:fontRef>
    <cs:spPr>
      <a:ln w="9525">
        <a:solidFill>
          <a:schemeClr val="lt1">
            <a:lumMod val="95000"/>
            <a:alpha val="54000"/>
          </a:schemeClr>
        </a:solidFill>
      </a:ln>
    </cs:spPr>
    <cs:defRPr sz="900" kern="1200"/>
  </cs:dataTable>
  <cs:downBar>
    <cs:lnRef idx="0"/>
    <cs:fillRef idx="0"/>
    <cs:effectRef idx="0"/>
    <cs:fontRef idx="minor">
      <a:schemeClr val="tx1"/>
    </cs:fontRef>
    <cs:spPr>
      <a:solidFill>
        <a:schemeClr val="dk1">
          <a:lumMod val="75000"/>
          <a:lumOff val="25000"/>
        </a:schemeClr>
      </a:solidFill>
      <a:ln w="9525">
        <a:solidFill>
          <a:schemeClr val="lt1">
            <a:lumMod val="95000"/>
            <a:alpha val="54000"/>
          </a:schemeClr>
        </a:solidFill>
      </a:ln>
    </cs:spPr>
  </cs:downBar>
  <cs:dropLine>
    <cs:lnRef idx="0"/>
    <cs:fillRef idx="0"/>
    <cs:effectRef idx="0"/>
    <cs:fontRef idx="minor">
      <a:schemeClr val="tx1"/>
    </cs:fontRef>
    <cs:spPr>
      <a:ln w="9525">
        <a:solidFill>
          <a:schemeClr val="lt1">
            <a:lumMod val="95000"/>
            <a:alpha val="54000"/>
          </a:schemeClr>
        </a:solidFill>
        <a:prstDash val="dash"/>
      </a:ln>
    </cs:spPr>
  </cs:dropLine>
  <cs:errorBar>
    <cs:lnRef idx="0"/>
    <cs:fillRef idx="0"/>
    <cs:effectRef idx="0"/>
    <cs:fontRef idx="minor">
      <a:schemeClr val="tx1"/>
    </cs:fontRef>
    <cs:spPr>
      <a:ln w="9525" cap="flat" cmpd="sng" algn="ctr">
        <a:solidFill>
          <a:schemeClr val="lt1">
            <a:lumMod val="95000"/>
          </a:schemeClr>
        </a:solidFill>
        <a:round/>
      </a:ln>
    </cs:spPr>
  </cs:errorBar>
  <cs:floor>
    <cs:lnRef idx="0"/>
    <cs:fillRef idx="0"/>
    <cs:effectRef idx="0"/>
    <cs:fontRef idx="minor">
      <a:schemeClr val="tx1"/>
    </cs:fontRef>
  </cs:floor>
  <cs:gridlineMajor>
    <cs:lnRef idx="0"/>
    <cs:fillRef idx="0"/>
    <cs:effectRef idx="0"/>
    <cs:fontRef idx="minor">
      <a:schemeClr val="tx1"/>
    </cs:fontRef>
    <cs:spPr>
      <a:ln w="9525" cap="flat" cmpd="sng" algn="ctr">
        <a:solidFill>
          <a:schemeClr val="lt1">
            <a:lumMod val="95000"/>
            <a:alpha val="10000"/>
          </a:schemeClr>
        </a:solidFill>
        <a:round/>
      </a:ln>
    </cs:spPr>
  </cs:gridlineMajor>
  <cs:gridlineMinor>
    <cs:lnRef idx="0"/>
    <cs:fillRef idx="0"/>
    <cs:effectRef idx="0"/>
    <cs:fontRef idx="minor">
      <a:schemeClr val="tx1"/>
    </cs:fontRef>
    <cs:spPr>
      <a:ln>
        <a:solidFill>
          <a:schemeClr val="lt1">
            <a:lumMod val="95000"/>
            <a:alpha val="5000"/>
          </a:schemeClr>
        </a:solidFill>
      </a:ln>
    </cs:spPr>
  </cs:gridlineMinor>
  <cs:hiLoLine>
    <cs:lnRef idx="0"/>
    <cs:fillRef idx="0"/>
    <cs:effectRef idx="0"/>
    <cs:fontRef idx="minor">
      <a:schemeClr val="tx1"/>
    </cs:fontRef>
    <cs:spPr>
      <a:ln w="9525">
        <a:solidFill>
          <a:schemeClr val="lt1">
            <a:lumMod val="95000"/>
            <a:alpha val="54000"/>
          </a:schemeClr>
        </a:solidFill>
        <a:prstDash val="dash"/>
      </a:ln>
    </cs:spPr>
  </cs:hiLoLine>
  <cs:leaderLine>
    <cs:lnRef idx="0"/>
    <cs:fillRef idx="0"/>
    <cs:effectRef idx="0"/>
    <cs:fontRef idx="minor">
      <a:schemeClr val="tx1"/>
    </cs:fontRef>
    <cs:spPr>
      <a:ln w="9525">
        <a:solidFill>
          <a:schemeClr val="lt1">
            <a:lumMod val="95000"/>
            <a:alpha val="54000"/>
          </a:schemeClr>
        </a:solidFill>
      </a:ln>
    </cs:spPr>
  </cs:leaderLine>
  <cs:legend>
    <cs:lnRef idx="0"/>
    <cs:fillRef idx="0"/>
    <cs:effectRef idx="0"/>
    <cs:fontRef idx="minor">
      <a:schemeClr val="lt1">
        <a:lumMod val="85000"/>
      </a:schemeClr>
    </cs:fontRef>
    <cs:defRPr sz="900" kern="1200"/>
  </cs:legend>
  <cs:plotArea>
    <cs:lnRef idx="0"/>
    <cs:fillRef idx="0"/>
    <cs:effectRef idx="0"/>
    <cs:fontRef idx="minor">
      <a:schemeClr val="tx1"/>
    </cs:fontRef>
  </cs:plotArea>
  <cs:plotArea3D>
    <cs:lnRef idx="0"/>
    <cs:fillRef idx="0"/>
    <cs:effectRef idx="0"/>
    <cs:fontRef idx="minor">
      <a:schemeClr val="tx1"/>
    </cs:fontRef>
  </cs:plotArea3D>
  <cs:seriesAxis>
    <cs:lnRef idx="0"/>
    <cs:fillRef idx="0"/>
    <cs:effectRef idx="0"/>
    <cs:fontRef idx="minor">
      <a:schemeClr val="lt1">
        <a:lumMod val="85000"/>
      </a:schemeClr>
    </cs:fontRef>
    <cs:spPr>
      <a:ln w="12700" cap="flat" cmpd="sng" algn="ctr">
        <a:solidFill>
          <a:schemeClr val="lt1">
            <a:lumMod val="95000"/>
            <a:alpha val="54000"/>
          </a:schemeClr>
        </a:solidFill>
        <a:round/>
      </a:ln>
    </cs:spPr>
    <cs:defRPr sz="900" kern="1200"/>
  </cs:seriesAxis>
  <cs:seriesLine>
    <cs:lnRef idx="0"/>
    <cs:fillRef idx="0"/>
    <cs:effectRef idx="0"/>
    <cs:fontRef idx="minor">
      <a:schemeClr val="lt1"/>
    </cs:fontRef>
    <cs:spPr>
      <a:ln w="9525" cap="flat" cmpd="sng" algn="ctr">
        <a:solidFill>
          <a:schemeClr val="lt1">
            <a:lumMod val="95000"/>
            <a:alpha val="54000"/>
          </a:schemeClr>
        </a:solidFill>
        <a:round/>
      </a:ln>
    </cs:spPr>
  </cs:seriesLine>
  <cs:title>
    <cs:lnRef idx="0"/>
    <cs:fillRef idx="0"/>
    <cs:effectRef idx="0"/>
    <cs:fontRef idx="minor">
      <a:schemeClr val="lt1">
        <a:lumMod val="95000"/>
      </a:schemeClr>
    </cs:fontRef>
    <cs:defRPr sz="1600" b="1" kern="1200" spc="100" baseline="0">
      <a:effectLst>
        <a:outerShdw blurRad="50800" dist="38100" dir="5400000" algn="t" rotWithShape="0">
          <a:prstClr val="black">
            <a:alpha val="40000"/>
          </a:prstClr>
        </a:outerShdw>
      </a:effectLst>
    </cs:defRPr>
  </cs:title>
  <cs:trendline>
    <cs:lnRef idx="0">
      <cs:styleClr val="auto"/>
    </cs:lnRef>
    <cs:fillRef idx="0"/>
    <cs:effectRef idx="0"/>
    <cs:fontRef idx="minor">
      <a:schemeClr val="tx1"/>
    </cs:fontRef>
    <cs:spPr>
      <a:ln w="19050" cap="rnd">
        <a:solidFill>
          <a:schemeClr val="phClr"/>
        </a:solidFill>
      </a:ln>
    </cs:spPr>
  </cs:trendline>
  <cs:trendlineLabel>
    <cs:lnRef idx="0"/>
    <cs:fillRef idx="0"/>
    <cs:effectRef idx="0"/>
    <cs:fontRef idx="minor">
      <a:schemeClr val="lt1">
        <a:lumMod val="85000"/>
      </a:schemeClr>
    </cs:fontRef>
    <cs:defRPr sz="900" kern="1200"/>
  </cs:trendlineLabel>
  <cs:upBar>
    <cs:lnRef idx="0"/>
    <cs:fillRef idx="0"/>
    <cs:effectRef idx="0"/>
    <cs:fontRef idx="minor">
      <a:schemeClr val="tx1"/>
    </cs:fontRef>
    <cs:spPr>
      <a:solidFill>
        <a:schemeClr val="lt1"/>
      </a:solidFill>
      <a:ln w="9525">
        <a:solidFill>
          <a:schemeClr val="lt1">
            <a:lumMod val="95000"/>
            <a:alpha val="54000"/>
          </a:schemeClr>
        </a:solidFill>
      </a:ln>
    </cs:spPr>
  </cs:upBar>
  <cs:valueAxis>
    <cs:lnRef idx="0"/>
    <cs:fillRef idx="0"/>
    <cs:effectRef idx="0"/>
    <cs:fontRef idx="minor">
      <a:schemeClr val="lt1">
        <a:lumMod val="85000"/>
      </a:schemeClr>
    </cs:fontRef>
    <cs:defRPr sz="900" kern="1200"/>
  </cs:valueAxis>
  <cs:wall>
    <cs:lnRef idx="0"/>
    <cs:fillRef idx="0"/>
    <cs:effectRef idx="0"/>
    <cs:fontRef idx="minor">
      <a:schemeClr val="tx1"/>
    </cs:fontRef>
  </cs:wall>
</cs:chartStyle>
</file>

<file path=ppt/charts/style6.xml><?xml version="1.0" encoding="utf-8"?>
<cs:chartStyle xmlns:cs="http://schemas.microsoft.com/office/drawing/2012/chartStyle" xmlns:a="http://schemas.openxmlformats.org/drawingml/2006/main" id="259">
  <cs:axisTitle>
    <cs:lnRef idx="0"/>
    <cs:fillRef idx="0"/>
    <cs:effectRef idx="0"/>
    <cs:fontRef idx="minor">
      <a:schemeClr val="tx1">
        <a:lumMod val="65000"/>
        <a:lumOff val="35000"/>
      </a:schemeClr>
    </cs:fontRef>
    <cs:defRPr sz="900" kern="1200" cap="all"/>
  </cs:axisTitle>
  <cs:categoryAxis>
    <cs:lnRef idx="0"/>
    <cs:fillRef idx="0"/>
    <cs:effectRef idx="0"/>
    <cs:fontRef idx="minor">
      <a:schemeClr val="tx1">
        <a:lumMod val="65000"/>
        <a:lumOff val="35000"/>
      </a:schemeClr>
    </cs:fontRef>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cs:styleClr val="auto"/>
    </cs:fontRef>
    <cs:defRPr sz="1000" b="1" i="0" u="none" strike="noStrike" kern="1200" spc="0" baseline="0"/>
  </cs:dataLabel>
  <cs:dataLabelCallout>
    <cs:lnRef idx="0">
      <cs:styleClr val="auto"/>
    </cs:lnRef>
    <cs:fillRef idx="0"/>
    <cs:effectRef idx="0"/>
    <cs:fontRef idx="minor">
      <cs:styleClr val="auto"/>
    </cs:fontRef>
    <cs:spPr>
      <a:solidFill>
        <a:schemeClr val="lt1"/>
      </a:solidFill>
      <a:ln>
        <a:solidFill>
          <a:schemeClr val="phClr"/>
        </a:solidFill>
      </a:ln>
    </cs:spPr>
    <cs:defRPr sz="1000" b="1"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a:effectLst>
        <a:outerShdw blurRad="63500" sx="102000" sy="102000" algn="ctr" rotWithShape="0">
          <a:prstClr val="black">
            <a:alpha val="20000"/>
          </a:prstClr>
        </a:outerShdw>
      </a:effectLst>
    </cs:spPr>
  </cs:dataPoint>
  <cs:dataPoint3D>
    <cs:lnRef idx="0"/>
    <cs:fillRef idx="0">
      <cs:styleClr val="auto"/>
    </cs:fillRef>
    <cs:effectRef idx="0"/>
    <cs:fontRef idx="minor">
      <a:schemeClr val="dk1"/>
    </cs:fontRef>
    <cs:spPr>
      <a:solidFill>
        <a:schemeClr val="phClr"/>
      </a:solidFill>
      <a:effectLst>
        <a:outerShdw blurRad="88900" sx="102000" sy="102000" algn="ctr" rotWithShape="0">
          <a:prstClr val="black">
            <a:alpha val="10000"/>
          </a:prstClr>
        </a:outerShdw>
      </a:effectLst>
      <a:scene3d>
        <a:camera prst="orthographicFront"/>
        <a:lightRig rig="threePt" dir="t"/>
      </a:scene3d>
      <a:sp3d>
        <a:bevelT w="127000" h="127000"/>
        <a:bevelB w="127000" h="127000"/>
      </a:sp3d>
    </cs:spPr>
  </cs:dataPoint3D>
  <cs:dataPointLine>
    <cs:lnRef idx="0">
      <cs:styleClr val="auto"/>
    </cs:lnRef>
    <cs:fillRef idx="0"/>
    <cs:effectRef idx="0"/>
    <cs:fontRef idx="minor">
      <a:schemeClr val="dk1"/>
    </cs:fontRef>
    <cs:spPr>
      <a:ln w="28575" cap="rnd">
        <a:solidFill>
          <a:schemeClr val="phClr"/>
        </a:solidFill>
        <a:round/>
      </a:ln>
    </cs:spPr>
  </cs:dataPointLine>
  <cs:dataPointMarker>
    <cs:lnRef idx="0"/>
    <cs:fillRef idx="0">
      <cs:styleClr val="auto"/>
    </cs:fillRef>
    <cs:effectRef idx="0"/>
    <cs:fontRef idx="minor">
      <a:schemeClr val="dk1"/>
    </cs:fontRef>
    <cs:spPr>
      <a:solidFill>
        <a:schemeClr val="phClr"/>
      </a:solidFill>
      <a:ln w="9525">
        <a:solidFill>
          <a:schemeClr val="lt1"/>
        </a:solidFill>
      </a:ln>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600" b="1" kern="1200" cap="all" baseline="0"/>
  </cs:title>
  <cs:trendline>
    <cs:lnRef idx="0">
      <cs:styleClr val="auto"/>
    </cs:lnRef>
    <cs:fillRef idx="0"/>
    <cs:effectRef idx="0"/>
    <cs:fontRef idx="minor">
      <a:schemeClr val="tx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88">
  <cs:axisTitle>
    <cs:lnRef idx="0"/>
    <cs:fillRef idx="0"/>
    <cs:effectRef idx="0"/>
    <cs:fontRef idx="minor">
      <a:schemeClr val="dk1">
        <a:lumMod val="75000"/>
        <a:lumOff val="25000"/>
      </a:schemeClr>
    </cs:fontRef>
    <cs:defRPr sz="900" b="1" kern="1200"/>
  </cs:axisTitle>
  <cs:categoryAxis>
    <cs:lnRef idx="0"/>
    <cs:fillRef idx="0"/>
    <cs:effectRef idx="0"/>
    <cs:fontRef idx="minor">
      <a:schemeClr val="dk1">
        <a:lumMod val="75000"/>
        <a:lumOff val="25000"/>
      </a:schemeClr>
    </cs:fontRef>
    <cs:spPr>
      <a:ln w="19050" cap="flat" cmpd="sng" algn="ctr">
        <a:solidFill>
          <a:schemeClr val="dk1">
            <a:lumMod val="75000"/>
            <a:lumOff val="25000"/>
          </a:schemeClr>
        </a:solidFill>
        <a:round/>
      </a:ln>
    </cs:spPr>
    <cs:defRPr sz="900" kern="1200" cap="all" baseline="0"/>
  </cs:categoryAxis>
  <cs:chartArea>
    <cs:lnRef idx="0"/>
    <cs:fillRef idx="0"/>
    <cs:effectRef idx="0"/>
    <cs:fontRef idx="minor">
      <a:schemeClr val="dk1"/>
    </cs:fontRef>
    <cs: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cs:spPr>
    <cs:defRPr sz="900" kern="1200"/>
  </cs:chartArea>
  <cs:dataLabel>
    <cs:lnRef idx="0"/>
    <cs:fillRef idx="0"/>
    <cs:effectRef idx="0"/>
    <cs:fontRef idx="minor">
      <a:schemeClr val="dk1">
        <a:lumMod val="75000"/>
        <a:lumOff val="25000"/>
      </a:schemeClr>
    </cs:fontRef>
    <cs:defRPr sz="900" kern="1200"/>
  </cs:dataLabel>
  <cs:dataLabelCallout>
    <cs:lnRef idx="0"/>
    <cs:fillRef idx="0"/>
    <cs:effectRef idx="0"/>
    <cs:fontRef idx="minor">
      <a:schemeClr val="lt1"/>
    </cs:fontRef>
    <cs:spPr>
      <a:solidFill>
        <a:schemeClr val="dk1">
          <a:lumMod val="65000"/>
          <a:lumOff val="35000"/>
          <a:alpha val="75000"/>
        </a:schemeClr>
      </a:solidFill>
    </cs:spPr>
    <cs:defRPr sz="900" b="1" kern="1200"/>
    <cs:bodyPr rot="0" spcFirstLastPara="1" vertOverflow="clip" horzOverflow="clip" vert="horz" wrap="square" lIns="36576" tIns="18288" rIns="36576" bIns="18288" anchor="ctr" anchorCtr="1">
      <a:spAutoFit/>
    </cs:bodyPr>
  </cs:dataLabelCallout>
  <cs:dataPoint>
    <cs:lnRef idx="0">
      <cs:styleClr val="auto"/>
    </cs:lnRef>
    <cs:fillRef idx="0">
      <cs:styleClr val="auto"/>
    </cs:fillRef>
    <cs:effectRef idx="0"/>
    <cs:fontRef idx="minor">
      <a:schemeClr val="dk1"/>
    </cs:fontRef>
    <cs:spPr>
      <a:solidFill>
        <a:schemeClr val="phClr">
          <a:alpha val="85000"/>
        </a:schemeClr>
      </a:solidFill>
      <a:ln w="9525" cap="flat" cmpd="sng" algn="ctr">
        <a:solidFill>
          <a:schemeClr val="phClr">
            <a:lumMod val="75000"/>
          </a:schemeClr>
        </a:solidFill>
        <a:round/>
      </a:ln>
    </cs:spPr>
  </cs:dataPoint>
  <cs:dataPoint3D>
    <cs:lnRef idx="0">
      <cs:styleClr val="auto"/>
    </cs:lnRef>
    <cs:fillRef idx="0">
      <cs:styleClr val="auto"/>
    </cs:fillRef>
    <cs:effectRef idx="0">
      <cs:styleClr val="auto"/>
    </cs:effectRef>
    <cs:fontRef idx="minor">
      <a:schemeClr val="dk1"/>
    </cs:fontRef>
    <cs:spPr>
      <a:solidFill>
        <a:schemeClr val="phClr">
          <a:alpha val="85000"/>
        </a:schemeClr>
      </a:solidFill>
      <a:ln w="9525" cap="flat" cmpd="sng" algn="ctr">
        <a:solidFill>
          <a:schemeClr val="phClr">
            <a:lumMod val="75000"/>
          </a:schemeClr>
        </a:solidFill>
        <a:round/>
      </a:ln>
    </cs:spPr>
  </cs:dataPoint3D>
  <cs:dataPointLine>
    <cs:lnRef idx="0">
      <cs:styleClr val="auto"/>
    </cs:lnRef>
    <cs:fillRef idx="0"/>
    <cs:effectRef idx="0"/>
    <cs:fontRef idx="minor">
      <a:schemeClr val="dk1"/>
    </cs:fontRef>
    <cs:spPr>
      <a:ln w="31750" cap="rnd">
        <a:solidFill>
          <a:schemeClr val="phClr">
            <a:alpha val="85000"/>
          </a:schemeClr>
        </a:solidFill>
        <a:round/>
      </a:ln>
    </cs:spPr>
  </cs:dataPointLine>
  <cs:dataPointMarker>
    <cs:lnRef idx="0"/>
    <cs:fillRef idx="0">
      <cs:styleClr val="auto"/>
    </cs:fillRef>
    <cs:effectRef idx="0"/>
    <cs:fontRef idx="minor">
      <a:schemeClr val="dk1"/>
    </cs:fontRef>
    <cs:spPr>
      <a:solidFill>
        <a:schemeClr val="phClr">
          <a:alpha val="85000"/>
        </a:schemeClr>
      </a:solidFill>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dk1">
        <a:lumMod val="75000"/>
        <a:lumOff val="25000"/>
      </a:schemeClr>
    </cs:fontRef>
    <cs:spPr>
      <a:ln w="9525">
        <a:solidFill>
          <a:schemeClr val="dk1">
            <a:lumMod val="35000"/>
            <a:lumOff val="65000"/>
          </a:schemeClr>
        </a:solidFill>
      </a:ln>
    </cs:spPr>
    <cs:defRPr sz="900" kern="1200"/>
  </cs:dataTable>
  <cs:downBar>
    <cs:lnRef idx="0"/>
    <cs:fillRef idx="0"/>
    <cs:effectRef idx="0"/>
    <cs:fontRef idx="minor">
      <a:schemeClr val="dk1"/>
    </cs:fontRef>
    <cs:spPr>
      <a:solidFill>
        <a:schemeClr val="dk1">
          <a:lumMod val="50000"/>
          <a:lumOff val="50000"/>
        </a:schemeClr>
      </a:solidFill>
      <a:ln w="9525">
        <a:solidFill>
          <a:schemeClr val="dk1">
            <a:lumMod val="65000"/>
            <a:lumOff val="35000"/>
          </a:schemeClr>
        </a:solidFill>
      </a:ln>
    </cs:spPr>
  </cs:downBar>
  <cs:dropLine>
    <cs:lnRef idx="0"/>
    <cs:fillRef idx="0"/>
    <cs:effectRef idx="0"/>
    <cs:fontRef idx="minor">
      <a:schemeClr val="dk1"/>
    </cs:fontRef>
    <cs:spPr>
      <a:ln w="9525">
        <a:solidFill>
          <a:schemeClr val="dk1">
            <a:lumMod val="35000"/>
            <a:lumOff val="65000"/>
          </a:schemeClr>
        </a:solidFill>
        <a:prstDash val="dash"/>
      </a:ln>
    </cs:spPr>
  </cs:dropLine>
  <cs:errorBar>
    <cs:lnRef idx="0"/>
    <cs:fillRef idx="0"/>
    <cs:effectRef idx="0"/>
    <cs:fontRef idx="minor">
      <a:schemeClr val="dk1"/>
    </cs:fontRef>
    <cs:spPr>
      <a:ln w="9525">
        <a:solidFill>
          <a:schemeClr val="dk1">
            <a:lumMod val="65000"/>
            <a:lumOff val="35000"/>
          </a:schemeClr>
        </a:solidFill>
        <a:round/>
      </a:ln>
    </cs:spPr>
  </cs:errorBar>
  <cs:floor>
    <cs:lnRef idx="0"/>
    <cs:fillRef idx="0"/>
    <cs:effectRef idx="0"/>
    <cs:fontRef idx="minor">
      <a:schemeClr val="dk1"/>
    </cs:fontRef>
    <cs:spPr>
      <a:solidFill>
        <a:schemeClr val="lt1">
          <a:lumMod val="95000"/>
        </a:schemeClr>
      </a:solidFill>
      <a:sp3d/>
    </cs:spPr>
  </cs:floor>
  <cs:gridlineMajor>
    <cs:lnRef idx="0"/>
    <cs:fillRef idx="0"/>
    <cs:effectRef idx="0"/>
    <cs:fontRef idx="minor">
      <a:schemeClr val="dk1"/>
    </cs:fontRef>
    <cs:spPr>
      <a:ln w="9525" cap="flat" cmpd="sng" algn="ctr">
        <a:solidFill>
          <a:schemeClr val="dk1">
            <a:lumMod val="15000"/>
            <a:lumOff val="85000"/>
          </a:schemeClr>
        </a:solidFill>
        <a:round/>
      </a:ln>
    </cs:spPr>
  </cs:gridlineMajor>
  <cs:gridlineMinor>
    <cs:lnRef idx="0"/>
    <cs:fillRef idx="0"/>
    <cs:effectRef idx="0"/>
    <cs:fontRef idx="minor">
      <a:schemeClr val="dk1"/>
    </cs:fontRef>
    <cs:spPr>
      <a:ln w="9525" cap="flat" cmpd="sng" algn="ctr">
        <a:solidFill>
          <a:schemeClr val="dk1">
            <a:lumMod val="5000"/>
            <a:lumOff val="95000"/>
          </a:schemeClr>
        </a:solidFill>
        <a:round/>
      </a:ln>
    </cs:spPr>
  </cs:gridlineMinor>
  <cs:hiLoLine>
    <cs:lnRef idx="0"/>
    <cs:fillRef idx="0"/>
    <cs:effectRef idx="0"/>
    <cs:fontRef idx="minor">
      <a:schemeClr val="dk1"/>
    </cs:fontRef>
    <cs:spPr>
      <a:ln w="9525">
        <a:solidFill>
          <a:schemeClr val="dk1">
            <a:lumMod val="35000"/>
            <a:lumOff val="65000"/>
          </a:schemeClr>
        </a:solidFill>
        <a:prstDash val="dash"/>
      </a:ln>
    </cs:spPr>
  </cs:hiLoLine>
  <cs:leaderLine>
    <cs:lnRef idx="0"/>
    <cs:fillRef idx="0"/>
    <cs:effectRef idx="0"/>
    <cs:fontRef idx="minor">
      <a:schemeClr val="dk1"/>
    </cs:fontRef>
    <cs:spPr>
      <a:ln w="9525">
        <a:solidFill>
          <a:schemeClr val="dk1">
            <a:lumMod val="50000"/>
            <a:lumOff val="50000"/>
          </a:schemeClr>
        </a:solidFill>
      </a:ln>
    </cs:spPr>
  </cs:leaderLine>
  <cs:legend>
    <cs:lnRef idx="0"/>
    <cs:fillRef idx="0"/>
    <cs:effectRef idx="0"/>
    <cs:fontRef idx="minor">
      <a:schemeClr val="dk1">
        <a:lumMod val="75000"/>
        <a:lumOff val="25000"/>
      </a:schemeClr>
    </cs:fontRef>
    <cs:spPr>
      <a:solidFill>
        <a:schemeClr val="lt1">
          <a:lumMod val="95000"/>
          <a:alpha val="39000"/>
        </a:schemeClr>
      </a:solidFill>
    </cs:spPr>
    <cs:defRPr sz="900" kern="1200"/>
  </cs:legend>
  <cs:plotArea>
    <cs:lnRef idx="0"/>
    <cs:fillRef idx="0"/>
    <cs:effectRef idx="0"/>
    <cs:fontRef idx="minor">
      <a:schemeClr val="dk1"/>
    </cs:fontRef>
  </cs:plotArea>
  <cs:plotArea3D>
    <cs:lnRef idx="0"/>
    <cs:fillRef idx="0"/>
    <cs:effectRef idx="0"/>
    <cs:fontRef idx="minor">
      <a:schemeClr val="dk1"/>
    </cs:fontRef>
  </cs:plotArea3D>
  <cs:seriesAxis>
    <cs:lnRef idx="0"/>
    <cs:fillRef idx="0"/>
    <cs:effectRef idx="0"/>
    <cs:fontRef idx="minor">
      <a:schemeClr val="dk1">
        <a:lumMod val="75000"/>
        <a:lumOff val="25000"/>
      </a:schemeClr>
    </cs:fontRef>
    <cs:spPr/>
    <cs:defRPr sz="900" kern="1200"/>
  </cs:seriesAxis>
  <cs:seriesLine>
    <cs:lnRef idx="0"/>
    <cs:fillRef idx="0"/>
    <cs:effectRef idx="0"/>
    <cs:fontRef idx="minor">
      <a:schemeClr val="dk1"/>
    </cs:fontRef>
    <cs:spPr>
      <a:ln w="9525">
        <a:solidFill>
          <a:schemeClr val="dk1">
            <a:lumMod val="50000"/>
            <a:lumOff val="50000"/>
          </a:schemeClr>
        </a:solidFill>
        <a:round/>
      </a:ln>
    </cs:spPr>
  </cs:seriesLine>
  <cs:title>
    <cs:lnRef idx="0"/>
    <cs:fillRef idx="0"/>
    <cs:effectRef idx="0"/>
    <cs:fontRef idx="minor">
      <a:schemeClr val="dk1">
        <a:lumMod val="75000"/>
        <a:lumOff val="25000"/>
      </a:schemeClr>
    </cs:fontRef>
    <cs:defRPr sz="1800" b="1" kern="120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dk1">
        <a:lumMod val="75000"/>
        <a:lumOff val="25000"/>
      </a:schemeClr>
    </cs:fontRef>
    <cs:defRPr sz="900" kern="1200"/>
  </cs:trendlineLabel>
  <cs:upBar>
    <cs:lnRef idx="0"/>
    <cs:fillRef idx="0"/>
    <cs:effectRef idx="0"/>
    <cs:fontRef idx="minor">
      <a:schemeClr val="dk1"/>
    </cs:fontRef>
    <cs:spPr>
      <a:solidFill>
        <a:schemeClr val="lt1"/>
      </a:solidFill>
      <a:ln w="9525">
        <a:solidFill>
          <a:schemeClr val="dk1">
            <a:lumMod val="65000"/>
            <a:lumOff val="35000"/>
          </a:schemeClr>
        </a:solidFill>
      </a:ln>
    </cs:spPr>
  </cs:upBar>
  <cs:valueAxis>
    <cs:lnRef idx="0"/>
    <cs:fillRef idx="0"/>
    <cs:effectRef idx="0"/>
    <cs:fontRef idx="minor">
      <a:schemeClr val="dk1">
        <a:lumMod val="75000"/>
        <a:lumOff val="25000"/>
      </a:schemeClr>
    </cs:fontRef>
    <cs:spPr>
      <a:ln>
        <a:noFill/>
      </a:ln>
    </cs:spPr>
    <cs:defRPr sz="900" kern="1200"/>
  </cs:valueAxis>
  <cs:wall>
    <cs:lnRef idx="0"/>
    <cs:fillRef idx="0"/>
    <cs:effectRef idx="0"/>
    <cs:fontRef idx="minor">
      <a:schemeClr val="dk1"/>
    </cs:fontRef>
  </cs:wall>
</cs:chartStyle>
</file>

<file path=ppt/charts/style8.xml><?xml version="1.0" encoding="utf-8"?>
<cs:chartStyle xmlns:cs="http://schemas.microsoft.com/office/drawing/2012/chartStyle" xmlns:a="http://schemas.openxmlformats.org/drawingml/2006/main" id="268">
  <cs:axisTitle>
    <cs:lnRef idx="0"/>
    <cs:fillRef idx="0"/>
    <cs:effectRef idx="0"/>
    <cs:fontRef idx="minor">
      <a:schemeClr val="lt1">
        <a:lumMod val="85000"/>
      </a:schemeClr>
    </cs:fontRef>
    <cs:defRPr sz="900" b="1" kern="1200" cap="all"/>
  </cs:axisTitle>
  <cs:categoryAxis>
    <cs:lnRef idx="0"/>
    <cs:fillRef idx="0"/>
    <cs:effectRef idx="0"/>
    <cs:fontRef idx="minor">
      <a:schemeClr val="lt1">
        <a:lumMod val="85000"/>
      </a:schemeClr>
    </cs:fontRef>
    <cs:spPr>
      <a:ln w="12700" cap="flat" cmpd="sng" algn="ctr">
        <a:solidFill>
          <a:schemeClr val="lt1">
            <a:lumMod val="95000"/>
            <a:alpha val="54000"/>
          </a:schemeClr>
        </a:solidFill>
        <a:round/>
      </a:ln>
    </cs:spPr>
    <cs:defRPr sz="900" kern="1200"/>
  </cs:categoryAxis>
  <cs:chartArea>
    <cs:lnRef idx="0"/>
    <cs:fillRef idx="0"/>
    <cs:effectRef idx="0"/>
    <cs:fontRef idx="minor">
      <a:schemeClr val="dk1"/>
    </cs:fontRef>
    <cs: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cs:spPr>
    <cs:defRPr sz="1000" kern="1200"/>
  </cs:chartArea>
  <cs:dataLabel>
    <cs:lnRef idx="0"/>
    <cs:fillRef idx="0"/>
    <cs:effectRef idx="0"/>
    <cs:fontRef idx="minor">
      <a:schemeClr val="lt1">
        <a:lumMod val="85000"/>
      </a:schemeClr>
    </cs:fontRef>
    <cs:defRPr sz="900" kern="1200"/>
  </cs:dataLabel>
  <cs:dataLabelCallout>
    <cs:lnRef idx="0"/>
    <cs:fillRef idx="0"/>
    <cs:effectRef idx="0"/>
    <cs:fontRef idx="minor">
      <a:schemeClr val="dk1">
        <a:lumMod val="65000"/>
        <a:lumOff val="35000"/>
      </a:schemeClr>
    </cs:fontRef>
    <cs:spPr>
      <a:solidFill>
        <a:schemeClr val="lt1"/>
      </a:solidFill>
    </cs:spPr>
    <cs:defRPr sz="900"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3"/>
    <cs:fontRef idx="minor">
      <a:schemeClr val="tx1"/>
    </cs:fontRef>
  </cs:dataPoint>
  <cs:dataPoint3D>
    <cs:lnRef idx="0"/>
    <cs:fillRef idx="3">
      <cs:styleClr val="auto"/>
    </cs:fillRef>
    <cs:effectRef idx="3"/>
    <cs:fontRef idx="minor">
      <a:schemeClr val="tx1"/>
    </cs:fontRef>
  </cs:dataPoint3D>
  <cs:dataPointLine>
    <cs:lnRef idx="0">
      <cs:styleClr val="auto"/>
    </cs:lnRef>
    <cs:fillRef idx="3"/>
    <cs:effectRef idx="3"/>
    <cs:fontRef idx="minor">
      <a:schemeClr val="tx1"/>
    </cs:fontRef>
    <cs:spPr>
      <a:ln w="34925" cap="rnd">
        <a:solidFill>
          <a:schemeClr val="phClr"/>
        </a:solidFill>
        <a:round/>
      </a:ln>
    </cs:spPr>
  </cs:dataPointLine>
  <cs:dataPointMarker>
    <cs:lnRef idx="0">
      <cs:styleClr val="auto"/>
    </cs:lnRef>
    <cs:fillRef idx="3">
      <cs:styleClr val="auto"/>
    </cs:fillRef>
    <cs:effectRef idx="3"/>
    <cs:fontRef idx="minor">
      <a:schemeClr val="tx1"/>
    </cs:fontRef>
    <cs:spPr>
      <a:ln w="9525">
        <a:solidFill>
          <a:schemeClr val="phClr"/>
        </a:solidFill>
        <a:round/>
      </a:ln>
    </cs:spPr>
  </cs:dataPointMarker>
  <cs:dataPointMarkerLayout symbol="circle" size="6"/>
  <cs:dataPointWireframe>
    <cs:lnRef idx="0">
      <cs:styleClr val="auto"/>
    </cs:lnRef>
    <cs:fillRef idx="3"/>
    <cs:effectRef idx="3"/>
    <cs:fontRef idx="minor">
      <a:schemeClr val="tx1"/>
    </cs:fontRef>
    <cs:spPr>
      <a:ln w="9525" cap="rnd">
        <a:solidFill>
          <a:schemeClr val="phClr"/>
        </a:solidFill>
        <a:round/>
      </a:ln>
    </cs:spPr>
  </cs:dataPointWireframe>
  <cs:dataTable>
    <cs:lnRef idx="0"/>
    <cs:fillRef idx="0"/>
    <cs:effectRef idx="0"/>
    <cs:fontRef idx="minor">
      <a:schemeClr val="lt1">
        <a:lumMod val="85000"/>
      </a:schemeClr>
    </cs:fontRef>
    <cs:spPr>
      <a:ln w="9525">
        <a:solidFill>
          <a:schemeClr val="lt1">
            <a:lumMod val="95000"/>
            <a:alpha val="54000"/>
          </a:schemeClr>
        </a:solidFill>
      </a:ln>
    </cs:spPr>
    <cs:defRPr sz="900" kern="1200"/>
  </cs:dataTable>
  <cs:downBar>
    <cs:lnRef idx="0"/>
    <cs:fillRef idx="0"/>
    <cs:effectRef idx="0"/>
    <cs:fontRef idx="minor">
      <a:schemeClr val="tx1"/>
    </cs:fontRef>
    <cs:spPr>
      <a:solidFill>
        <a:schemeClr val="dk1">
          <a:lumMod val="75000"/>
          <a:lumOff val="25000"/>
        </a:schemeClr>
      </a:solidFill>
      <a:ln w="9525">
        <a:solidFill>
          <a:schemeClr val="lt1">
            <a:lumMod val="95000"/>
            <a:alpha val="54000"/>
          </a:schemeClr>
        </a:solidFill>
      </a:ln>
    </cs:spPr>
  </cs:downBar>
  <cs:dropLine>
    <cs:lnRef idx="0"/>
    <cs:fillRef idx="0"/>
    <cs:effectRef idx="0"/>
    <cs:fontRef idx="minor">
      <a:schemeClr val="tx1"/>
    </cs:fontRef>
    <cs:spPr>
      <a:ln w="9525">
        <a:solidFill>
          <a:schemeClr val="lt1">
            <a:lumMod val="95000"/>
            <a:alpha val="54000"/>
          </a:schemeClr>
        </a:solidFill>
        <a:prstDash val="dash"/>
      </a:ln>
    </cs:spPr>
  </cs:dropLine>
  <cs:errorBar>
    <cs:lnRef idx="0"/>
    <cs:fillRef idx="0"/>
    <cs:effectRef idx="0"/>
    <cs:fontRef idx="minor">
      <a:schemeClr val="tx1"/>
    </cs:fontRef>
    <cs:spPr>
      <a:ln w="9525" cap="flat" cmpd="sng" algn="ctr">
        <a:solidFill>
          <a:schemeClr val="lt1">
            <a:lumMod val="95000"/>
          </a:schemeClr>
        </a:solidFill>
        <a:round/>
      </a:ln>
    </cs:spPr>
  </cs:errorBar>
  <cs:floor>
    <cs:lnRef idx="0"/>
    <cs:fillRef idx="0"/>
    <cs:effectRef idx="0"/>
    <cs:fontRef idx="minor">
      <a:schemeClr val="tx1"/>
    </cs:fontRef>
  </cs:floor>
  <cs:gridlineMajor>
    <cs:lnRef idx="0"/>
    <cs:fillRef idx="0"/>
    <cs:effectRef idx="0"/>
    <cs:fontRef idx="minor">
      <a:schemeClr val="tx1"/>
    </cs:fontRef>
    <cs:spPr>
      <a:ln w="9525" cap="flat" cmpd="sng" algn="ctr">
        <a:solidFill>
          <a:schemeClr val="lt1">
            <a:lumMod val="95000"/>
            <a:alpha val="10000"/>
          </a:schemeClr>
        </a:solidFill>
        <a:round/>
      </a:ln>
    </cs:spPr>
  </cs:gridlineMajor>
  <cs:gridlineMinor>
    <cs:lnRef idx="0"/>
    <cs:fillRef idx="0"/>
    <cs:effectRef idx="0"/>
    <cs:fontRef idx="minor">
      <a:schemeClr val="tx1"/>
    </cs:fontRef>
    <cs:spPr>
      <a:ln>
        <a:solidFill>
          <a:schemeClr val="lt1">
            <a:lumMod val="95000"/>
            <a:alpha val="5000"/>
          </a:schemeClr>
        </a:solidFill>
      </a:ln>
    </cs:spPr>
  </cs:gridlineMinor>
  <cs:hiLoLine>
    <cs:lnRef idx="0"/>
    <cs:fillRef idx="0"/>
    <cs:effectRef idx="0"/>
    <cs:fontRef idx="minor">
      <a:schemeClr val="tx1"/>
    </cs:fontRef>
    <cs:spPr>
      <a:ln w="9525">
        <a:solidFill>
          <a:schemeClr val="lt1">
            <a:lumMod val="95000"/>
            <a:alpha val="54000"/>
          </a:schemeClr>
        </a:solidFill>
        <a:prstDash val="dash"/>
      </a:ln>
    </cs:spPr>
  </cs:hiLoLine>
  <cs:leaderLine>
    <cs:lnRef idx="0"/>
    <cs:fillRef idx="0"/>
    <cs:effectRef idx="0"/>
    <cs:fontRef idx="minor">
      <a:schemeClr val="tx1"/>
    </cs:fontRef>
    <cs:spPr>
      <a:ln w="9525">
        <a:solidFill>
          <a:schemeClr val="lt1">
            <a:lumMod val="95000"/>
            <a:alpha val="54000"/>
          </a:schemeClr>
        </a:solidFill>
      </a:ln>
    </cs:spPr>
  </cs:leaderLine>
  <cs:legend>
    <cs:lnRef idx="0"/>
    <cs:fillRef idx="0"/>
    <cs:effectRef idx="0"/>
    <cs:fontRef idx="minor">
      <a:schemeClr val="lt1">
        <a:lumMod val="85000"/>
      </a:schemeClr>
    </cs:fontRef>
    <cs:defRPr sz="900" kern="1200"/>
  </cs:legend>
  <cs:plotArea>
    <cs:lnRef idx="0"/>
    <cs:fillRef idx="0"/>
    <cs:effectRef idx="0"/>
    <cs:fontRef idx="minor">
      <a:schemeClr val="tx1"/>
    </cs:fontRef>
  </cs:plotArea>
  <cs:plotArea3D>
    <cs:lnRef idx="0"/>
    <cs:fillRef idx="0"/>
    <cs:effectRef idx="0"/>
    <cs:fontRef idx="minor">
      <a:schemeClr val="tx1"/>
    </cs:fontRef>
  </cs:plotArea3D>
  <cs:seriesAxis>
    <cs:lnRef idx="0"/>
    <cs:fillRef idx="0"/>
    <cs:effectRef idx="0"/>
    <cs:fontRef idx="minor">
      <a:schemeClr val="lt1">
        <a:lumMod val="85000"/>
      </a:schemeClr>
    </cs:fontRef>
    <cs:spPr>
      <a:ln w="12700" cap="flat" cmpd="sng" algn="ctr">
        <a:solidFill>
          <a:schemeClr val="lt1">
            <a:lumMod val="95000"/>
            <a:alpha val="54000"/>
          </a:schemeClr>
        </a:solidFill>
        <a:round/>
      </a:ln>
    </cs:spPr>
    <cs:defRPr sz="900" kern="1200"/>
  </cs:seriesAxis>
  <cs:seriesLine>
    <cs:lnRef idx="0"/>
    <cs:fillRef idx="0"/>
    <cs:effectRef idx="0"/>
    <cs:fontRef idx="minor">
      <a:schemeClr val="lt1"/>
    </cs:fontRef>
    <cs:spPr>
      <a:ln w="9525" cap="flat" cmpd="sng" algn="ctr">
        <a:solidFill>
          <a:schemeClr val="lt1">
            <a:lumMod val="95000"/>
            <a:alpha val="54000"/>
          </a:schemeClr>
        </a:solidFill>
        <a:round/>
      </a:ln>
    </cs:spPr>
  </cs:seriesLine>
  <cs:title>
    <cs:lnRef idx="0"/>
    <cs:fillRef idx="0"/>
    <cs:effectRef idx="0"/>
    <cs:fontRef idx="minor">
      <a:schemeClr val="lt1">
        <a:lumMod val="95000"/>
      </a:schemeClr>
    </cs:fontRef>
    <cs:defRPr sz="1600" b="1" kern="1200" spc="100" baseline="0">
      <a:effectLst>
        <a:outerShdw blurRad="50800" dist="38100" dir="5400000" algn="t" rotWithShape="0">
          <a:prstClr val="black">
            <a:alpha val="40000"/>
          </a:prstClr>
        </a:outerShdw>
      </a:effectLst>
    </cs:defRPr>
  </cs:title>
  <cs:trendline>
    <cs:lnRef idx="0">
      <cs:styleClr val="auto"/>
    </cs:lnRef>
    <cs:fillRef idx="0"/>
    <cs:effectRef idx="0"/>
    <cs:fontRef idx="minor">
      <a:schemeClr val="tx1"/>
    </cs:fontRef>
    <cs:spPr>
      <a:ln w="19050" cap="rnd">
        <a:solidFill>
          <a:schemeClr val="phClr"/>
        </a:solidFill>
      </a:ln>
    </cs:spPr>
  </cs:trendline>
  <cs:trendlineLabel>
    <cs:lnRef idx="0"/>
    <cs:fillRef idx="0"/>
    <cs:effectRef idx="0"/>
    <cs:fontRef idx="minor">
      <a:schemeClr val="lt1">
        <a:lumMod val="85000"/>
      </a:schemeClr>
    </cs:fontRef>
    <cs:defRPr sz="900" kern="1200"/>
  </cs:trendlineLabel>
  <cs:upBar>
    <cs:lnRef idx="0"/>
    <cs:fillRef idx="0"/>
    <cs:effectRef idx="0"/>
    <cs:fontRef idx="minor">
      <a:schemeClr val="tx1"/>
    </cs:fontRef>
    <cs:spPr>
      <a:solidFill>
        <a:schemeClr val="lt1"/>
      </a:solidFill>
      <a:ln w="9525">
        <a:solidFill>
          <a:schemeClr val="lt1">
            <a:lumMod val="95000"/>
            <a:alpha val="54000"/>
          </a:schemeClr>
        </a:solidFill>
      </a:ln>
    </cs:spPr>
  </cs:upBar>
  <cs:valueAxis>
    <cs:lnRef idx="0"/>
    <cs:fillRef idx="0"/>
    <cs:effectRef idx="0"/>
    <cs:fontRef idx="minor">
      <a:schemeClr val="lt1">
        <a:lumMod val="85000"/>
      </a:schemeClr>
    </cs:fontRef>
    <cs:defRPr sz="900" kern="1200"/>
  </cs:valueAxis>
  <cs:wall>
    <cs:lnRef idx="0"/>
    <cs:fillRef idx="0"/>
    <cs:effectRef idx="0"/>
    <cs:fontRef idx="minor">
      <a:schemeClr val="tx1"/>
    </cs:fontRef>
  </cs:wall>
</cs:chartStyle>
</file>

<file path=ppt/charts/style9.xml><?xml version="1.0" encoding="utf-8"?>
<cs:chartStyle xmlns:cs="http://schemas.microsoft.com/office/drawing/2012/chartStyle" xmlns:a="http://schemas.openxmlformats.org/drawingml/2006/main" id="264">
  <cs:axisTitle>
    <cs:lnRef idx="0"/>
    <cs:fillRef idx="0"/>
    <cs:effectRef idx="0"/>
    <cs:fontRef idx="minor">
      <a:schemeClr val="dk1">
        <a:lumMod val="75000"/>
        <a:lumOff val="25000"/>
      </a:schemeClr>
    </cs:fontRef>
    <cs:defRPr sz="900" b="1" kern="1200"/>
  </cs:axisTitle>
  <cs:categoryAxis>
    <cs:lnRef idx="0"/>
    <cs:fillRef idx="0"/>
    <cs:effectRef idx="0"/>
    <cs:fontRef idx="minor">
      <a:schemeClr val="dk1">
        <a:lumMod val="75000"/>
        <a:lumOff val="25000"/>
      </a:schemeClr>
    </cs:fontRef>
    <cs:spPr>
      <a:ln w="19050" cap="flat" cmpd="sng" algn="ctr">
        <a:solidFill>
          <a:schemeClr val="dk1">
            <a:lumMod val="75000"/>
            <a:lumOff val="25000"/>
          </a:schemeClr>
        </a:solidFill>
        <a:round/>
      </a:ln>
    </cs:spPr>
    <cs:defRPr sz="900" kern="1200" cap="all" baseline="0"/>
  </cs:categoryAxis>
  <cs:chartArea>
    <cs:lnRef idx="0"/>
    <cs:fillRef idx="0"/>
    <cs:effectRef idx="0"/>
    <cs:fontRef idx="minor">
      <a:schemeClr val="dk1"/>
    </cs:fontRef>
    <cs: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cs:spPr>
    <cs:defRPr sz="900" kern="1200"/>
  </cs:chartArea>
  <cs:dataLabel>
    <cs:lnRef idx="0"/>
    <cs:fillRef idx="0"/>
    <cs:effectRef idx="0"/>
    <cs:fontRef idx="minor">
      <a:schemeClr val="lt1"/>
    </cs:fontRef>
    <cs:spPr>
      <a:pattFill prst="pct75">
        <a:fgClr>
          <a:schemeClr val="dk1">
            <a:lumMod val="75000"/>
            <a:lumOff val="25000"/>
          </a:schemeClr>
        </a:fgClr>
        <a:bgClr>
          <a:schemeClr val="dk1">
            <a:lumMod val="65000"/>
            <a:lumOff val="35000"/>
          </a:schemeClr>
        </a:bgClr>
      </a:pattFill>
      <a:effectLst>
        <a:outerShdw blurRad="50800" dist="38100" dir="2700000" algn="tl" rotWithShape="0">
          <a:prstClr val="black">
            <a:alpha val="40000"/>
          </a:prstClr>
        </a:outerShdw>
      </a:effectLst>
    </cs:spPr>
    <cs:defRPr sz="1000" b="1" i="0" u="none" strike="noStrike" kern="1200" baseline="0"/>
  </cs:dataLabel>
  <cs:dataLabelCallout>
    <cs:lnRef idx="0"/>
    <cs:fillRef idx="0"/>
    <cs:effectRef idx="0"/>
    <cs:fontRef idx="minor">
      <a:schemeClr val="lt1"/>
    </cs:fontRef>
    <cs:spPr>
      <a:pattFill prst="pct75">
        <a:fgClr>
          <a:schemeClr val="dk1">
            <a:lumMod val="75000"/>
            <a:lumOff val="25000"/>
          </a:schemeClr>
        </a:fgClr>
        <a:bgClr>
          <a:schemeClr val="dk1">
            <a:lumMod val="65000"/>
            <a:lumOff val="35000"/>
          </a:schemeClr>
        </a:bgClr>
      </a:pattFill>
      <a:effectLst>
        <a:outerShdw blurRad="50800" dist="38100" dir="2700000" algn="tl" rotWithShape="0">
          <a:prstClr val="black">
            <a:alpha val="40000"/>
          </a:prstClr>
        </a:outerShdw>
      </a:effectLst>
    </cs:spPr>
    <cs:defRPr sz="1000" b="1" i="0" u="none" strike="noStrike" kern="1200" baseline="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a:effectLst>
        <a:outerShdw blurRad="254000" sx="102000" sy="102000" algn="ctr" rotWithShape="0">
          <a:prstClr val="black">
            <a:alpha val="20000"/>
          </a:prstClr>
        </a:outerShdw>
      </a:effectLst>
    </cs:spPr>
  </cs:dataPoint>
  <cs:dataPoint3D>
    <cs:lnRef idx="0"/>
    <cs:fillRef idx="0">
      <cs:styleClr val="auto"/>
    </cs:fillRef>
    <cs:effectRef idx="0"/>
    <cs:fontRef idx="minor">
      <a:schemeClr val="dk1"/>
    </cs:fontRef>
    <cs:spPr>
      <a:solidFill>
        <a:schemeClr val="phClr"/>
      </a:solidFill>
      <a:effectLst>
        <a:outerShdw blurRad="254000" sx="102000" sy="102000" algn="ctr" rotWithShape="0">
          <a:prstClr val="black">
            <a:alpha val="20000"/>
          </a:prstClr>
        </a:outerShdw>
      </a:effectLst>
    </cs:spPr>
  </cs:dataPoint3D>
  <cs:dataPointLine>
    <cs:lnRef idx="0">
      <cs:styleClr val="auto"/>
    </cs:lnRef>
    <cs:fillRef idx="0"/>
    <cs:effectRef idx="0"/>
    <cs:fontRef idx="minor">
      <a:schemeClr val="dk1"/>
    </cs:fontRef>
    <cs:spPr>
      <a:ln w="31750" cap="rnd">
        <a:solidFill>
          <a:schemeClr val="phClr">
            <a:alpha val="85000"/>
          </a:schemeClr>
        </a:solidFill>
        <a:round/>
      </a:ln>
    </cs:spPr>
  </cs:dataPointLine>
  <cs:dataPointMarker>
    <cs:lnRef idx="0"/>
    <cs:fillRef idx="0">
      <cs:styleClr val="auto"/>
    </cs:fillRef>
    <cs:effectRef idx="0"/>
    <cs:fontRef idx="minor">
      <a:schemeClr val="dk1"/>
    </cs:fontRef>
    <cs:spPr>
      <a:solidFill>
        <a:schemeClr val="phClr">
          <a:alpha val="85000"/>
        </a:schemeClr>
      </a:solidFill>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dk1">
        <a:lumMod val="75000"/>
        <a:lumOff val="25000"/>
      </a:schemeClr>
    </cs:fontRef>
    <cs:spPr>
      <a:ln w="9525">
        <a:solidFill>
          <a:schemeClr val="dk1">
            <a:lumMod val="35000"/>
            <a:lumOff val="65000"/>
          </a:schemeClr>
        </a:solidFill>
      </a:ln>
    </cs:spPr>
    <cs:defRPr sz="900" kern="1200"/>
  </cs:dataTable>
  <cs:downBar>
    <cs:lnRef idx="0"/>
    <cs:fillRef idx="0"/>
    <cs:effectRef idx="0"/>
    <cs:fontRef idx="minor">
      <a:schemeClr val="dk1"/>
    </cs:fontRef>
    <cs:spPr>
      <a:solidFill>
        <a:schemeClr val="dk1">
          <a:lumMod val="50000"/>
          <a:lumOff val="50000"/>
        </a:schemeClr>
      </a:solidFill>
      <a:ln w="9525">
        <a:solidFill>
          <a:schemeClr val="dk1">
            <a:lumMod val="65000"/>
            <a:lumOff val="35000"/>
          </a:schemeClr>
        </a:solidFill>
      </a:ln>
    </cs:spPr>
  </cs:downBar>
  <cs:dropLine>
    <cs:lnRef idx="0"/>
    <cs:fillRef idx="0"/>
    <cs:effectRef idx="0"/>
    <cs:fontRef idx="minor">
      <a:schemeClr val="dk1"/>
    </cs:fontRef>
    <cs:spPr>
      <a:ln w="9525">
        <a:solidFill>
          <a:schemeClr val="dk1">
            <a:lumMod val="35000"/>
            <a:lumOff val="65000"/>
          </a:schemeClr>
        </a:solidFill>
        <a:prstDash val="dash"/>
      </a:ln>
    </cs:spPr>
  </cs:dropLine>
  <cs:errorBar>
    <cs:lnRef idx="0"/>
    <cs:fillRef idx="0"/>
    <cs:effectRef idx="0"/>
    <cs:fontRef idx="minor">
      <a:schemeClr val="dk1"/>
    </cs:fontRef>
    <cs:spPr>
      <a:ln w="9525">
        <a:solidFill>
          <a:schemeClr val="dk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gradFill>
          <a:gsLst>
            <a:gs pos="100000">
              <a:schemeClr val="dk1">
                <a:lumMod val="95000"/>
                <a:lumOff val="5000"/>
                <a:alpha val="42000"/>
              </a:schemeClr>
            </a:gs>
            <a:gs pos="0">
              <a:schemeClr val="lt1">
                <a:lumMod val="75000"/>
                <a:alpha val="36000"/>
              </a:schemeClr>
            </a:gs>
          </a:gsLst>
          <a:lin ang="5400000" scaled="0"/>
        </a:gradFill>
        <a:round/>
      </a:ln>
    </cs:spPr>
  </cs:gridlineMajor>
  <cs:gridlineMinor>
    <cs:lnRef idx="0"/>
    <cs:fillRef idx="0"/>
    <cs:effectRef idx="0"/>
    <cs:fontRef idx="minor">
      <a:schemeClr val="dk1"/>
    </cs:fontRef>
    <cs:spPr>
      <a:ln>
        <a:gradFill>
          <a:gsLst>
            <a:gs pos="100000">
              <a:schemeClr val="dk1">
                <a:lumMod val="95000"/>
                <a:lumOff val="5000"/>
                <a:alpha val="42000"/>
              </a:schemeClr>
            </a:gs>
            <a:gs pos="0">
              <a:schemeClr val="lt1">
                <a:lumMod val="75000"/>
                <a:alpha val="36000"/>
              </a:schemeClr>
            </a:gs>
          </a:gsLst>
          <a:lin ang="5400000" scaled="0"/>
        </a:gradFill>
      </a:ln>
    </cs:spPr>
  </cs:gridlineMinor>
  <cs:hiLoLine>
    <cs:lnRef idx="0"/>
    <cs:fillRef idx="0"/>
    <cs:effectRef idx="0"/>
    <cs:fontRef idx="minor">
      <a:schemeClr val="dk1"/>
    </cs:fontRef>
    <cs:spPr>
      <a:ln w="9525">
        <a:solidFill>
          <a:schemeClr val="dk1">
            <a:lumMod val="35000"/>
            <a:lumOff val="65000"/>
          </a:schemeClr>
        </a:solidFill>
        <a:prstDash val="dash"/>
      </a:ln>
    </cs:spPr>
  </cs:hiLoLine>
  <cs:leaderLine>
    <cs:lnRef idx="0"/>
    <cs:fillRef idx="0"/>
    <cs:effectRef idx="0"/>
    <cs:fontRef idx="minor">
      <a:schemeClr val="dk1"/>
    </cs:fontRef>
    <cs:spPr>
      <a:ln w="9525">
        <a:solidFill>
          <a:schemeClr val="dk1">
            <a:lumMod val="50000"/>
            <a:lumOff val="50000"/>
          </a:schemeClr>
        </a:solidFill>
      </a:ln>
    </cs:spPr>
  </cs:leaderLine>
  <cs:legend>
    <cs:lnRef idx="0"/>
    <cs:fillRef idx="0"/>
    <cs:effectRef idx="0"/>
    <cs:fontRef idx="minor">
      <a:schemeClr val="dk1">
        <a:lumMod val="75000"/>
        <a:lumOff val="25000"/>
      </a:schemeClr>
    </cs:fontRef>
    <cs:spPr>
      <a:solidFill>
        <a:schemeClr val="lt1">
          <a:lumMod val="95000"/>
          <a:alpha val="39000"/>
        </a:schemeClr>
      </a:solidFill>
    </cs:spPr>
    <cs:defRPr sz="900" kern="1200"/>
  </cs:legend>
  <cs:plotArea>
    <cs:lnRef idx="0"/>
    <cs:fillRef idx="0"/>
    <cs:effectRef idx="0"/>
    <cs:fontRef idx="minor">
      <a:schemeClr val="dk1"/>
    </cs:fontRef>
  </cs:plotArea>
  <cs:plotArea3D>
    <cs:lnRef idx="0"/>
    <cs:fillRef idx="0"/>
    <cs:effectRef idx="0"/>
    <cs:fontRef idx="minor">
      <a:schemeClr val="dk1"/>
    </cs:fontRef>
  </cs:plotArea3D>
  <cs:seriesAxis>
    <cs:lnRef idx="0"/>
    <cs:fillRef idx="0"/>
    <cs:effectRef idx="0"/>
    <cs:fontRef idx="minor">
      <a:schemeClr val="dk1">
        <a:lumMod val="75000"/>
        <a:lumOff val="25000"/>
      </a:schemeClr>
    </cs:fontRef>
    <cs:spPr>
      <a:ln w="31750" cap="flat" cmpd="sng" algn="ctr">
        <a:solidFill>
          <a:schemeClr val="dk1">
            <a:lumMod val="75000"/>
            <a:lumOff val="25000"/>
          </a:schemeClr>
        </a:solidFill>
        <a:round/>
      </a:ln>
    </cs:spPr>
    <cs:defRPr sz="900" kern="1200"/>
  </cs:seriesAxis>
  <cs:seriesLine>
    <cs:lnRef idx="0"/>
    <cs:fillRef idx="0"/>
    <cs:effectRef idx="0"/>
    <cs:fontRef idx="minor">
      <a:schemeClr val="dk1"/>
    </cs:fontRef>
    <cs:spPr>
      <a:ln w="9525">
        <a:solidFill>
          <a:schemeClr val="dk1">
            <a:lumMod val="50000"/>
            <a:lumOff val="50000"/>
          </a:schemeClr>
        </a:solidFill>
        <a:round/>
      </a:ln>
    </cs:spPr>
  </cs:seriesLine>
  <cs:title>
    <cs:lnRef idx="0"/>
    <cs:fillRef idx="0"/>
    <cs:effectRef idx="0"/>
    <cs:fontRef idx="minor">
      <a:schemeClr val="dk1">
        <a:lumMod val="75000"/>
        <a:lumOff val="25000"/>
      </a:schemeClr>
    </cs:fontRef>
    <cs:defRPr sz="1800" b="1" kern="120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dk1">
        <a:lumMod val="75000"/>
        <a:lumOff val="25000"/>
      </a:schemeClr>
    </cs:fontRef>
    <cs:defRPr sz="900" kern="1200"/>
  </cs:trendlineLabel>
  <cs:upBar>
    <cs:lnRef idx="0"/>
    <cs:fillRef idx="0"/>
    <cs:effectRef idx="0"/>
    <cs:fontRef idx="minor">
      <a:schemeClr val="dk1"/>
    </cs:fontRef>
    <cs:spPr>
      <a:solidFill>
        <a:schemeClr val="lt1"/>
      </a:solidFill>
      <a:ln w="9525">
        <a:solidFill>
          <a:schemeClr val="dk1">
            <a:lumMod val="65000"/>
            <a:lumOff val="35000"/>
          </a:schemeClr>
        </a:solidFill>
      </a:ln>
    </cs:spPr>
  </cs:upBar>
  <cs:valueAxis>
    <cs:lnRef idx="0"/>
    <cs:fillRef idx="0"/>
    <cs:effectRef idx="0"/>
    <cs:fontRef idx="minor">
      <a:schemeClr val="dk1">
        <a:lumMod val="75000"/>
        <a:lumOff val="25000"/>
      </a:schemeClr>
    </cs:fontRef>
    <cs:spPr>
      <a:ln>
        <a:noFill/>
      </a:ln>
    </cs:spPr>
    <cs:defRPr sz="900" kern="1200"/>
  </cs:valueAxis>
  <cs:wall>
    <cs:lnRef idx="0"/>
    <cs:fillRef idx="0"/>
    <cs:effectRef idx="0"/>
    <cs:fontRef idx="minor">
      <a:schemeClr val="dk1"/>
    </cs:fontRef>
  </cs:wall>
</cs:chartStyle>
</file>

<file path=ppt/charts/style10.xml><?xml version="1.0" encoding="utf-8"?>
<cs:chartStyle xmlns:cs="http://schemas.microsoft.com/office/drawing/2012/chartStyle" xmlns:a="http://schemas.openxmlformats.org/drawingml/2006/main" id="218">
  <cs:axisTitle>
    <cs:lnRef idx="0"/>
    <cs:fillRef idx="0"/>
    <cs:effectRef idx="0"/>
    <cs:fontRef idx="minor">
      <a:schemeClr val="dk1">
        <a:lumMod val="75000"/>
        <a:lumOff val="25000"/>
      </a:schemeClr>
    </cs:fontRef>
    <cs:defRPr sz="900" b="1" kern="1200"/>
  </cs:axisTitle>
  <cs:categoryAxis>
    <cs:lnRef idx="0"/>
    <cs:fillRef idx="0"/>
    <cs:effectRef idx="0"/>
    <cs:fontRef idx="minor">
      <a:schemeClr val="dk1">
        <a:lumMod val="75000"/>
        <a:lumOff val="25000"/>
      </a:schemeClr>
    </cs:fontRef>
    <cs:spPr>
      <a:ln w="19050" cap="flat" cmpd="sng" algn="ctr">
        <a:solidFill>
          <a:schemeClr val="dk1">
            <a:lumMod val="75000"/>
            <a:lumOff val="25000"/>
          </a:schemeClr>
        </a:solidFill>
        <a:round/>
      </a:ln>
    </cs:spPr>
    <cs:defRPr sz="900" kern="1200" cap="all" baseline="0"/>
  </cs:categoryAxis>
  <cs:chartArea>
    <cs:lnRef idx="0"/>
    <cs:fillRef idx="0"/>
    <cs:effectRef idx="0"/>
    <cs:fontRef idx="minor">
      <a:schemeClr val="dk1"/>
    </cs:fontRef>
    <cs: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cs:spPr>
    <cs:defRPr sz="900" kern="1200"/>
  </cs:chartArea>
  <cs:dataLabel>
    <cs:lnRef idx="0"/>
    <cs:fillRef idx="0"/>
    <cs:effectRef idx="0"/>
    <cs:fontRef idx="minor">
      <a:schemeClr val="lt1"/>
    </cs:fontRef>
    <cs:defRPr sz="900" b="1" i="0" u="none" strike="noStrike" kern="1200" baseline="0"/>
  </cs:dataLabel>
  <cs:dataLabelCallout>
    <cs:lnRef idx="0"/>
    <cs:fillRef idx="0"/>
    <cs:effectRef idx="0"/>
    <cs:fontRef idx="minor">
      <a:schemeClr val="lt1"/>
    </cs:fontRef>
    <cs:spPr>
      <a:solidFill>
        <a:schemeClr val="dk1">
          <a:lumMod val="65000"/>
          <a:lumOff val="35000"/>
          <a:alpha val="75000"/>
        </a:schemeClr>
      </a:solidFill>
    </cs:spPr>
    <cs:defRPr sz="900" b="1"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alpha val="85000"/>
        </a:schemeClr>
      </a:solidFill>
      <a:ln w="9525" cap="flat" cmpd="sng" algn="ctr">
        <a:solidFill>
          <a:schemeClr val="lt1">
            <a:alpha val="50000"/>
          </a:schemeClr>
        </a:solidFill>
        <a:round/>
      </a:ln>
    </cs:spPr>
  </cs:dataPoint>
  <cs:dataPoint3D>
    <cs:lnRef idx="0"/>
    <cs:fillRef idx="0">
      <cs:styleClr val="auto"/>
    </cs:fillRef>
    <cs:effectRef idx="0"/>
    <cs:fontRef idx="minor">
      <a:schemeClr val="dk1"/>
    </cs:fontRef>
    <cs:spPr>
      <a:solidFill>
        <a:schemeClr val="phClr">
          <a:alpha val="85000"/>
        </a:schemeClr>
      </a:solidFill>
      <a:ln w="9525" cap="flat" cmpd="sng" algn="ctr">
        <a:solidFill>
          <a:schemeClr val="lt1">
            <a:alpha val="50000"/>
          </a:schemeClr>
        </a:solidFill>
        <a:round/>
      </a:ln>
    </cs:spPr>
  </cs:dataPoint3D>
  <cs:dataPointLine>
    <cs:lnRef idx="0">
      <cs:styleClr val="auto"/>
    </cs:lnRef>
    <cs:fillRef idx="0"/>
    <cs:effectRef idx="0"/>
    <cs:fontRef idx="minor">
      <a:schemeClr val="dk1"/>
    </cs:fontRef>
    <cs:spPr>
      <a:ln w="31750" cap="rnd">
        <a:solidFill>
          <a:schemeClr val="phClr">
            <a:alpha val="85000"/>
          </a:schemeClr>
        </a:solidFill>
        <a:round/>
      </a:ln>
    </cs:spPr>
  </cs:dataPointLine>
  <cs:dataPointMarker>
    <cs:lnRef idx="0"/>
    <cs:fillRef idx="0">
      <cs:styleClr val="auto"/>
    </cs:fillRef>
    <cs:effectRef idx="0"/>
    <cs:fontRef idx="minor">
      <a:schemeClr val="dk1"/>
    </cs:fontRef>
    <cs:spPr>
      <a:solidFill>
        <a:schemeClr val="phClr">
          <a:alpha val="85000"/>
        </a:schemeClr>
      </a:solidFill>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dk1">
        <a:lumMod val="75000"/>
        <a:lumOff val="25000"/>
      </a:schemeClr>
    </cs:fontRef>
    <cs:spPr>
      <a:ln w="9525">
        <a:solidFill>
          <a:schemeClr val="dk1">
            <a:lumMod val="35000"/>
            <a:lumOff val="65000"/>
          </a:schemeClr>
        </a:solidFill>
      </a:ln>
    </cs:spPr>
    <cs:defRPr sz="900" kern="1200"/>
  </cs:dataTable>
  <cs:downBar>
    <cs:lnRef idx="0"/>
    <cs:fillRef idx="0"/>
    <cs:effectRef idx="0"/>
    <cs:fontRef idx="minor">
      <a:schemeClr val="dk1"/>
    </cs:fontRef>
    <cs:spPr>
      <a:solidFill>
        <a:schemeClr val="dk1">
          <a:lumMod val="50000"/>
          <a:lumOff val="50000"/>
        </a:schemeClr>
      </a:solidFill>
      <a:ln w="9525">
        <a:solidFill>
          <a:schemeClr val="dk1">
            <a:lumMod val="65000"/>
            <a:lumOff val="35000"/>
          </a:schemeClr>
        </a:solidFill>
      </a:ln>
    </cs:spPr>
  </cs:downBar>
  <cs:dropLine>
    <cs:lnRef idx="0"/>
    <cs:fillRef idx="0"/>
    <cs:effectRef idx="0"/>
    <cs:fontRef idx="minor">
      <a:schemeClr val="dk1"/>
    </cs:fontRef>
    <cs:spPr>
      <a:ln w="9525">
        <a:solidFill>
          <a:schemeClr val="dk1">
            <a:lumMod val="35000"/>
            <a:lumOff val="65000"/>
          </a:schemeClr>
        </a:solidFill>
        <a:prstDash val="dash"/>
      </a:ln>
    </cs:spPr>
  </cs:dropLine>
  <cs:errorBar>
    <cs:lnRef idx="0"/>
    <cs:fillRef idx="0"/>
    <cs:effectRef idx="0"/>
    <cs:fontRef idx="minor">
      <a:schemeClr val="dk1"/>
    </cs:fontRef>
    <cs:spPr>
      <a:ln w="9525">
        <a:solidFill>
          <a:schemeClr val="dk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gradFill>
          <a:gsLst>
            <a:gs pos="100000">
              <a:schemeClr val="dk1">
                <a:lumMod val="95000"/>
                <a:lumOff val="5000"/>
                <a:alpha val="42000"/>
              </a:schemeClr>
            </a:gs>
            <a:gs pos="0">
              <a:schemeClr val="lt1">
                <a:lumMod val="75000"/>
                <a:alpha val="36000"/>
              </a:schemeClr>
            </a:gs>
          </a:gsLst>
          <a:lin ang="5400000" scaled="0"/>
        </a:gradFill>
        <a:round/>
      </a:ln>
    </cs:spPr>
  </cs:gridlineMajor>
  <cs:gridlineMinor>
    <cs:lnRef idx="0"/>
    <cs:fillRef idx="0"/>
    <cs:effectRef idx="0"/>
    <cs:fontRef idx="minor">
      <a:schemeClr val="dk1"/>
    </cs:fontRef>
    <cs:spPr>
      <a:ln>
        <a:gradFill>
          <a:gsLst>
            <a:gs pos="100000">
              <a:schemeClr val="dk1">
                <a:lumMod val="95000"/>
                <a:lumOff val="5000"/>
                <a:alpha val="42000"/>
              </a:schemeClr>
            </a:gs>
            <a:gs pos="0">
              <a:schemeClr val="lt1">
                <a:lumMod val="75000"/>
                <a:alpha val="36000"/>
              </a:schemeClr>
            </a:gs>
          </a:gsLst>
          <a:lin ang="5400000" scaled="0"/>
        </a:gradFill>
      </a:ln>
    </cs:spPr>
  </cs:gridlineMinor>
  <cs:hiLoLine>
    <cs:lnRef idx="0"/>
    <cs:fillRef idx="0"/>
    <cs:effectRef idx="0"/>
    <cs:fontRef idx="minor">
      <a:schemeClr val="dk1"/>
    </cs:fontRef>
    <cs:spPr>
      <a:ln w="9525">
        <a:solidFill>
          <a:schemeClr val="dk1">
            <a:lumMod val="35000"/>
            <a:lumOff val="65000"/>
          </a:schemeClr>
        </a:solidFill>
        <a:prstDash val="dash"/>
      </a:ln>
    </cs:spPr>
  </cs:hiLoLine>
  <cs:leaderLine>
    <cs:lnRef idx="0"/>
    <cs:fillRef idx="0"/>
    <cs:effectRef idx="0"/>
    <cs:fontRef idx="minor">
      <a:schemeClr val="dk1"/>
    </cs:fontRef>
    <cs:spPr>
      <a:ln w="9525">
        <a:solidFill>
          <a:schemeClr val="dk1">
            <a:lumMod val="50000"/>
            <a:lumOff val="50000"/>
          </a:schemeClr>
        </a:solidFill>
      </a:ln>
    </cs:spPr>
  </cs:leaderLine>
  <cs:legend>
    <cs:lnRef idx="0"/>
    <cs:fillRef idx="0"/>
    <cs:effectRef idx="0"/>
    <cs:fontRef idx="minor">
      <a:schemeClr val="dk1">
        <a:lumMod val="75000"/>
        <a:lumOff val="25000"/>
      </a:schemeClr>
    </cs:fontRef>
    <cs:spPr>
      <a:solidFill>
        <a:schemeClr val="lt1">
          <a:lumMod val="95000"/>
          <a:alpha val="39000"/>
        </a:schemeClr>
      </a:solidFill>
    </cs:spPr>
    <cs:defRPr sz="900" kern="1200"/>
  </cs:legend>
  <cs:plotArea>
    <cs:lnRef idx="0"/>
    <cs:fillRef idx="0"/>
    <cs:effectRef idx="0"/>
    <cs:fontRef idx="minor">
      <a:schemeClr val="dk1"/>
    </cs:fontRef>
  </cs:plotArea>
  <cs:plotArea3D>
    <cs:lnRef idx="0"/>
    <cs:fillRef idx="0"/>
    <cs:effectRef idx="0"/>
    <cs:fontRef idx="minor">
      <a:schemeClr val="dk1"/>
    </cs:fontRef>
  </cs:plotArea3D>
  <cs:seriesAxis>
    <cs:lnRef idx="0"/>
    <cs:fillRef idx="0"/>
    <cs:effectRef idx="0"/>
    <cs:fontRef idx="minor">
      <a:schemeClr val="dk1">
        <a:lumMod val="75000"/>
        <a:lumOff val="25000"/>
      </a:schemeClr>
    </cs:fontRef>
    <cs:spPr>
      <a:ln w="31750" cap="flat" cmpd="sng" algn="ctr">
        <a:solidFill>
          <a:schemeClr val="dk1">
            <a:lumMod val="75000"/>
            <a:lumOff val="25000"/>
          </a:schemeClr>
        </a:solidFill>
        <a:round/>
      </a:ln>
    </cs:spPr>
    <cs:defRPr sz="900" kern="1200"/>
  </cs:seriesAxis>
  <cs:seriesLine>
    <cs:lnRef idx="0"/>
    <cs:fillRef idx="0"/>
    <cs:effectRef idx="0"/>
    <cs:fontRef idx="minor">
      <a:schemeClr val="dk1"/>
    </cs:fontRef>
    <cs:spPr>
      <a:ln w="9525">
        <a:solidFill>
          <a:schemeClr val="dk1">
            <a:lumMod val="50000"/>
            <a:lumOff val="50000"/>
          </a:schemeClr>
        </a:solidFill>
        <a:round/>
      </a:ln>
    </cs:spPr>
  </cs:seriesLine>
  <cs:title>
    <cs:lnRef idx="0"/>
    <cs:fillRef idx="0"/>
    <cs:effectRef idx="0"/>
    <cs:fontRef idx="minor">
      <a:schemeClr val="dk1">
        <a:lumMod val="75000"/>
        <a:lumOff val="25000"/>
      </a:schemeClr>
    </cs:fontRef>
    <cs:defRPr sz="1800" b="1" kern="120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dk1">
        <a:lumMod val="75000"/>
        <a:lumOff val="25000"/>
      </a:schemeClr>
    </cs:fontRef>
    <cs:defRPr sz="900" kern="1200"/>
  </cs:trendlineLabel>
  <cs:upBar>
    <cs:lnRef idx="0"/>
    <cs:fillRef idx="0"/>
    <cs:effectRef idx="0"/>
    <cs:fontRef idx="minor">
      <a:schemeClr val="dk1"/>
    </cs:fontRef>
    <cs:spPr>
      <a:solidFill>
        <a:schemeClr val="lt1"/>
      </a:solidFill>
      <a:ln w="9525">
        <a:solidFill>
          <a:schemeClr val="dk1">
            <a:lumMod val="65000"/>
            <a:lumOff val="35000"/>
          </a:schemeClr>
        </a:solidFill>
      </a:ln>
    </cs:spPr>
  </cs:upBar>
  <cs:valueAxis>
    <cs:lnRef idx="0"/>
    <cs:fillRef idx="0"/>
    <cs:effectRef idx="0"/>
    <cs:fontRef idx="minor">
      <a:schemeClr val="dk1">
        <a:lumMod val="75000"/>
        <a:lumOff val="25000"/>
      </a:schemeClr>
    </cs:fontRef>
    <cs:spPr>
      <a:ln>
        <a:noFill/>
      </a:ln>
    </cs:spPr>
    <cs:defRPr sz="900" kern="1200"/>
  </cs:valueAxis>
  <cs:wall>
    <cs:lnRef idx="0"/>
    <cs:fillRef idx="0"/>
    <cs:effectRef idx="0"/>
    <cs:fontRef idx="minor">
      <a:schemeClr val="dk1"/>
    </cs:fontRef>
  </cs:wall>
</cs:chartStyle>
</file>

<file path=ppt/charts/style11.xml><?xml version="1.0" encoding="utf-8"?>
<cs:chartStyle xmlns:cs="http://schemas.microsoft.com/office/drawing/2012/chartStyle" xmlns:a="http://schemas.openxmlformats.org/drawingml/2006/main" id="222">
  <cs:axisTitle>
    <cs:lnRef idx="0"/>
    <cs:fillRef idx="0"/>
    <cs:effectRef idx="0"/>
    <cs:fontRef idx="minor">
      <a:schemeClr val="lt1">
        <a:lumMod val="85000"/>
      </a:schemeClr>
    </cs:fontRef>
    <cs:defRPr sz="900" b="1" kern="1200" cap="all"/>
  </cs:axisTitle>
  <cs:categoryAxis>
    <cs:lnRef idx="0"/>
    <cs:fillRef idx="0"/>
    <cs:effectRef idx="0"/>
    <cs:fontRef idx="minor">
      <a:schemeClr val="lt1">
        <a:lumMod val="85000"/>
      </a:schemeClr>
    </cs:fontRef>
    <cs:spPr>
      <a:ln w="12700" cap="flat" cmpd="sng" algn="ctr">
        <a:solidFill>
          <a:schemeClr val="lt1">
            <a:lumMod val="95000"/>
            <a:alpha val="54000"/>
          </a:schemeClr>
        </a:solidFill>
        <a:round/>
      </a:ln>
    </cs:spPr>
    <cs:defRPr sz="900" kern="1200"/>
  </cs:categoryAxis>
  <cs:chartArea>
    <cs:lnRef idx="0"/>
    <cs:fillRef idx="0"/>
    <cs:effectRef idx="0"/>
    <cs:fontRef idx="minor">
      <a:schemeClr val="dk1"/>
    </cs:fontRef>
    <cs: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cs:spPr>
    <cs:defRPr sz="1000" kern="1200"/>
  </cs:chartArea>
  <cs:dataLabel>
    <cs:lnRef idx="0"/>
    <cs:fillRef idx="0"/>
    <cs:effectRef idx="0"/>
    <cs:fontRef idx="minor">
      <a:schemeClr val="lt1">
        <a:lumMod val="85000"/>
      </a:schemeClr>
    </cs:fontRef>
    <cs:defRPr sz="900" kern="1200"/>
  </cs:dataLabel>
  <cs:dataLabelCallout>
    <cs:lnRef idx="0"/>
    <cs:fillRef idx="0"/>
    <cs:effectRef idx="0"/>
    <cs:fontRef idx="minor">
      <a:schemeClr val="dk1">
        <a:lumMod val="65000"/>
        <a:lumOff val="35000"/>
      </a:schemeClr>
    </cs:fontRef>
    <cs:spPr>
      <a:solidFill>
        <a:schemeClr val="lt1"/>
      </a:solidFill>
    </cs:spPr>
    <cs:defRPr sz="900"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3"/>
    <cs:fontRef idx="minor">
      <a:schemeClr val="tx1"/>
    </cs:fontRef>
  </cs:dataPoint>
  <cs:dataPoint3D>
    <cs:lnRef idx="0"/>
    <cs:fillRef idx="3">
      <cs:styleClr val="auto"/>
    </cs:fillRef>
    <cs:effectRef idx="3"/>
    <cs:fontRef idx="minor">
      <a:schemeClr val="tx1"/>
    </cs:fontRef>
  </cs:dataPoint3D>
  <cs:dataPointLine>
    <cs:lnRef idx="0">
      <cs:styleClr val="auto"/>
    </cs:lnRef>
    <cs:fillRef idx="3"/>
    <cs:effectRef idx="3"/>
    <cs:fontRef idx="minor">
      <a:schemeClr val="tx1"/>
    </cs:fontRef>
    <cs:spPr>
      <a:ln w="34925" cap="rnd">
        <a:solidFill>
          <a:schemeClr val="phClr"/>
        </a:solidFill>
        <a:round/>
      </a:ln>
    </cs:spPr>
  </cs:dataPointLine>
  <cs:dataPointMarker>
    <cs:lnRef idx="0">
      <cs:styleClr val="auto"/>
    </cs:lnRef>
    <cs:fillRef idx="3">
      <cs:styleClr val="auto"/>
    </cs:fillRef>
    <cs:effectRef idx="3"/>
    <cs:fontRef idx="minor">
      <a:schemeClr val="tx1"/>
    </cs:fontRef>
    <cs:spPr>
      <a:ln w="9525">
        <a:solidFill>
          <a:schemeClr val="phClr"/>
        </a:solidFill>
        <a:round/>
      </a:ln>
    </cs:spPr>
  </cs:dataPointMarker>
  <cs:dataPointMarkerLayout size="5"/>
  <cs:dataPointWireframe>
    <cs:lnRef idx="0">
      <cs:styleClr val="auto"/>
    </cs:lnRef>
    <cs:fillRef idx="3"/>
    <cs:effectRef idx="3"/>
    <cs:fontRef idx="minor">
      <a:schemeClr val="tx1"/>
    </cs:fontRef>
    <cs:spPr>
      <a:ln w="9525" cap="rnd">
        <a:solidFill>
          <a:schemeClr val="phClr"/>
        </a:solidFill>
        <a:round/>
      </a:ln>
    </cs:spPr>
  </cs:dataPointWireframe>
  <cs:dataTable>
    <cs:lnRef idx="0"/>
    <cs:fillRef idx="0"/>
    <cs:effectRef idx="0"/>
    <cs:fontRef idx="minor">
      <a:schemeClr val="lt1">
        <a:lumMod val="85000"/>
      </a:schemeClr>
    </cs:fontRef>
    <cs:spPr>
      <a:ln w="9525">
        <a:solidFill>
          <a:schemeClr val="lt1">
            <a:lumMod val="95000"/>
            <a:alpha val="54000"/>
          </a:schemeClr>
        </a:solidFill>
      </a:ln>
    </cs:spPr>
    <cs:defRPr sz="900" kern="1200"/>
  </cs:dataTable>
  <cs:downBar>
    <cs:lnRef idx="0"/>
    <cs:fillRef idx="0"/>
    <cs:effectRef idx="0"/>
    <cs:fontRef idx="minor">
      <a:schemeClr val="tx1"/>
    </cs:fontRef>
    <cs:spPr>
      <a:solidFill>
        <a:schemeClr val="dk1">
          <a:lumMod val="75000"/>
          <a:lumOff val="25000"/>
        </a:schemeClr>
      </a:solidFill>
      <a:ln w="9525">
        <a:solidFill>
          <a:schemeClr val="lt1">
            <a:lumMod val="95000"/>
            <a:alpha val="54000"/>
          </a:schemeClr>
        </a:solidFill>
      </a:ln>
    </cs:spPr>
  </cs:downBar>
  <cs:dropLine>
    <cs:lnRef idx="0"/>
    <cs:fillRef idx="0"/>
    <cs:effectRef idx="0"/>
    <cs:fontRef idx="minor">
      <a:schemeClr val="tx1"/>
    </cs:fontRef>
    <cs:spPr>
      <a:ln w="9525">
        <a:solidFill>
          <a:schemeClr val="lt1">
            <a:lumMod val="95000"/>
            <a:alpha val="54000"/>
          </a:schemeClr>
        </a:solidFill>
        <a:prstDash val="dash"/>
      </a:ln>
    </cs:spPr>
  </cs:dropLine>
  <cs:errorBar>
    <cs:lnRef idx="0"/>
    <cs:fillRef idx="0"/>
    <cs:effectRef idx="0"/>
    <cs:fontRef idx="minor">
      <a:schemeClr val="tx1"/>
    </cs:fontRef>
    <cs:spPr>
      <a:ln w="9525" cap="flat" cmpd="sng" algn="ctr">
        <a:solidFill>
          <a:schemeClr val="lt1">
            <a:lumMod val="95000"/>
          </a:schemeClr>
        </a:solidFill>
        <a:round/>
      </a:ln>
    </cs:spPr>
  </cs:errorBar>
  <cs:floor>
    <cs:lnRef idx="0"/>
    <cs:fillRef idx="0"/>
    <cs:effectRef idx="0"/>
    <cs:fontRef idx="minor">
      <a:schemeClr val="tx1"/>
    </cs:fontRef>
  </cs:floor>
  <cs:gridlineMajor>
    <cs:lnRef idx="0"/>
    <cs:fillRef idx="0"/>
    <cs:effectRef idx="0"/>
    <cs:fontRef idx="minor">
      <a:schemeClr val="tx1"/>
    </cs:fontRef>
    <cs:spPr>
      <a:ln w="9525" cap="flat" cmpd="sng" algn="ctr">
        <a:solidFill>
          <a:schemeClr val="lt1">
            <a:lumMod val="95000"/>
            <a:alpha val="10000"/>
          </a:schemeClr>
        </a:solidFill>
        <a:round/>
      </a:ln>
    </cs:spPr>
  </cs:gridlineMajor>
  <cs:gridlineMinor>
    <cs:lnRef idx="0"/>
    <cs:fillRef idx="0"/>
    <cs:effectRef idx="0"/>
    <cs:fontRef idx="minor">
      <a:schemeClr val="tx1"/>
    </cs:fontRef>
    <cs:spPr>
      <a:ln>
        <a:solidFill>
          <a:schemeClr val="lt1">
            <a:lumMod val="95000"/>
            <a:alpha val="5000"/>
          </a:schemeClr>
        </a:solidFill>
      </a:ln>
    </cs:spPr>
  </cs:gridlineMinor>
  <cs:hiLoLine>
    <cs:lnRef idx="0"/>
    <cs:fillRef idx="0"/>
    <cs:effectRef idx="0"/>
    <cs:fontRef idx="minor">
      <a:schemeClr val="tx1"/>
    </cs:fontRef>
    <cs:spPr>
      <a:ln w="9525">
        <a:solidFill>
          <a:schemeClr val="lt1">
            <a:lumMod val="95000"/>
            <a:alpha val="54000"/>
          </a:schemeClr>
        </a:solidFill>
        <a:prstDash val="dash"/>
      </a:ln>
    </cs:spPr>
  </cs:hiLoLine>
  <cs:leaderLine>
    <cs:lnRef idx="0"/>
    <cs:fillRef idx="0"/>
    <cs:effectRef idx="0"/>
    <cs:fontRef idx="minor">
      <a:schemeClr val="tx1"/>
    </cs:fontRef>
    <cs:spPr>
      <a:ln w="9525">
        <a:solidFill>
          <a:schemeClr val="lt1">
            <a:lumMod val="95000"/>
            <a:alpha val="54000"/>
          </a:schemeClr>
        </a:solidFill>
      </a:ln>
    </cs:spPr>
  </cs:leaderLine>
  <cs:legend>
    <cs:lnRef idx="0"/>
    <cs:fillRef idx="0"/>
    <cs:effectRef idx="0"/>
    <cs:fontRef idx="minor">
      <a:schemeClr val="lt1">
        <a:lumMod val="85000"/>
      </a:schemeClr>
    </cs:fontRef>
    <cs:defRPr sz="900" kern="1200"/>
  </cs:legend>
  <cs:plotArea>
    <cs:lnRef idx="0"/>
    <cs:fillRef idx="0"/>
    <cs:effectRef idx="0"/>
    <cs:fontRef idx="minor">
      <a:schemeClr val="tx1"/>
    </cs:fontRef>
  </cs:plotArea>
  <cs:plotArea3D>
    <cs:lnRef idx="0"/>
    <cs:fillRef idx="0"/>
    <cs:effectRef idx="0"/>
    <cs:fontRef idx="minor">
      <a:schemeClr val="tx1"/>
    </cs:fontRef>
  </cs:plotArea3D>
  <cs:seriesAxis>
    <cs:lnRef idx="0"/>
    <cs:fillRef idx="0"/>
    <cs:effectRef idx="0"/>
    <cs:fontRef idx="minor">
      <a:schemeClr val="lt1">
        <a:lumMod val="85000"/>
      </a:schemeClr>
    </cs:fontRef>
    <cs:spPr>
      <a:ln w="12700" cap="flat" cmpd="sng" algn="ctr">
        <a:solidFill>
          <a:schemeClr val="lt1">
            <a:lumMod val="95000"/>
            <a:alpha val="54000"/>
          </a:schemeClr>
        </a:solidFill>
        <a:round/>
      </a:ln>
    </cs:spPr>
    <cs:defRPr sz="900" kern="1200"/>
  </cs:seriesAxis>
  <cs:seriesLine>
    <cs:lnRef idx="0"/>
    <cs:fillRef idx="0"/>
    <cs:effectRef idx="0"/>
    <cs:fontRef idx="minor">
      <a:schemeClr val="lt1"/>
    </cs:fontRef>
    <cs:spPr>
      <a:ln w="9525" cap="flat" cmpd="sng" algn="ctr">
        <a:solidFill>
          <a:schemeClr val="lt1">
            <a:lumMod val="95000"/>
            <a:alpha val="54000"/>
          </a:schemeClr>
        </a:solidFill>
        <a:round/>
      </a:ln>
    </cs:spPr>
  </cs:seriesLine>
  <cs:title>
    <cs:lnRef idx="0"/>
    <cs:fillRef idx="0"/>
    <cs:effectRef idx="0"/>
    <cs:fontRef idx="minor">
      <a:schemeClr val="lt1">
        <a:lumMod val="95000"/>
      </a:schemeClr>
    </cs:fontRef>
    <cs:defRPr sz="1600" b="1" kern="1200" spc="100" baseline="0">
      <a:effectLst>
        <a:outerShdw blurRad="50800" dist="38100" dir="5400000" algn="t" rotWithShape="0">
          <a:prstClr val="black">
            <a:alpha val="40000"/>
          </a:prstClr>
        </a:outerShdw>
      </a:effectLst>
    </cs:defRPr>
  </cs:title>
  <cs:trendline>
    <cs:lnRef idx="0">
      <cs:styleClr val="auto"/>
    </cs:lnRef>
    <cs:fillRef idx="0"/>
    <cs:effectRef idx="0"/>
    <cs:fontRef idx="minor">
      <a:schemeClr val="tx1"/>
    </cs:fontRef>
    <cs:spPr>
      <a:ln w="19050" cap="rnd">
        <a:solidFill>
          <a:schemeClr val="phClr"/>
        </a:solidFill>
      </a:ln>
    </cs:spPr>
  </cs:trendline>
  <cs:trendlineLabel>
    <cs:lnRef idx="0"/>
    <cs:fillRef idx="0"/>
    <cs:effectRef idx="0"/>
    <cs:fontRef idx="minor">
      <a:schemeClr val="lt1">
        <a:lumMod val="85000"/>
      </a:schemeClr>
    </cs:fontRef>
    <cs:defRPr sz="900" kern="1200"/>
  </cs:trendlineLabel>
  <cs:upBar>
    <cs:lnRef idx="0"/>
    <cs:fillRef idx="0"/>
    <cs:effectRef idx="0"/>
    <cs:fontRef idx="minor">
      <a:schemeClr val="tx1"/>
    </cs:fontRef>
    <cs:spPr>
      <a:solidFill>
        <a:schemeClr val="lt1"/>
      </a:solidFill>
      <a:ln w="9525">
        <a:solidFill>
          <a:schemeClr val="lt1">
            <a:lumMod val="95000"/>
            <a:alpha val="54000"/>
          </a:schemeClr>
        </a:solidFill>
      </a:ln>
    </cs:spPr>
  </cs:upBar>
  <cs:valueAxis>
    <cs:lnRef idx="0"/>
    <cs:fillRef idx="0"/>
    <cs:effectRef idx="0"/>
    <cs:fontRef idx="minor">
      <a:schemeClr val="lt1">
        <a:lumMod val="85000"/>
      </a:schemeClr>
    </cs:fontRef>
    <cs:defRPr sz="900" kern="1200"/>
  </cs:valueAxis>
  <cs:wall>
    <cs:lnRef idx="0"/>
    <cs:fillRef idx="0"/>
    <cs:effectRef idx="0"/>
    <cs:fontRef idx="minor">
      <a:schemeClr val="tx1"/>
    </cs:fontRef>
  </cs:wall>
</cs:chartStyle>
</file>

<file path=ppt/charts/style12.xml><?xml version="1.0" encoding="utf-8"?>
<cs:chartStyle xmlns:cs="http://schemas.microsoft.com/office/drawing/2012/chartStyle" xmlns:a="http://schemas.openxmlformats.org/drawingml/2006/main" id="259">
  <cs:axisTitle>
    <cs:lnRef idx="0"/>
    <cs:fillRef idx="0"/>
    <cs:effectRef idx="0"/>
    <cs:fontRef idx="minor">
      <a:schemeClr val="tx1">
        <a:lumMod val="65000"/>
        <a:lumOff val="35000"/>
      </a:schemeClr>
    </cs:fontRef>
    <cs:defRPr sz="900" kern="1200" cap="all"/>
  </cs:axisTitle>
  <cs:categoryAxis>
    <cs:lnRef idx="0"/>
    <cs:fillRef idx="0"/>
    <cs:effectRef idx="0"/>
    <cs:fontRef idx="minor">
      <a:schemeClr val="tx1">
        <a:lumMod val="65000"/>
        <a:lumOff val="35000"/>
      </a:schemeClr>
    </cs:fontRef>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cs:styleClr val="auto"/>
    </cs:fontRef>
    <cs:defRPr sz="1000" b="1" i="0" u="none" strike="noStrike" kern="1200" spc="0" baseline="0"/>
  </cs:dataLabel>
  <cs:dataLabelCallout>
    <cs:lnRef idx="0">
      <cs:styleClr val="auto"/>
    </cs:lnRef>
    <cs:fillRef idx="0"/>
    <cs:effectRef idx="0"/>
    <cs:fontRef idx="minor">
      <cs:styleClr val="auto"/>
    </cs:fontRef>
    <cs:spPr>
      <a:solidFill>
        <a:schemeClr val="lt1"/>
      </a:solidFill>
      <a:ln>
        <a:solidFill>
          <a:schemeClr val="phClr"/>
        </a:solidFill>
      </a:ln>
    </cs:spPr>
    <cs:defRPr sz="1000" b="1"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a:effectLst>
        <a:outerShdw blurRad="63500" sx="102000" sy="102000" algn="ctr" rotWithShape="0">
          <a:prstClr val="black">
            <a:alpha val="20000"/>
          </a:prstClr>
        </a:outerShdw>
      </a:effectLst>
    </cs:spPr>
  </cs:dataPoint>
  <cs:dataPoint3D>
    <cs:lnRef idx="0"/>
    <cs:fillRef idx="0">
      <cs:styleClr val="auto"/>
    </cs:fillRef>
    <cs:effectRef idx="0"/>
    <cs:fontRef idx="minor">
      <a:schemeClr val="dk1"/>
    </cs:fontRef>
    <cs:spPr>
      <a:solidFill>
        <a:schemeClr val="phClr"/>
      </a:solidFill>
      <a:effectLst>
        <a:outerShdw blurRad="88900" sx="102000" sy="102000" algn="ctr" rotWithShape="0">
          <a:prstClr val="black">
            <a:alpha val="10000"/>
          </a:prstClr>
        </a:outerShdw>
      </a:effectLst>
      <a:scene3d>
        <a:camera prst="orthographicFront"/>
        <a:lightRig rig="threePt" dir="t"/>
      </a:scene3d>
      <a:sp3d>
        <a:bevelT w="127000" h="127000"/>
        <a:bevelB w="127000" h="127000"/>
      </a:sp3d>
    </cs:spPr>
  </cs:dataPoint3D>
  <cs:dataPointLine>
    <cs:lnRef idx="0">
      <cs:styleClr val="auto"/>
    </cs:lnRef>
    <cs:fillRef idx="0"/>
    <cs:effectRef idx="0"/>
    <cs:fontRef idx="minor">
      <a:schemeClr val="dk1"/>
    </cs:fontRef>
    <cs:spPr>
      <a:ln w="28575" cap="rnd">
        <a:solidFill>
          <a:schemeClr val="phClr"/>
        </a:solidFill>
        <a:round/>
      </a:ln>
    </cs:spPr>
  </cs:dataPointLine>
  <cs:dataPointMarker>
    <cs:lnRef idx="0"/>
    <cs:fillRef idx="0">
      <cs:styleClr val="auto"/>
    </cs:fillRef>
    <cs:effectRef idx="0"/>
    <cs:fontRef idx="minor">
      <a:schemeClr val="dk1"/>
    </cs:fontRef>
    <cs:spPr>
      <a:solidFill>
        <a:schemeClr val="phClr"/>
      </a:solidFill>
      <a:ln w="9525">
        <a:solidFill>
          <a:schemeClr val="lt1"/>
        </a:solidFill>
      </a:ln>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600" b="1" kern="1200" cap="all" baseline="0"/>
  </cs:title>
  <cs:trendline>
    <cs:lnRef idx="0">
      <cs:styleClr val="auto"/>
    </cs:lnRef>
    <cs:fillRef idx="0"/>
    <cs:effectRef idx="0"/>
    <cs:fontRef idx="minor">
      <a:schemeClr val="tx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4820"/>
          </a:xfrm>
          <a:prstGeom prst="rect">
            <a:avLst/>
          </a:prstGeom>
        </p:spPr>
        <p:txBody>
          <a:bodyPr vert="horz" lIns="93177" tIns="46589" rIns="93177" bIns="46589" rtlCol="0"/>
          <a:lstStyle>
            <a:lvl1pPr algn="l">
              <a:defRPr sz="1200"/>
            </a:lvl1pPr>
          </a:lstStyle>
          <a:p>
            <a:endParaRPr dirty="0"/>
          </a:p>
        </p:txBody>
      </p:sp>
      <p:sp>
        <p:nvSpPr>
          <p:cNvPr id="3" name="Date Placeholder 2"/>
          <p:cNvSpPr>
            <a:spLocks noGrp="1"/>
          </p:cNvSpPr>
          <p:nvPr>
            <p:ph type="dt" sz="quarter" idx="1"/>
          </p:nvPr>
        </p:nvSpPr>
        <p:spPr>
          <a:xfrm>
            <a:off x="3970938" y="0"/>
            <a:ext cx="3037840" cy="464820"/>
          </a:xfrm>
          <a:prstGeom prst="rect">
            <a:avLst/>
          </a:prstGeom>
        </p:spPr>
        <p:txBody>
          <a:bodyPr vert="horz" lIns="93177" tIns="46589" rIns="93177" bIns="46589" rtlCol="0"/>
          <a:lstStyle>
            <a:lvl1pPr algn="r">
              <a:defRPr sz="1200"/>
            </a:lvl1pPr>
          </a:lstStyle>
          <a:p>
            <a:fld id="{30E6E22E-288A-414B-A8DE-E4DBD03D5FC0}" type="datetimeFigureOut">
              <a:rPr lang="en-US"/>
              <a:t>6/26/2020</a:t>
            </a:fld>
            <a:endParaRPr dirty="0"/>
          </a:p>
        </p:txBody>
      </p:sp>
      <p:sp>
        <p:nvSpPr>
          <p:cNvPr id="4" name="Footer Placeholder 3"/>
          <p:cNvSpPr>
            <a:spLocks noGrp="1"/>
          </p:cNvSpPr>
          <p:nvPr>
            <p:ph type="ftr" sz="quarter" idx="2"/>
          </p:nvPr>
        </p:nvSpPr>
        <p:spPr>
          <a:xfrm>
            <a:off x="0" y="8829967"/>
            <a:ext cx="3037840" cy="464820"/>
          </a:xfrm>
          <a:prstGeom prst="rect">
            <a:avLst/>
          </a:prstGeom>
        </p:spPr>
        <p:txBody>
          <a:bodyPr vert="horz" lIns="93177" tIns="46589" rIns="93177" bIns="46589" rtlCol="0" anchor="b"/>
          <a:lstStyle>
            <a:lvl1pPr algn="l">
              <a:defRPr sz="1200"/>
            </a:lvl1pPr>
          </a:lstStyle>
          <a:p>
            <a:endParaRPr dirty="0"/>
          </a:p>
        </p:txBody>
      </p:sp>
      <p:sp>
        <p:nvSpPr>
          <p:cNvPr id="5" name="Slide Number Placeholder 4"/>
          <p:cNvSpPr>
            <a:spLocks noGrp="1"/>
          </p:cNvSpPr>
          <p:nvPr>
            <p:ph type="sldNum" sz="quarter" idx="3"/>
          </p:nvPr>
        </p:nvSpPr>
        <p:spPr>
          <a:xfrm>
            <a:off x="3970938" y="8829967"/>
            <a:ext cx="3037840" cy="464820"/>
          </a:xfrm>
          <a:prstGeom prst="rect">
            <a:avLst/>
          </a:prstGeom>
        </p:spPr>
        <p:txBody>
          <a:bodyPr vert="horz" lIns="93177" tIns="46589" rIns="93177" bIns="46589" rtlCol="0" anchor="b"/>
          <a:lstStyle>
            <a:lvl1pPr algn="r">
              <a:defRPr sz="1200"/>
            </a:lvl1pPr>
          </a:lstStyle>
          <a:p>
            <a:fld id="{01114579-D02A-4B51-B5DF-8EC449F77AC7}" type="slidenum">
              <a:rPr/>
              <a:t>‹#›</a:t>
            </a:fld>
            <a:endParaRPr dirty="0"/>
          </a:p>
        </p:txBody>
      </p:sp>
    </p:spTree>
    <p:extLst>
      <p:ext uri="{BB962C8B-B14F-4D97-AF65-F5344CB8AC3E}">
        <p14:creationId xmlns:p14="http://schemas.microsoft.com/office/powerpoint/2010/main" val="27681263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4820"/>
          </a:xfrm>
          <a:prstGeom prst="rect">
            <a:avLst/>
          </a:prstGeom>
        </p:spPr>
        <p:txBody>
          <a:bodyPr vert="horz" lIns="93177" tIns="46589" rIns="93177" bIns="46589" rtlCol="0"/>
          <a:lstStyle>
            <a:lvl1pPr algn="l">
              <a:defRPr sz="1200"/>
            </a:lvl1pPr>
          </a:lstStyle>
          <a:p>
            <a:endParaRPr dirty="0"/>
          </a:p>
        </p:txBody>
      </p:sp>
      <p:sp>
        <p:nvSpPr>
          <p:cNvPr id="3" name="Date Placeholder 2"/>
          <p:cNvSpPr>
            <a:spLocks noGrp="1"/>
          </p:cNvSpPr>
          <p:nvPr>
            <p:ph type="dt" idx="1"/>
          </p:nvPr>
        </p:nvSpPr>
        <p:spPr>
          <a:xfrm>
            <a:off x="3970938" y="0"/>
            <a:ext cx="3037840" cy="464820"/>
          </a:xfrm>
          <a:prstGeom prst="rect">
            <a:avLst/>
          </a:prstGeom>
        </p:spPr>
        <p:txBody>
          <a:bodyPr vert="horz" lIns="93177" tIns="46589" rIns="93177" bIns="46589" rtlCol="0"/>
          <a:lstStyle>
            <a:lvl1pPr algn="r">
              <a:defRPr sz="1200"/>
            </a:lvl1pPr>
          </a:lstStyle>
          <a:p>
            <a:fld id="{39A9AE7E-E0F9-4C51-AD9A-F4C3A6E23BBF}" type="datetimeFigureOut">
              <a:rPr lang="en-US"/>
              <a:t>6/26/2020</a:t>
            </a:fld>
            <a:endParaRPr dirty="0"/>
          </a:p>
        </p:txBody>
      </p:sp>
      <p:sp>
        <p:nvSpPr>
          <p:cNvPr id="4" name="Slide Image Placeholder 3"/>
          <p:cNvSpPr>
            <a:spLocks noGrp="1" noRot="1" noChangeAspect="1"/>
          </p:cNvSpPr>
          <p:nvPr>
            <p:ph type="sldImg" idx="2"/>
          </p:nvPr>
        </p:nvSpPr>
        <p:spPr>
          <a:xfrm>
            <a:off x="407988" y="696913"/>
            <a:ext cx="6194425" cy="3486150"/>
          </a:xfrm>
          <a:prstGeom prst="rect">
            <a:avLst/>
          </a:prstGeom>
          <a:noFill/>
          <a:ln w="12700">
            <a:solidFill>
              <a:prstClr val="black"/>
            </a:solidFill>
          </a:ln>
        </p:spPr>
        <p:txBody>
          <a:bodyPr vert="horz" lIns="93177" tIns="46589" rIns="93177" bIns="46589" rtlCol="0" anchor="ctr"/>
          <a:lstStyle/>
          <a:p>
            <a:endParaRPr dirty="0"/>
          </a:p>
        </p:txBody>
      </p:sp>
      <p:sp>
        <p:nvSpPr>
          <p:cNvPr id="5" name="Notes Placeholder 4"/>
          <p:cNvSpPr>
            <a:spLocks noGrp="1"/>
          </p:cNvSpPr>
          <p:nvPr>
            <p:ph type="body" sz="quarter" idx="3"/>
          </p:nvPr>
        </p:nvSpPr>
        <p:spPr>
          <a:xfrm>
            <a:off x="701040" y="4415790"/>
            <a:ext cx="5608320" cy="4183380"/>
          </a:xfrm>
          <a:prstGeom prst="rect">
            <a:avLst/>
          </a:prstGeom>
        </p:spPr>
        <p:txBody>
          <a:bodyPr vert="horz" lIns="93177" tIns="46589" rIns="93177" bIns="46589" rtlCol="0"/>
          <a:lstStyle/>
          <a:p>
            <a:pPr lvl="0"/>
            <a:r>
              <a:t>Click to edit Master text styles</a:t>
            </a:r>
          </a:p>
          <a:p>
            <a:pPr lvl="1"/>
            <a:r>
              <a:t>Second level</a:t>
            </a:r>
          </a:p>
          <a:p>
            <a:pPr lvl="2"/>
            <a:r>
              <a:t>Third level</a:t>
            </a:r>
          </a:p>
          <a:p>
            <a:pPr lvl="3"/>
            <a:r>
              <a:t>Fourth level</a:t>
            </a:r>
          </a:p>
          <a:p>
            <a:pPr lvl="4"/>
            <a:r>
              <a:t>Fifth level</a:t>
            </a:r>
          </a:p>
        </p:txBody>
      </p:sp>
      <p:sp>
        <p:nvSpPr>
          <p:cNvPr id="6" name="Footer Placeholder 5"/>
          <p:cNvSpPr>
            <a:spLocks noGrp="1"/>
          </p:cNvSpPr>
          <p:nvPr>
            <p:ph type="ftr" sz="quarter" idx="4"/>
          </p:nvPr>
        </p:nvSpPr>
        <p:spPr>
          <a:xfrm>
            <a:off x="0" y="8829967"/>
            <a:ext cx="3037840" cy="464820"/>
          </a:xfrm>
          <a:prstGeom prst="rect">
            <a:avLst/>
          </a:prstGeom>
        </p:spPr>
        <p:txBody>
          <a:bodyPr vert="horz" lIns="93177" tIns="46589" rIns="93177" bIns="46589" rtlCol="0" anchor="b"/>
          <a:lstStyle>
            <a:lvl1pPr algn="l">
              <a:defRPr sz="1200"/>
            </a:lvl1pPr>
          </a:lstStyle>
          <a:p>
            <a:endParaRPr dirty="0"/>
          </a:p>
        </p:txBody>
      </p:sp>
      <p:sp>
        <p:nvSpPr>
          <p:cNvPr id="7" name="Slide Number Placeholder 6"/>
          <p:cNvSpPr>
            <a:spLocks noGrp="1"/>
          </p:cNvSpPr>
          <p:nvPr>
            <p:ph type="sldNum" sz="quarter" idx="5"/>
          </p:nvPr>
        </p:nvSpPr>
        <p:spPr>
          <a:xfrm>
            <a:off x="3970938" y="8829967"/>
            <a:ext cx="3037840" cy="464820"/>
          </a:xfrm>
          <a:prstGeom prst="rect">
            <a:avLst/>
          </a:prstGeom>
        </p:spPr>
        <p:txBody>
          <a:bodyPr vert="horz" lIns="93177" tIns="46589" rIns="93177" bIns="46589" rtlCol="0" anchor="b"/>
          <a:lstStyle>
            <a:lvl1pPr algn="r">
              <a:defRPr sz="1200"/>
            </a:lvl1pPr>
          </a:lstStyle>
          <a:p>
            <a:fld id="{C6074690-7256-4BB9-AC0F-97AEAE8CDEC2}" type="slidenum">
              <a:rPr/>
              <a:t>‹#›</a:t>
            </a:fld>
            <a:endParaRPr dirty="0"/>
          </a:p>
        </p:txBody>
      </p:sp>
    </p:spTree>
    <p:extLst>
      <p:ext uri="{BB962C8B-B14F-4D97-AF65-F5344CB8AC3E}">
        <p14:creationId xmlns:p14="http://schemas.microsoft.com/office/powerpoint/2010/main" val="42742610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Be very clear about what a needs is and what it is not.  Emphasize the process of collecting information those individuals not in care. Talk about resource availability and the need for a thorough Resource Inventory.</a:t>
            </a:r>
          </a:p>
        </p:txBody>
      </p:sp>
      <p:sp>
        <p:nvSpPr>
          <p:cNvPr id="4" name="Slide Number Placeholder 3"/>
          <p:cNvSpPr>
            <a:spLocks noGrp="1"/>
          </p:cNvSpPr>
          <p:nvPr>
            <p:ph type="sldNum" sz="quarter" idx="5"/>
          </p:nvPr>
        </p:nvSpPr>
        <p:spPr/>
        <p:txBody>
          <a:bodyPr/>
          <a:lstStyle/>
          <a:p>
            <a:fld id="{C6074690-7256-4BB9-AC0F-97AEAE8CDEC2}" type="slidenum">
              <a:rPr lang="en-US" smtClean="0"/>
              <a:t>2</a:t>
            </a:fld>
            <a:endParaRPr lang="en-US" dirty="0"/>
          </a:p>
        </p:txBody>
      </p:sp>
    </p:spTree>
    <p:extLst>
      <p:ext uri="{BB962C8B-B14F-4D97-AF65-F5344CB8AC3E}">
        <p14:creationId xmlns:p14="http://schemas.microsoft.com/office/powerpoint/2010/main" val="217224169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Talk about what it is the needs assessment is trying to accomplish.  Talk about what it means when we talk about service needs or service gaps.  Emphasize how we try and find those gaps and how we try to use this information to make decisions about funding priorities and allocations.</a:t>
            </a:r>
          </a:p>
        </p:txBody>
      </p:sp>
      <p:sp>
        <p:nvSpPr>
          <p:cNvPr id="4" name="Slide Number Placeholder 3"/>
          <p:cNvSpPr>
            <a:spLocks noGrp="1"/>
          </p:cNvSpPr>
          <p:nvPr>
            <p:ph type="sldNum" sz="quarter" idx="5"/>
          </p:nvPr>
        </p:nvSpPr>
        <p:spPr/>
        <p:txBody>
          <a:bodyPr/>
          <a:lstStyle/>
          <a:p>
            <a:fld id="{C6074690-7256-4BB9-AC0F-97AEAE8CDEC2}" type="slidenum">
              <a:rPr lang="en-US" smtClean="0"/>
              <a:t>3</a:t>
            </a:fld>
            <a:endParaRPr lang="en-US" dirty="0"/>
          </a:p>
        </p:txBody>
      </p:sp>
    </p:spTree>
    <p:extLst>
      <p:ext uri="{BB962C8B-B14F-4D97-AF65-F5344CB8AC3E}">
        <p14:creationId xmlns:p14="http://schemas.microsoft.com/office/powerpoint/2010/main" val="82331722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Provide information here about where in the needs assessment timeline are these activities located and the status of each.  Also talk about ways in which the program will address identifying people living with HIV and are unaware of their status.</a:t>
            </a:r>
          </a:p>
        </p:txBody>
      </p:sp>
      <p:sp>
        <p:nvSpPr>
          <p:cNvPr id="4" name="Slide Number Placeholder 3"/>
          <p:cNvSpPr>
            <a:spLocks noGrp="1"/>
          </p:cNvSpPr>
          <p:nvPr>
            <p:ph type="sldNum" sz="quarter" idx="5"/>
          </p:nvPr>
        </p:nvSpPr>
        <p:spPr/>
        <p:txBody>
          <a:bodyPr/>
          <a:lstStyle/>
          <a:p>
            <a:fld id="{C6074690-7256-4BB9-AC0F-97AEAE8CDEC2}" type="slidenum">
              <a:rPr lang="en-US" smtClean="0"/>
              <a:t>4</a:t>
            </a:fld>
            <a:endParaRPr lang="en-US" dirty="0"/>
          </a:p>
        </p:txBody>
      </p:sp>
    </p:spTree>
    <p:extLst>
      <p:ext uri="{BB962C8B-B14F-4D97-AF65-F5344CB8AC3E}">
        <p14:creationId xmlns:p14="http://schemas.microsoft.com/office/powerpoint/2010/main" val="239274219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Talk about upcoming focus groups and given COVID-19 how we are going address group issues given our limitations to meetings of 10 or more.  With the new increase in COVID-19 cases, how we will address the issues of group meetings given the limitations of technology with consumers.</a:t>
            </a:r>
          </a:p>
        </p:txBody>
      </p:sp>
      <p:sp>
        <p:nvSpPr>
          <p:cNvPr id="4" name="Slide Number Placeholder 3"/>
          <p:cNvSpPr>
            <a:spLocks noGrp="1"/>
          </p:cNvSpPr>
          <p:nvPr>
            <p:ph type="sldNum" sz="quarter" idx="5"/>
          </p:nvPr>
        </p:nvSpPr>
        <p:spPr/>
        <p:txBody>
          <a:bodyPr/>
          <a:lstStyle/>
          <a:p>
            <a:fld id="{C6074690-7256-4BB9-AC0F-97AEAE8CDEC2}" type="slidenum">
              <a:rPr lang="en-US" smtClean="0"/>
              <a:t>5</a:t>
            </a:fld>
            <a:endParaRPr lang="en-US" dirty="0"/>
          </a:p>
        </p:txBody>
      </p:sp>
    </p:spTree>
    <p:extLst>
      <p:ext uri="{BB962C8B-B14F-4D97-AF65-F5344CB8AC3E}">
        <p14:creationId xmlns:p14="http://schemas.microsoft.com/office/powerpoint/2010/main" val="4554719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was one of our first focus groups held in Riviera Beach.  We made this our first group given the hot spot of new cases in this City.  As you will notice with many of our focus groups, the majority of participants were African American and within the age group based on the demographics of the disease.</a:t>
            </a:r>
          </a:p>
        </p:txBody>
      </p:sp>
      <p:sp>
        <p:nvSpPr>
          <p:cNvPr id="4" name="Slide Number Placeholder 3"/>
          <p:cNvSpPr>
            <a:spLocks noGrp="1"/>
          </p:cNvSpPr>
          <p:nvPr>
            <p:ph type="sldNum" sz="quarter" idx="5"/>
          </p:nvPr>
        </p:nvSpPr>
        <p:spPr/>
        <p:txBody>
          <a:bodyPr/>
          <a:lstStyle/>
          <a:p>
            <a:fld id="{C6074690-7256-4BB9-AC0F-97AEAE8CDEC2}" type="slidenum">
              <a:rPr lang="en-US" smtClean="0"/>
              <a:t>6</a:t>
            </a:fld>
            <a:endParaRPr lang="en-US" dirty="0"/>
          </a:p>
        </p:txBody>
      </p:sp>
    </p:spTree>
    <p:extLst>
      <p:ext uri="{BB962C8B-B14F-4D97-AF65-F5344CB8AC3E}">
        <p14:creationId xmlns:p14="http://schemas.microsoft.com/office/powerpoint/2010/main" val="37487373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focus group held in Belle Glade always reveals issues that are long standing.  Issues of transportation and drug treatment have been in existence for years.  Consumer have complained about this in numerous focus groups, public forums and at the CARE Council level.  Our participation from this part of the County has significantly decreased over the past five years.  Consumers are frustrated at the lack of consumer input and the fact that the issues they have been saying is the problem have b=not been addressed effectively.</a:t>
            </a:r>
          </a:p>
        </p:txBody>
      </p:sp>
      <p:sp>
        <p:nvSpPr>
          <p:cNvPr id="4" name="Slide Number Placeholder 3"/>
          <p:cNvSpPr>
            <a:spLocks noGrp="1"/>
          </p:cNvSpPr>
          <p:nvPr>
            <p:ph type="sldNum" sz="quarter" idx="5"/>
          </p:nvPr>
        </p:nvSpPr>
        <p:spPr/>
        <p:txBody>
          <a:bodyPr/>
          <a:lstStyle/>
          <a:p>
            <a:fld id="{C6074690-7256-4BB9-AC0F-97AEAE8CDEC2}" type="slidenum">
              <a:rPr lang="en-US" smtClean="0"/>
              <a:t>7</a:t>
            </a:fld>
            <a:endParaRPr lang="en-US" dirty="0"/>
          </a:p>
        </p:txBody>
      </p:sp>
    </p:spTree>
    <p:extLst>
      <p:ext uri="{BB962C8B-B14F-4D97-AF65-F5344CB8AC3E}">
        <p14:creationId xmlns:p14="http://schemas.microsoft.com/office/powerpoint/2010/main" val="366620551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focus group mainly target gay men of color.  They spoke about ways in which we could target gay men for access and for education.  Many of the participants were self sufficient and spoke of case management issues and the need for them.</a:t>
            </a:r>
          </a:p>
        </p:txBody>
      </p:sp>
      <p:sp>
        <p:nvSpPr>
          <p:cNvPr id="4" name="Slide Number Placeholder 3"/>
          <p:cNvSpPr>
            <a:spLocks noGrp="1"/>
          </p:cNvSpPr>
          <p:nvPr>
            <p:ph type="sldNum" sz="quarter" idx="5"/>
          </p:nvPr>
        </p:nvSpPr>
        <p:spPr/>
        <p:txBody>
          <a:bodyPr/>
          <a:lstStyle/>
          <a:p>
            <a:fld id="{C6074690-7256-4BB9-AC0F-97AEAE8CDEC2}" type="slidenum">
              <a:rPr lang="en-US" smtClean="0"/>
              <a:t>8</a:t>
            </a:fld>
            <a:endParaRPr lang="en-US" dirty="0"/>
          </a:p>
        </p:txBody>
      </p:sp>
    </p:spTree>
    <p:extLst>
      <p:ext uri="{BB962C8B-B14F-4D97-AF65-F5344CB8AC3E}">
        <p14:creationId xmlns:p14="http://schemas.microsoft.com/office/powerpoint/2010/main" val="235256054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group, although self sufficient, also spoke of the lack of housing services and income qualifications for the program.  As with all the focus groups, they spoke of the persistent issues of housing and access to safe and affordable housing.</a:t>
            </a:r>
          </a:p>
        </p:txBody>
      </p:sp>
      <p:sp>
        <p:nvSpPr>
          <p:cNvPr id="4" name="Slide Number Placeholder 3"/>
          <p:cNvSpPr>
            <a:spLocks noGrp="1"/>
          </p:cNvSpPr>
          <p:nvPr>
            <p:ph type="sldNum" sz="quarter" idx="5"/>
          </p:nvPr>
        </p:nvSpPr>
        <p:spPr/>
        <p:txBody>
          <a:bodyPr/>
          <a:lstStyle/>
          <a:p>
            <a:fld id="{C6074690-7256-4BB9-AC0F-97AEAE8CDEC2}" type="slidenum">
              <a:rPr lang="en-US" smtClean="0"/>
              <a:t>9</a:t>
            </a:fld>
            <a:endParaRPr lang="en-US" dirty="0"/>
          </a:p>
        </p:txBody>
      </p:sp>
    </p:spTree>
    <p:extLst>
      <p:ext uri="{BB962C8B-B14F-4D97-AF65-F5344CB8AC3E}">
        <p14:creationId xmlns:p14="http://schemas.microsoft.com/office/powerpoint/2010/main" val="357100888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is a chart that lists all of the self-reported questions given to each member of the focus group.  There were more older individual participants based on the fact that Ryan White serves an older population in Palm Beach County (nearly 60%).  The group participants were more education, but also more unemployed.  This is an issues we will have to address-unemployment among Ryan White consumers.  If we do not address issues of self-sufficiency then we cannot address issues of retention on care, mental health needs and substance abuse issues.</a:t>
            </a:r>
          </a:p>
          <a:p>
            <a:endParaRPr lang="en-US" dirty="0"/>
          </a:p>
          <a:p>
            <a:r>
              <a:rPr lang="en-US" dirty="0"/>
              <a:t>The majority of the issues participants faced were basic needs: food, shelter and transportation.  If people’s basic needs are not being met, it is impossible to expect them to either come into care or stay in care.  Any human being will focus more on being able to feed themselves and have a place to live than getting to a doctor’s appointment.</a:t>
            </a:r>
          </a:p>
        </p:txBody>
      </p:sp>
      <p:sp>
        <p:nvSpPr>
          <p:cNvPr id="4" name="Slide Number Placeholder 3"/>
          <p:cNvSpPr>
            <a:spLocks noGrp="1"/>
          </p:cNvSpPr>
          <p:nvPr>
            <p:ph type="sldNum" sz="quarter" idx="5"/>
          </p:nvPr>
        </p:nvSpPr>
        <p:spPr/>
        <p:txBody>
          <a:bodyPr/>
          <a:lstStyle/>
          <a:p>
            <a:fld id="{C6074690-7256-4BB9-AC0F-97AEAE8CDEC2}" type="slidenum">
              <a:rPr lang="en-US" smtClean="0"/>
              <a:t>10</a:t>
            </a:fld>
            <a:endParaRPr lang="en-US" dirty="0"/>
          </a:p>
        </p:txBody>
      </p:sp>
    </p:spTree>
    <p:extLst>
      <p:ext uri="{BB962C8B-B14F-4D97-AF65-F5344CB8AC3E}">
        <p14:creationId xmlns:p14="http://schemas.microsoft.com/office/powerpoint/2010/main" val="357999129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When we talk about capacity, we talk about the organizations and people who actually provide HIV services.  The planning committee has completed a draft of a provider survey to be able to speak with individuals actually providing the services and see where they say the gaps in services are (as they perceive them).</a:t>
            </a:r>
          </a:p>
        </p:txBody>
      </p:sp>
      <p:sp>
        <p:nvSpPr>
          <p:cNvPr id="4" name="Slide Number Placeholder 3"/>
          <p:cNvSpPr>
            <a:spLocks noGrp="1"/>
          </p:cNvSpPr>
          <p:nvPr>
            <p:ph type="sldNum" sz="quarter" idx="5"/>
          </p:nvPr>
        </p:nvSpPr>
        <p:spPr/>
        <p:txBody>
          <a:bodyPr/>
          <a:lstStyle/>
          <a:p>
            <a:fld id="{C6074690-7256-4BB9-AC0F-97AEAE8CDEC2}" type="slidenum">
              <a:rPr lang="en-US" smtClean="0"/>
              <a:t>11</a:t>
            </a:fld>
            <a:endParaRPr lang="en-US" dirty="0"/>
          </a:p>
        </p:txBody>
      </p:sp>
    </p:spTree>
    <p:extLst>
      <p:ext uri="{BB962C8B-B14F-4D97-AF65-F5344CB8AC3E}">
        <p14:creationId xmlns:p14="http://schemas.microsoft.com/office/powerpoint/2010/main" val="193147907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next three slides focus on feedback from Ryan White providers.  Some of their issues include the lack of networking with food bank agencies and the expectations of Medical Case management for clients versus what is expected of non-medical case managers.  Some case managers complained that they do it all regardless of their non-case management designation. </a:t>
            </a:r>
          </a:p>
        </p:txBody>
      </p:sp>
      <p:sp>
        <p:nvSpPr>
          <p:cNvPr id="4" name="Slide Number Placeholder 3"/>
          <p:cNvSpPr>
            <a:spLocks noGrp="1"/>
          </p:cNvSpPr>
          <p:nvPr>
            <p:ph type="sldNum" sz="quarter" idx="5"/>
          </p:nvPr>
        </p:nvSpPr>
        <p:spPr/>
        <p:txBody>
          <a:bodyPr/>
          <a:lstStyle/>
          <a:p>
            <a:fld id="{C6074690-7256-4BB9-AC0F-97AEAE8CDEC2}" type="slidenum">
              <a:rPr lang="en-US" smtClean="0"/>
              <a:t>12</a:t>
            </a:fld>
            <a:endParaRPr lang="en-US" dirty="0"/>
          </a:p>
        </p:txBody>
      </p:sp>
    </p:spTree>
    <p:extLst>
      <p:ext uri="{BB962C8B-B14F-4D97-AF65-F5344CB8AC3E}">
        <p14:creationId xmlns:p14="http://schemas.microsoft.com/office/powerpoint/2010/main" val="288955792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Other items include QI projects that have since been addressed with the work Shoshanna and Marlinda completed.</a:t>
            </a:r>
          </a:p>
        </p:txBody>
      </p:sp>
      <p:sp>
        <p:nvSpPr>
          <p:cNvPr id="4" name="Slide Number Placeholder 3"/>
          <p:cNvSpPr>
            <a:spLocks noGrp="1"/>
          </p:cNvSpPr>
          <p:nvPr>
            <p:ph type="sldNum" sz="quarter" idx="5"/>
          </p:nvPr>
        </p:nvSpPr>
        <p:spPr/>
        <p:txBody>
          <a:bodyPr/>
          <a:lstStyle/>
          <a:p>
            <a:fld id="{C6074690-7256-4BB9-AC0F-97AEAE8CDEC2}" type="slidenum">
              <a:rPr lang="en-US" smtClean="0"/>
              <a:t>13</a:t>
            </a:fld>
            <a:endParaRPr lang="en-US" dirty="0"/>
          </a:p>
        </p:txBody>
      </p:sp>
    </p:spTree>
    <p:extLst>
      <p:ext uri="{BB962C8B-B14F-4D97-AF65-F5344CB8AC3E}">
        <p14:creationId xmlns:p14="http://schemas.microsoft.com/office/powerpoint/2010/main" val="74204446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Additional issues include payment and management of fees collected by agencies.  This is an area the Finance department has worked on to ensure that any fees collected must be reported as program income.  </a:t>
            </a:r>
          </a:p>
          <a:p>
            <a:endParaRPr lang="en-US" dirty="0"/>
          </a:p>
          <a:p>
            <a:r>
              <a:rPr lang="en-US" dirty="0"/>
              <a:t>Other issues include case managers having concerns about consumers with substance abuse or mental health not be denied emergency housing services based on their inability to remain clean.  They suggested the participant should be given emergency housing in addition to a referral to substance abuse or mental health treatment.</a:t>
            </a:r>
          </a:p>
        </p:txBody>
      </p:sp>
      <p:sp>
        <p:nvSpPr>
          <p:cNvPr id="4" name="Slide Number Placeholder 3"/>
          <p:cNvSpPr>
            <a:spLocks noGrp="1"/>
          </p:cNvSpPr>
          <p:nvPr>
            <p:ph type="sldNum" sz="quarter" idx="5"/>
          </p:nvPr>
        </p:nvSpPr>
        <p:spPr/>
        <p:txBody>
          <a:bodyPr/>
          <a:lstStyle/>
          <a:p>
            <a:fld id="{C6074690-7256-4BB9-AC0F-97AEAE8CDEC2}" type="slidenum">
              <a:rPr lang="en-US" smtClean="0"/>
              <a:t>14</a:t>
            </a:fld>
            <a:endParaRPr lang="en-US" dirty="0"/>
          </a:p>
        </p:txBody>
      </p:sp>
    </p:spTree>
    <p:extLst>
      <p:ext uri="{BB962C8B-B14F-4D97-AF65-F5344CB8AC3E}">
        <p14:creationId xmlns:p14="http://schemas.microsoft.com/office/powerpoint/2010/main" val="396884570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We currently have a new consumer survey that will be administered in the coming months.  This survey has far less questions (37) than the 2016 survey (77).  This survey was  administered to 357 consumers, but very little of those 357 were actually individuals out of care.  We are proposing with our upcoming survey to survey 368 individuals with 110 of them being out of care.  We also want to survey those individuals not in the Ryan White care system but are with private providers.  In our last survey, PLWH who receive their care from private providers were not surveyed at all.</a:t>
            </a:r>
          </a:p>
        </p:txBody>
      </p:sp>
      <p:sp>
        <p:nvSpPr>
          <p:cNvPr id="4" name="Slide Number Placeholder 3"/>
          <p:cNvSpPr>
            <a:spLocks noGrp="1"/>
          </p:cNvSpPr>
          <p:nvPr>
            <p:ph type="sldNum" sz="quarter" idx="5"/>
          </p:nvPr>
        </p:nvSpPr>
        <p:spPr/>
        <p:txBody>
          <a:bodyPr/>
          <a:lstStyle/>
          <a:p>
            <a:fld id="{C6074690-7256-4BB9-AC0F-97AEAE8CDEC2}" type="slidenum">
              <a:rPr lang="en-US" smtClean="0"/>
              <a:t>15</a:t>
            </a:fld>
            <a:endParaRPr lang="en-US" dirty="0"/>
          </a:p>
        </p:txBody>
      </p:sp>
    </p:spTree>
    <p:extLst>
      <p:ext uri="{BB962C8B-B14F-4D97-AF65-F5344CB8AC3E}">
        <p14:creationId xmlns:p14="http://schemas.microsoft.com/office/powerpoint/2010/main" val="357419417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83% of the of the consumers surveyed were in primary medical care.  This is why we want to focus this upcoming survey on PLWH in private care and those not in care at all.  </a:t>
            </a:r>
          </a:p>
        </p:txBody>
      </p:sp>
      <p:sp>
        <p:nvSpPr>
          <p:cNvPr id="4" name="Slide Number Placeholder 3"/>
          <p:cNvSpPr>
            <a:spLocks noGrp="1"/>
          </p:cNvSpPr>
          <p:nvPr>
            <p:ph type="sldNum" sz="quarter" idx="5"/>
          </p:nvPr>
        </p:nvSpPr>
        <p:spPr/>
        <p:txBody>
          <a:bodyPr/>
          <a:lstStyle/>
          <a:p>
            <a:fld id="{C6074690-7256-4BB9-AC0F-97AEAE8CDEC2}" type="slidenum">
              <a:rPr lang="en-US" smtClean="0"/>
              <a:t>16</a:t>
            </a:fld>
            <a:endParaRPr lang="en-US" dirty="0"/>
          </a:p>
        </p:txBody>
      </p:sp>
    </p:spTree>
    <p:extLst>
      <p:ext uri="{BB962C8B-B14F-4D97-AF65-F5344CB8AC3E}">
        <p14:creationId xmlns:p14="http://schemas.microsoft.com/office/powerpoint/2010/main" val="296411808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As you can see, there were more females surveyed than males.  There was not a significant number of transgender individuals that participated.  We hope to target more transgender consumer with the upcoming survey.</a:t>
            </a:r>
          </a:p>
        </p:txBody>
      </p:sp>
      <p:sp>
        <p:nvSpPr>
          <p:cNvPr id="4" name="Slide Number Placeholder 3"/>
          <p:cNvSpPr>
            <a:spLocks noGrp="1"/>
          </p:cNvSpPr>
          <p:nvPr>
            <p:ph type="sldNum" sz="quarter" idx="5"/>
          </p:nvPr>
        </p:nvSpPr>
        <p:spPr/>
        <p:txBody>
          <a:bodyPr/>
          <a:lstStyle/>
          <a:p>
            <a:fld id="{C6074690-7256-4BB9-AC0F-97AEAE8CDEC2}" type="slidenum">
              <a:rPr lang="en-US" smtClean="0"/>
              <a:t>17</a:t>
            </a:fld>
            <a:endParaRPr lang="en-US" dirty="0"/>
          </a:p>
        </p:txBody>
      </p:sp>
    </p:spTree>
    <p:extLst>
      <p:ext uri="{BB962C8B-B14F-4D97-AF65-F5344CB8AC3E}">
        <p14:creationId xmlns:p14="http://schemas.microsoft.com/office/powerpoint/2010/main" val="421143782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 this survey, 62% of the individuals identify as heterosexual.  This number coincides with the number of PLWH in Palm Beach who identify as heterosexual.  And this is the number of individuals who relay this was their form of transmission.</a:t>
            </a:r>
          </a:p>
        </p:txBody>
      </p:sp>
      <p:sp>
        <p:nvSpPr>
          <p:cNvPr id="4" name="Slide Number Placeholder 3"/>
          <p:cNvSpPr>
            <a:spLocks noGrp="1"/>
          </p:cNvSpPr>
          <p:nvPr>
            <p:ph type="sldNum" sz="quarter" idx="5"/>
          </p:nvPr>
        </p:nvSpPr>
        <p:spPr/>
        <p:txBody>
          <a:bodyPr/>
          <a:lstStyle/>
          <a:p>
            <a:fld id="{C6074690-7256-4BB9-AC0F-97AEAE8CDEC2}" type="slidenum">
              <a:rPr lang="en-US" smtClean="0"/>
              <a:t>18</a:t>
            </a:fld>
            <a:endParaRPr lang="en-US" dirty="0"/>
          </a:p>
        </p:txBody>
      </p:sp>
    </p:spTree>
    <p:extLst>
      <p:ext uri="{BB962C8B-B14F-4D97-AF65-F5344CB8AC3E}">
        <p14:creationId xmlns:p14="http://schemas.microsoft.com/office/powerpoint/2010/main" val="93598077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67% of the PLWH surveyed are African American.  This number coincides with the number of individuals living with HIV in Palm Beach County.</a:t>
            </a:r>
          </a:p>
        </p:txBody>
      </p:sp>
      <p:sp>
        <p:nvSpPr>
          <p:cNvPr id="4" name="Slide Number Placeholder 3"/>
          <p:cNvSpPr>
            <a:spLocks noGrp="1"/>
          </p:cNvSpPr>
          <p:nvPr>
            <p:ph type="sldNum" sz="quarter" idx="5"/>
          </p:nvPr>
        </p:nvSpPr>
        <p:spPr/>
        <p:txBody>
          <a:bodyPr/>
          <a:lstStyle/>
          <a:p>
            <a:fld id="{C6074690-7256-4BB9-AC0F-97AEAE8CDEC2}" type="slidenum">
              <a:rPr lang="en-US" smtClean="0"/>
              <a:t>19</a:t>
            </a:fld>
            <a:endParaRPr lang="en-US" dirty="0"/>
          </a:p>
        </p:txBody>
      </p:sp>
    </p:spTree>
    <p:extLst>
      <p:ext uri="{BB962C8B-B14F-4D97-AF65-F5344CB8AC3E}">
        <p14:creationId xmlns:p14="http://schemas.microsoft.com/office/powerpoint/2010/main" val="89552383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62% of PLWH surveyed indicated they are of non-Hispanic ethnicity.</a:t>
            </a:r>
          </a:p>
        </p:txBody>
      </p:sp>
      <p:sp>
        <p:nvSpPr>
          <p:cNvPr id="4" name="Slide Number Placeholder 3"/>
          <p:cNvSpPr>
            <a:spLocks noGrp="1"/>
          </p:cNvSpPr>
          <p:nvPr>
            <p:ph type="sldNum" sz="quarter" idx="5"/>
          </p:nvPr>
        </p:nvSpPr>
        <p:spPr/>
        <p:txBody>
          <a:bodyPr/>
          <a:lstStyle/>
          <a:p>
            <a:fld id="{C6074690-7256-4BB9-AC0F-97AEAE8CDEC2}" type="slidenum">
              <a:rPr lang="en-US" smtClean="0"/>
              <a:t>20</a:t>
            </a:fld>
            <a:endParaRPr lang="en-US" dirty="0"/>
          </a:p>
        </p:txBody>
      </p:sp>
    </p:spTree>
    <p:extLst>
      <p:ext uri="{BB962C8B-B14F-4D97-AF65-F5344CB8AC3E}">
        <p14:creationId xmlns:p14="http://schemas.microsoft.com/office/powerpoint/2010/main" val="255419316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age group most surveyed coincide with the age of the PLWH population in Palm Beach County</a:t>
            </a:r>
          </a:p>
        </p:txBody>
      </p:sp>
      <p:sp>
        <p:nvSpPr>
          <p:cNvPr id="4" name="Slide Number Placeholder 3"/>
          <p:cNvSpPr>
            <a:spLocks noGrp="1"/>
          </p:cNvSpPr>
          <p:nvPr>
            <p:ph type="sldNum" sz="quarter" idx="5"/>
          </p:nvPr>
        </p:nvSpPr>
        <p:spPr/>
        <p:txBody>
          <a:bodyPr/>
          <a:lstStyle/>
          <a:p>
            <a:fld id="{C6074690-7256-4BB9-AC0F-97AEAE8CDEC2}" type="slidenum">
              <a:rPr lang="en-US" smtClean="0"/>
              <a:t>21</a:t>
            </a:fld>
            <a:endParaRPr lang="en-US" dirty="0"/>
          </a:p>
        </p:txBody>
      </p:sp>
    </p:spTree>
    <p:extLst>
      <p:ext uri="{BB962C8B-B14F-4D97-AF65-F5344CB8AC3E}">
        <p14:creationId xmlns:p14="http://schemas.microsoft.com/office/powerpoint/2010/main" val="68769916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Most of the participants in the study cited transportation  and long wait times as barriers to care.  This is interesting to note.  PLWH cite reasons such as treatment by staff when they go to a provider and the length of time it takes to see a provider.  This wait time is more prevalent as a reason for those individuals living in the western part of the County as well.  They state that they have to ride a long way to see a doctor and the wait time is long.  This length of time and inaccessible transportation puts them on the road all day just to see the doctor.</a:t>
            </a:r>
          </a:p>
        </p:txBody>
      </p:sp>
      <p:sp>
        <p:nvSpPr>
          <p:cNvPr id="4" name="Slide Number Placeholder 3"/>
          <p:cNvSpPr>
            <a:spLocks noGrp="1"/>
          </p:cNvSpPr>
          <p:nvPr>
            <p:ph type="sldNum" sz="quarter" idx="5"/>
          </p:nvPr>
        </p:nvSpPr>
        <p:spPr/>
        <p:txBody>
          <a:bodyPr/>
          <a:lstStyle/>
          <a:p>
            <a:fld id="{C6074690-7256-4BB9-AC0F-97AEAE8CDEC2}" type="slidenum">
              <a:rPr lang="en-US" smtClean="0"/>
              <a:t>22</a:t>
            </a:fld>
            <a:endParaRPr lang="en-US" dirty="0"/>
          </a:p>
        </p:txBody>
      </p:sp>
    </p:spTree>
    <p:extLst>
      <p:ext uri="{BB962C8B-B14F-4D97-AF65-F5344CB8AC3E}">
        <p14:creationId xmlns:p14="http://schemas.microsoft.com/office/powerpoint/2010/main" val="63140860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Not knowing where to get services and people not knowing they are positive are reason for their barrier to care.  Other issues include mental health issues, having a bad experience with staff and transportation are cited as some of the top reasons for not accessing care.  Here you see transportation as an issue that has been cited time again with consumers, especially those in the western part of the County.</a:t>
            </a:r>
          </a:p>
        </p:txBody>
      </p:sp>
      <p:sp>
        <p:nvSpPr>
          <p:cNvPr id="4" name="Slide Number Placeholder 3"/>
          <p:cNvSpPr>
            <a:spLocks noGrp="1"/>
          </p:cNvSpPr>
          <p:nvPr>
            <p:ph type="sldNum" sz="quarter" idx="5"/>
          </p:nvPr>
        </p:nvSpPr>
        <p:spPr/>
        <p:txBody>
          <a:bodyPr/>
          <a:lstStyle/>
          <a:p>
            <a:fld id="{C6074690-7256-4BB9-AC0F-97AEAE8CDEC2}" type="slidenum">
              <a:rPr lang="en-US" smtClean="0"/>
              <a:t>23</a:t>
            </a:fld>
            <a:endParaRPr lang="en-US" dirty="0"/>
          </a:p>
        </p:txBody>
      </p:sp>
    </p:spTree>
    <p:extLst>
      <p:ext uri="{BB962C8B-B14F-4D97-AF65-F5344CB8AC3E}">
        <p14:creationId xmlns:p14="http://schemas.microsoft.com/office/powerpoint/2010/main" val="81919877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Almost ¾ of the individuals surveyed stated they adhere to their medication schedule.</a:t>
            </a:r>
          </a:p>
        </p:txBody>
      </p:sp>
      <p:sp>
        <p:nvSpPr>
          <p:cNvPr id="4" name="Slide Number Placeholder 3"/>
          <p:cNvSpPr>
            <a:spLocks noGrp="1"/>
          </p:cNvSpPr>
          <p:nvPr>
            <p:ph type="sldNum" sz="quarter" idx="5"/>
          </p:nvPr>
        </p:nvSpPr>
        <p:spPr/>
        <p:txBody>
          <a:bodyPr/>
          <a:lstStyle/>
          <a:p>
            <a:fld id="{C6074690-7256-4BB9-AC0F-97AEAE8CDEC2}" type="slidenum">
              <a:rPr lang="en-US" smtClean="0"/>
              <a:t>25</a:t>
            </a:fld>
            <a:endParaRPr lang="en-US" dirty="0"/>
          </a:p>
        </p:txBody>
      </p:sp>
    </p:spTree>
    <p:extLst>
      <p:ext uri="{BB962C8B-B14F-4D97-AF65-F5344CB8AC3E}">
        <p14:creationId xmlns:p14="http://schemas.microsoft.com/office/powerpoint/2010/main" val="316062511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 significant amount of the respondents stated that rarely miss taking their medication.</a:t>
            </a:r>
          </a:p>
        </p:txBody>
      </p:sp>
      <p:sp>
        <p:nvSpPr>
          <p:cNvPr id="4" name="Slide Number Placeholder 3"/>
          <p:cNvSpPr>
            <a:spLocks noGrp="1"/>
          </p:cNvSpPr>
          <p:nvPr>
            <p:ph type="sldNum" sz="quarter" idx="5"/>
          </p:nvPr>
        </p:nvSpPr>
        <p:spPr/>
        <p:txBody>
          <a:bodyPr/>
          <a:lstStyle/>
          <a:p>
            <a:fld id="{C6074690-7256-4BB9-AC0F-97AEAE8CDEC2}" type="slidenum">
              <a:rPr lang="en-US" smtClean="0"/>
              <a:t>26</a:t>
            </a:fld>
            <a:endParaRPr lang="en-US" dirty="0"/>
          </a:p>
        </p:txBody>
      </p:sp>
    </p:spTree>
    <p:extLst>
      <p:ext uri="{BB962C8B-B14F-4D97-AF65-F5344CB8AC3E}">
        <p14:creationId xmlns:p14="http://schemas.microsoft.com/office/powerpoint/2010/main" val="118700136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main reason people miss their medication is because they forgot.  With the possible introduction of telehealth services in Palm Beach County, it is anticipated these numbers will decrease.</a:t>
            </a:r>
          </a:p>
        </p:txBody>
      </p:sp>
      <p:sp>
        <p:nvSpPr>
          <p:cNvPr id="4" name="Slide Number Placeholder 3"/>
          <p:cNvSpPr>
            <a:spLocks noGrp="1"/>
          </p:cNvSpPr>
          <p:nvPr>
            <p:ph type="sldNum" sz="quarter" idx="5"/>
          </p:nvPr>
        </p:nvSpPr>
        <p:spPr/>
        <p:txBody>
          <a:bodyPr/>
          <a:lstStyle/>
          <a:p>
            <a:fld id="{C6074690-7256-4BB9-AC0F-97AEAE8CDEC2}" type="slidenum">
              <a:rPr lang="en-US" smtClean="0"/>
              <a:t>27</a:t>
            </a:fld>
            <a:endParaRPr lang="en-US" dirty="0"/>
          </a:p>
        </p:txBody>
      </p:sp>
    </p:spTree>
    <p:extLst>
      <p:ext uri="{BB962C8B-B14F-4D97-AF65-F5344CB8AC3E}">
        <p14:creationId xmlns:p14="http://schemas.microsoft.com/office/powerpoint/2010/main" val="134392468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majority of individuals asked about their viral load did not know what it was.  There are many individuals that do not know what their viral load or CD4 count is.  These are areas for additional education that speaks to the issues that consumers want to know.  Some may be afraid to ask or just have a lack of knowledge of their lab results from quarter to quarter</a:t>
            </a:r>
          </a:p>
        </p:txBody>
      </p:sp>
      <p:sp>
        <p:nvSpPr>
          <p:cNvPr id="4" name="Slide Number Placeholder 3"/>
          <p:cNvSpPr>
            <a:spLocks noGrp="1"/>
          </p:cNvSpPr>
          <p:nvPr>
            <p:ph type="sldNum" sz="quarter" idx="5"/>
          </p:nvPr>
        </p:nvSpPr>
        <p:spPr/>
        <p:txBody>
          <a:bodyPr/>
          <a:lstStyle/>
          <a:p>
            <a:fld id="{C6074690-7256-4BB9-AC0F-97AEAE8CDEC2}" type="slidenum">
              <a:rPr lang="en-US" smtClean="0"/>
              <a:t>28</a:t>
            </a:fld>
            <a:endParaRPr lang="en-US" dirty="0"/>
          </a:p>
        </p:txBody>
      </p:sp>
    </p:spTree>
    <p:extLst>
      <p:ext uri="{BB962C8B-B14F-4D97-AF65-F5344CB8AC3E}">
        <p14:creationId xmlns:p14="http://schemas.microsoft.com/office/powerpoint/2010/main" val="407159611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As you will note, services participants were unable to access include Dental services, food vouchers, nutritional counseling, and of course housing services.</a:t>
            </a:r>
          </a:p>
        </p:txBody>
      </p:sp>
      <p:sp>
        <p:nvSpPr>
          <p:cNvPr id="4" name="Slide Number Placeholder 3"/>
          <p:cNvSpPr>
            <a:spLocks noGrp="1"/>
          </p:cNvSpPr>
          <p:nvPr>
            <p:ph type="sldNum" sz="quarter" idx="5"/>
          </p:nvPr>
        </p:nvSpPr>
        <p:spPr/>
        <p:txBody>
          <a:bodyPr/>
          <a:lstStyle/>
          <a:p>
            <a:fld id="{C6074690-7256-4BB9-AC0F-97AEAE8CDEC2}" type="slidenum">
              <a:rPr lang="en-US" smtClean="0"/>
              <a:t>29</a:t>
            </a:fld>
            <a:endParaRPr lang="en-US" dirty="0"/>
          </a:p>
        </p:txBody>
      </p:sp>
    </p:spTree>
    <p:extLst>
      <p:ext uri="{BB962C8B-B14F-4D97-AF65-F5344CB8AC3E}">
        <p14:creationId xmlns:p14="http://schemas.microsoft.com/office/powerpoint/2010/main" val="138038945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Our special study includes the Haitian born population.  Please see the attached timeline for all aspects of the needs assessment</a:t>
            </a:r>
          </a:p>
        </p:txBody>
      </p:sp>
      <p:sp>
        <p:nvSpPr>
          <p:cNvPr id="4" name="Slide Number Placeholder 3"/>
          <p:cNvSpPr>
            <a:spLocks noGrp="1"/>
          </p:cNvSpPr>
          <p:nvPr>
            <p:ph type="sldNum" sz="quarter" idx="5"/>
          </p:nvPr>
        </p:nvSpPr>
        <p:spPr/>
        <p:txBody>
          <a:bodyPr/>
          <a:lstStyle/>
          <a:p>
            <a:fld id="{C6074690-7256-4BB9-AC0F-97AEAE8CDEC2}" type="slidenum">
              <a:rPr lang="en-US" smtClean="0"/>
              <a:t>30</a:t>
            </a:fld>
            <a:endParaRPr lang="en-US" dirty="0"/>
          </a:p>
        </p:txBody>
      </p:sp>
    </p:spTree>
    <p:extLst>
      <p:ext uri="{BB962C8B-B14F-4D97-AF65-F5344CB8AC3E}">
        <p14:creationId xmlns:p14="http://schemas.microsoft.com/office/powerpoint/2010/main" val="25535920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There should be special studies conducted every year with target populations and subpopulations as identified by the planning council and by the epidemiology of the PLWH.</a:t>
            </a:r>
          </a:p>
        </p:txBody>
      </p:sp>
      <p:sp>
        <p:nvSpPr>
          <p:cNvPr id="4" name="Slide Number Placeholder 3"/>
          <p:cNvSpPr>
            <a:spLocks noGrp="1"/>
          </p:cNvSpPr>
          <p:nvPr>
            <p:ph type="sldNum" sz="quarter" idx="5"/>
          </p:nvPr>
        </p:nvSpPr>
        <p:spPr/>
        <p:txBody>
          <a:bodyPr/>
          <a:lstStyle/>
          <a:p>
            <a:fld id="{C6074690-7256-4BB9-AC0F-97AEAE8CDEC2}" type="slidenum">
              <a:rPr lang="en-US" smtClean="0"/>
              <a:t>31</a:t>
            </a:fld>
            <a:endParaRPr lang="en-US" dirty="0"/>
          </a:p>
        </p:txBody>
      </p:sp>
    </p:spTree>
    <p:extLst>
      <p:ext uri="{BB962C8B-B14F-4D97-AF65-F5344CB8AC3E}">
        <p14:creationId xmlns:p14="http://schemas.microsoft.com/office/powerpoint/2010/main" val="293793157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6074690-7256-4BB9-AC0F-97AEAE8CDEC2}" type="slidenum">
              <a:rPr lang="en-US" smtClean="0"/>
              <a:t>33</a:t>
            </a:fld>
            <a:endParaRPr lang="en-US" dirty="0"/>
          </a:p>
        </p:txBody>
      </p:sp>
    </p:spTree>
    <p:extLst>
      <p:ext uri="{BB962C8B-B14F-4D97-AF65-F5344CB8AC3E}">
        <p14:creationId xmlns:p14="http://schemas.microsoft.com/office/powerpoint/2010/main" val="329479961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16930" y="0"/>
            <a:ext cx="12227975" cy="6856214"/>
            <a:chOff x="-16934" y="0"/>
            <a:chExt cx="12231160" cy="6856214"/>
          </a:xfrm>
        </p:grpSpPr>
        <p:pic>
          <p:nvPicPr>
            <p:cNvPr id="16" name="Picture 15" descr="H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16934" y="3147609"/>
              <a:ext cx="2478024" cy="612648"/>
            </a:xfrm>
            <a:prstGeom prst="rect">
              <a:avLst/>
            </a:prstGeom>
          </p:spPr>
        </p:pic>
        <p:pic>
          <p:nvPicPr>
            <p:cNvPr id="20" name="Picture 19"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9736202" y="3147609"/>
              <a:ext cx="2478024" cy="612648"/>
            </a:xfrm>
            <a:prstGeom prst="rect">
              <a:avLst/>
            </a:prstGeom>
          </p:spPr>
        </p:pic>
      </p:grpSp>
      <p:sp>
        <p:nvSpPr>
          <p:cNvPr id="2" name="Title 1"/>
          <p:cNvSpPr>
            <a:spLocks noGrp="1"/>
          </p:cNvSpPr>
          <p:nvPr>
            <p:ph type="ctrTitle"/>
          </p:nvPr>
        </p:nvSpPr>
        <p:spPr>
          <a:xfrm>
            <a:off x="2691697" y="1871132"/>
            <a:ext cx="6813894" cy="1515533"/>
          </a:xfrm>
        </p:spPr>
        <p:txBody>
          <a:bodyPr anchor="b">
            <a:noAutofit/>
          </a:bodyPr>
          <a:lstStyle>
            <a:lvl1pPr algn="ctr">
              <a:defRPr sz="5398">
                <a:effectLst/>
              </a:defRPr>
            </a:lvl1pPr>
          </a:lstStyle>
          <a:p>
            <a:r>
              <a:rPr lang="en-US"/>
              <a:t>Click to edit Master title style</a:t>
            </a:r>
            <a:endParaRPr lang="en-US" dirty="0"/>
          </a:p>
        </p:txBody>
      </p:sp>
      <p:sp>
        <p:nvSpPr>
          <p:cNvPr id="3" name="Subtitle 2"/>
          <p:cNvSpPr>
            <a:spLocks noGrp="1"/>
          </p:cNvSpPr>
          <p:nvPr>
            <p:ph type="subTitle" idx="1"/>
          </p:nvPr>
        </p:nvSpPr>
        <p:spPr>
          <a:xfrm>
            <a:off x="2691697" y="3657597"/>
            <a:ext cx="6813894" cy="1320802"/>
          </a:xfrm>
        </p:spPr>
        <p:txBody>
          <a:bodyPr anchor="t">
            <a:normAutofit/>
          </a:bodyPr>
          <a:lstStyle>
            <a:lvl1pPr marL="0" indent="0" algn="ctr">
              <a:buNone/>
              <a:defRPr sz="2099">
                <a:solidFill>
                  <a:schemeClr val="tx1"/>
                </a:solidFill>
              </a:defRPr>
            </a:lvl1pPr>
            <a:lvl2pPr marL="457063" indent="0" algn="ctr">
              <a:buNone/>
              <a:defRPr>
                <a:solidFill>
                  <a:schemeClr val="tx1">
                    <a:tint val="75000"/>
                  </a:schemeClr>
                </a:solidFill>
              </a:defRPr>
            </a:lvl2pPr>
            <a:lvl3pPr marL="914126" indent="0" algn="ctr">
              <a:buNone/>
              <a:defRPr>
                <a:solidFill>
                  <a:schemeClr val="tx1">
                    <a:tint val="75000"/>
                  </a:schemeClr>
                </a:solidFill>
              </a:defRPr>
            </a:lvl3pPr>
            <a:lvl4pPr marL="1371189" indent="0" algn="ctr">
              <a:buNone/>
              <a:defRPr>
                <a:solidFill>
                  <a:schemeClr val="tx1">
                    <a:tint val="75000"/>
                  </a:schemeClr>
                </a:solidFill>
              </a:defRPr>
            </a:lvl4pPr>
            <a:lvl5pPr marL="1828251" indent="0" algn="ctr">
              <a:buNone/>
              <a:defRPr>
                <a:solidFill>
                  <a:schemeClr val="tx1">
                    <a:tint val="75000"/>
                  </a:schemeClr>
                </a:solidFill>
              </a:defRPr>
            </a:lvl5pPr>
            <a:lvl6pPr marL="2285314" indent="0" algn="ctr">
              <a:buNone/>
              <a:defRPr>
                <a:solidFill>
                  <a:schemeClr val="tx1">
                    <a:tint val="75000"/>
                  </a:schemeClr>
                </a:solidFill>
              </a:defRPr>
            </a:lvl6pPr>
            <a:lvl7pPr marL="2742377" indent="0" algn="ctr">
              <a:buNone/>
              <a:defRPr>
                <a:solidFill>
                  <a:schemeClr val="tx1">
                    <a:tint val="75000"/>
                  </a:schemeClr>
                </a:solidFill>
              </a:defRPr>
            </a:lvl7pPr>
            <a:lvl8pPr marL="3199440" indent="0" algn="ctr">
              <a:buNone/>
              <a:defRPr>
                <a:solidFill>
                  <a:schemeClr val="tx1">
                    <a:tint val="75000"/>
                  </a:schemeClr>
                </a:solidFill>
              </a:defRPr>
            </a:lvl8pPr>
            <a:lvl9pPr marL="3656503"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7981154" y="5037663"/>
            <a:ext cx="897233" cy="279400"/>
          </a:xfrm>
        </p:spPr>
        <p:txBody>
          <a:bodyPr/>
          <a:lstStyle/>
          <a:p>
            <a:fld id="{8E36636D-D922-432D-A958-524484B5923D}" type="datetimeFigureOut">
              <a:rPr lang="en-US" smtClean="0"/>
              <a:pPr/>
              <a:t>6/26/2020</a:t>
            </a:fld>
            <a:endParaRPr lang="en-US" dirty="0"/>
          </a:p>
        </p:txBody>
      </p:sp>
      <p:sp>
        <p:nvSpPr>
          <p:cNvPr id="5" name="Footer Placeholder 4"/>
          <p:cNvSpPr>
            <a:spLocks noGrp="1"/>
          </p:cNvSpPr>
          <p:nvPr>
            <p:ph type="ftr" sz="quarter" idx="11"/>
          </p:nvPr>
        </p:nvSpPr>
        <p:spPr>
          <a:xfrm>
            <a:off x="2691696" y="5037663"/>
            <a:ext cx="5213277" cy="279400"/>
          </a:xfrm>
        </p:spPr>
        <p:txBody>
          <a:bodyPr/>
          <a:lstStyle/>
          <a:p>
            <a:endParaRPr lang="en-US" dirty="0"/>
          </a:p>
        </p:txBody>
      </p:sp>
      <p:sp>
        <p:nvSpPr>
          <p:cNvPr id="6" name="Slide Number Placeholder 5"/>
          <p:cNvSpPr>
            <a:spLocks noGrp="1"/>
          </p:cNvSpPr>
          <p:nvPr>
            <p:ph type="sldNum" sz="quarter" idx="12"/>
          </p:nvPr>
        </p:nvSpPr>
        <p:spPr>
          <a:xfrm>
            <a:off x="8954568" y="5037663"/>
            <a:ext cx="551023" cy="279400"/>
          </a:xfrm>
        </p:spPr>
        <p:txBody>
          <a:bodyPr/>
          <a:lstStyle/>
          <a:p>
            <a:fld id="{DF28FB93-0A08-4E7D-8E63-9EFA29F1E093}" type="slidenum">
              <a:rPr lang="en-US" smtClean="0"/>
              <a:pPr/>
              <a:t>‹#›</a:t>
            </a:fld>
            <a:endParaRPr lang="en-US" dirty="0"/>
          </a:p>
        </p:txBody>
      </p:sp>
      <p:cxnSp>
        <p:nvCxnSpPr>
          <p:cNvPr id="15" name="Straight Connector 14"/>
          <p:cNvCxnSpPr/>
          <p:nvPr/>
        </p:nvCxnSpPr>
        <p:spPr>
          <a:xfrm>
            <a:off x="2691698" y="3522131"/>
            <a:ext cx="6813893"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1845079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5806" y="2421466"/>
            <a:ext cx="940484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E36636D-D922-432D-A958-524484B5923D}" type="datetimeFigureOut">
              <a:rPr lang="en-US" smtClean="0"/>
              <a:pPr/>
              <a:t>6/26/2020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F28FB93-0A08-4E7D-8E63-9EFA29F1E093}" type="slidenum">
              <a:rPr lang="en-US" smtClean="0"/>
              <a:pPr/>
              <a:t>‹#›</a:t>
            </a:fld>
            <a:endParaRPr lang="en-US" dirty="0"/>
          </a:p>
        </p:txBody>
      </p:sp>
    </p:spTree>
    <p:extLst>
      <p:ext uri="{BB962C8B-B14F-4D97-AF65-F5344CB8AC3E}">
        <p14:creationId xmlns:p14="http://schemas.microsoft.com/office/powerpoint/2010/main" val="29376344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4544" y="1752606"/>
            <a:ext cx="8156563" cy="1822514"/>
          </a:xfrm>
        </p:spPr>
        <p:txBody>
          <a:bodyPr anchor="b">
            <a:normAutofit/>
          </a:bodyPr>
          <a:lstStyle>
            <a:lvl1pPr algn="ctr">
              <a:defRPr sz="4399" b="0" cap="none"/>
            </a:lvl1pPr>
          </a:lstStyle>
          <a:p>
            <a:r>
              <a:rPr lang="en-US"/>
              <a:t>Click to edit Master title style</a:t>
            </a:r>
            <a:endParaRPr lang="en-US" dirty="0"/>
          </a:p>
        </p:txBody>
      </p:sp>
      <p:sp>
        <p:nvSpPr>
          <p:cNvPr id="3" name="Text Placeholder 2"/>
          <p:cNvSpPr>
            <a:spLocks noGrp="1"/>
          </p:cNvSpPr>
          <p:nvPr>
            <p:ph type="body" idx="1"/>
          </p:nvPr>
        </p:nvSpPr>
        <p:spPr>
          <a:xfrm>
            <a:off x="2014542" y="3846052"/>
            <a:ext cx="8156565" cy="954547"/>
          </a:xfrm>
        </p:spPr>
        <p:txBody>
          <a:bodyPr anchor="t">
            <a:normAutofit/>
          </a:bodyPr>
          <a:lstStyle>
            <a:lvl1pPr marL="0" indent="0" algn="ctr">
              <a:buNone/>
              <a:defRPr sz="2399">
                <a:solidFill>
                  <a:schemeClr val="tx1"/>
                </a:solidFill>
              </a:defRPr>
            </a:lvl1pPr>
            <a:lvl2pPr marL="457063" indent="0">
              <a:buNone/>
              <a:defRPr sz="1799">
                <a:solidFill>
                  <a:schemeClr val="tx1">
                    <a:tint val="75000"/>
                  </a:schemeClr>
                </a:solidFill>
              </a:defRPr>
            </a:lvl2pPr>
            <a:lvl3pPr marL="914126" indent="0">
              <a:buNone/>
              <a:defRPr sz="1600">
                <a:solidFill>
                  <a:schemeClr val="tx1">
                    <a:tint val="75000"/>
                  </a:schemeClr>
                </a:solidFill>
              </a:defRPr>
            </a:lvl3pPr>
            <a:lvl4pPr marL="1371189" indent="0">
              <a:buNone/>
              <a:defRPr sz="1400">
                <a:solidFill>
                  <a:schemeClr val="tx1">
                    <a:tint val="75000"/>
                  </a:schemeClr>
                </a:solidFill>
              </a:defRPr>
            </a:lvl4pPr>
            <a:lvl5pPr marL="1828251" indent="0">
              <a:buNone/>
              <a:defRPr sz="1400">
                <a:solidFill>
                  <a:schemeClr val="tx1">
                    <a:tint val="75000"/>
                  </a:schemeClr>
                </a:solidFill>
              </a:defRPr>
            </a:lvl5pPr>
            <a:lvl6pPr marL="2285314" indent="0">
              <a:buNone/>
              <a:defRPr sz="1400">
                <a:solidFill>
                  <a:schemeClr val="tx1">
                    <a:tint val="75000"/>
                  </a:schemeClr>
                </a:solidFill>
              </a:defRPr>
            </a:lvl6pPr>
            <a:lvl7pPr marL="2742377" indent="0">
              <a:buNone/>
              <a:defRPr sz="1400">
                <a:solidFill>
                  <a:schemeClr val="tx1">
                    <a:tint val="75000"/>
                  </a:schemeClr>
                </a:solidFill>
              </a:defRPr>
            </a:lvl7pPr>
            <a:lvl8pPr marL="3199440" indent="0">
              <a:buNone/>
              <a:defRPr sz="1400">
                <a:solidFill>
                  <a:schemeClr val="tx1">
                    <a:tint val="75000"/>
                  </a:schemeClr>
                </a:solidFill>
              </a:defRPr>
            </a:lvl8pPr>
            <a:lvl9pPr marL="3656503"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E36636D-D922-432D-A958-524484B5923D}" type="datetimeFigureOut">
              <a:rPr lang="en-US" smtClean="0"/>
              <a:pPr/>
              <a:t>6/26/2020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F28FB93-0A08-4E7D-8E63-9EFA29F1E093}" type="slidenum">
              <a:rPr lang="en-US" smtClean="0"/>
              <a:pPr/>
              <a:t>‹#›</a:t>
            </a:fld>
            <a:endParaRPr lang="en-US" dirty="0"/>
          </a:p>
        </p:txBody>
      </p:sp>
      <p:cxnSp>
        <p:nvCxnSpPr>
          <p:cNvPr id="16" name="Straight Connector 15"/>
          <p:cNvCxnSpPr/>
          <p:nvPr/>
        </p:nvCxnSpPr>
        <p:spPr>
          <a:xfrm>
            <a:off x="2012199" y="3710585"/>
            <a:ext cx="816125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6533775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395806" y="2421466"/>
            <a:ext cx="940484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98110" y="2560320"/>
            <a:ext cx="4717075" cy="3310128"/>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9734" y="2560320"/>
            <a:ext cx="4717075" cy="3310128"/>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E36636D-D922-432D-A958-524484B5923D}" type="datetimeFigureOut">
              <a:rPr lang="en-US" smtClean="0"/>
              <a:pPr/>
              <a:t>6/26/2020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F28FB93-0A08-4E7D-8E63-9EFA29F1E093}" type="slidenum">
              <a:rPr lang="en-US" smtClean="0"/>
              <a:pPr/>
              <a:t>‹#›</a:t>
            </a:fld>
            <a:endParaRPr lang="en-US" dirty="0"/>
          </a:p>
        </p:txBody>
      </p:sp>
    </p:spTree>
    <p:extLst>
      <p:ext uri="{BB962C8B-B14F-4D97-AF65-F5344CB8AC3E}">
        <p14:creationId xmlns:p14="http://schemas.microsoft.com/office/powerpoint/2010/main" val="5942369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295063" y="2658533"/>
            <a:ext cx="4717075" cy="576262"/>
          </a:xfrm>
        </p:spPr>
        <p:txBody>
          <a:bodyPr anchor="b">
            <a:noAutofit/>
          </a:bodyPr>
          <a:lstStyle>
            <a:lvl1pPr marL="0" indent="0">
              <a:spcBef>
                <a:spcPts val="672"/>
              </a:spcBef>
              <a:spcAft>
                <a:spcPts val="600"/>
              </a:spcAft>
              <a:buNone/>
              <a:defRPr sz="2799" b="0">
                <a:solidFill>
                  <a:schemeClr val="accent1"/>
                </a:solidFill>
              </a:defRPr>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n-US"/>
              <a:t>Edit Master text styles</a:t>
            </a:r>
          </a:p>
        </p:txBody>
      </p:sp>
      <p:sp>
        <p:nvSpPr>
          <p:cNvPr id="4" name="Content Placeholder 3"/>
          <p:cNvSpPr>
            <a:spLocks noGrp="1"/>
          </p:cNvSpPr>
          <p:nvPr>
            <p:ph sz="half" idx="2"/>
          </p:nvPr>
        </p:nvSpPr>
        <p:spPr>
          <a:xfrm>
            <a:off x="1295063" y="3243263"/>
            <a:ext cx="4717075" cy="2632605"/>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9061" y="2658533"/>
            <a:ext cx="4717075" cy="576262"/>
          </a:xfrm>
        </p:spPr>
        <p:txBody>
          <a:bodyPr anchor="b">
            <a:noAutofit/>
          </a:bodyPr>
          <a:lstStyle>
            <a:lvl1pPr marL="0" indent="0">
              <a:spcBef>
                <a:spcPts val="672"/>
              </a:spcBef>
              <a:spcAft>
                <a:spcPts val="600"/>
              </a:spcAft>
              <a:buNone/>
              <a:defRPr sz="2799" b="0">
                <a:solidFill>
                  <a:schemeClr val="accent1"/>
                </a:solidFill>
              </a:defRPr>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n-US"/>
              <a:t>Edit Master text styles</a:t>
            </a:r>
          </a:p>
        </p:txBody>
      </p:sp>
      <p:sp>
        <p:nvSpPr>
          <p:cNvPr id="6" name="Content Placeholder 5"/>
          <p:cNvSpPr>
            <a:spLocks noGrp="1"/>
          </p:cNvSpPr>
          <p:nvPr>
            <p:ph sz="quarter" idx="4"/>
          </p:nvPr>
        </p:nvSpPr>
        <p:spPr>
          <a:xfrm>
            <a:off x="6179061" y="3243263"/>
            <a:ext cx="4717075" cy="2632605"/>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E36636D-D922-432D-A958-524484B5923D}" type="datetimeFigureOut">
              <a:rPr lang="en-US" smtClean="0"/>
              <a:pPr/>
              <a:t>6/26/2020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F28FB93-0A08-4E7D-8E63-9EFA29F1E093}" type="slidenum">
              <a:rPr lang="en-US" smtClean="0"/>
              <a:pPr/>
              <a:t>‹#›</a:t>
            </a:fld>
            <a:endParaRPr lang="en-US" dirty="0"/>
          </a:p>
        </p:txBody>
      </p:sp>
      <p:cxnSp>
        <p:nvCxnSpPr>
          <p:cNvPr id="18" name="Straight Connector 17"/>
          <p:cNvCxnSpPr/>
          <p:nvPr/>
        </p:nvCxnSpPr>
        <p:spPr>
          <a:xfrm>
            <a:off x="1395806" y="2421466"/>
            <a:ext cx="940484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6546565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E36636D-D922-432D-A958-524484B5923D}" type="datetimeFigureOut">
              <a:rPr lang="en-US" smtClean="0"/>
              <a:pPr/>
              <a:t>6/26/2020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F28FB93-0A08-4E7D-8E63-9EFA29F1E093}" type="slidenum">
              <a:rPr lang="en-US" smtClean="0"/>
              <a:pPr/>
              <a:t>‹#›</a:t>
            </a:fld>
            <a:endParaRPr lang="en-US" dirty="0"/>
          </a:p>
        </p:txBody>
      </p:sp>
      <p:cxnSp>
        <p:nvCxnSpPr>
          <p:cNvPr id="14" name="Straight Connector 13"/>
          <p:cNvCxnSpPr/>
          <p:nvPr/>
        </p:nvCxnSpPr>
        <p:spPr>
          <a:xfrm>
            <a:off x="1395806" y="2421466"/>
            <a:ext cx="940484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595998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E36636D-D922-432D-A958-524484B5923D}" type="datetimeFigureOut">
              <a:rPr lang="en-US" smtClean="0"/>
              <a:pPr/>
              <a:t>6/26/2020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F28FB93-0A08-4E7D-8E63-9EFA29F1E093}" type="slidenum">
              <a:rPr lang="en-US" smtClean="0"/>
              <a:pPr/>
              <a:t>‹#›</a:t>
            </a:fld>
            <a:endParaRPr lang="en-US" dirty="0"/>
          </a:p>
        </p:txBody>
      </p:sp>
    </p:spTree>
    <p:extLst>
      <p:ext uri="{BB962C8B-B14F-4D97-AF65-F5344CB8AC3E}">
        <p14:creationId xmlns:p14="http://schemas.microsoft.com/office/powerpoint/2010/main" val="34798897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474" y="1388534"/>
            <a:ext cx="3717487" cy="1371600"/>
          </a:xfrm>
        </p:spPr>
        <p:txBody>
          <a:bodyPr anchor="b">
            <a:normAutofit/>
          </a:bodyPr>
          <a:lstStyle>
            <a:lvl1pPr algn="ctr">
              <a:defRPr sz="2399" b="0"/>
            </a:lvl1pPr>
          </a:lstStyle>
          <a:p>
            <a:r>
              <a:rPr lang="en-US"/>
              <a:t>Click to edit Master title style</a:t>
            </a:r>
            <a:endParaRPr lang="en-US" dirty="0"/>
          </a:p>
        </p:txBody>
      </p:sp>
      <p:sp>
        <p:nvSpPr>
          <p:cNvPr id="3" name="Content Placeholder 2"/>
          <p:cNvSpPr>
            <a:spLocks noGrp="1"/>
          </p:cNvSpPr>
          <p:nvPr>
            <p:ph idx="1"/>
          </p:nvPr>
        </p:nvSpPr>
        <p:spPr>
          <a:xfrm>
            <a:off x="5417257" y="982132"/>
            <a:ext cx="5468042" cy="4893735"/>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293474" y="3031065"/>
            <a:ext cx="3717487" cy="2438404"/>
          </a:xfrm>
        </p:spPr>
        <p:txBody>
          <a:bodyPr anchor="t">
            <a:normAutofit/>
          </a:bodyPr>
          <a:lstStyle>
            <a:lvl1pPr marL="0" indent="0" algn="ctr">
              <a:buNone/>
              <a:defRPr sz="1600"/>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8E36636D-D922-432D-A958-524484B5923D}" type="datetimeFigureOut">
              <a:rPr lang="en-US" smtClean="0"/>
              <a:pPr/>
              <a:t>6/26/2020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F28FB93-0A08-4E7D-8E63-9EFA29F1E093}" type="slidenum">
              <a:rPr lang="en-US" smtClean="0"/>
              <a:pPr/>
              <a:t>‹#›</a:t>
            </a:fld>
            <a:endParaRPr lang="en-US" dirty="0"/>
          </a:p>
        </p:txBody>
      </p:sp>
      <p:cxnSp>
        <p:nvCxnSpPr>
          <p:cNvPr id="16" name="Straight Connector 15"/>
          <p:cNvCxnSpPr/>
          <p:nvPr/>
        </p:nvCxnSpPr>
        <p:spPr>
          <a:xfrm>
            <a:off x="1395805" y="2912533"/>
            <a:ext cx="3513583"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4365303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061" y="1883832"/>
            <a:ext cx="6240191" cy="1371600"/>
          </a:xfrm>
        </p:spPr>
        <p:txBody>
          <a:bodyPr anchor="b">
            <a:normAutofit/>
          </a:bodyPr>
          <a:lstStyle>
            <a:lvl1pPr algn="ctr">
              <a:defRPr sz="2799" b="0"/>
            </a:lvl1pPr>
          </a:lstStyle>
          <a:p>
            <a:r>
              <a:rPr lang="en-US"/>
              <a:t>Click to edit Master title style</a:t>
            </a:r>
            <a:endParaRPr lang="en-US" dirty="0"/>
          </a:p>
        </p:txBody>
      </p:sp>
      <p:sp>
        <p:nvSpPr>
          <p:cNvPr id="17" name="Picture Placeholder 2"/>
          <p:cNvSpPr>
            <a:spLocks noGrp="1" noChangeAspect="1"/>
          </p:cNvSpPr>
          <p:nvPr>
            <p:ph type="pic" idx="1"/>
          </p:nvPr>
        </p:nvSpPr>
        <p:spPr>
          <a:xfrm>
            <a:off x="8092724" y="1041400"/>
            <a:ext cx="3062549"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063" indent="0">
              <a:buNone/>
              <a:defRPr sz="1600"/>
            </a:lvl2pPr>
            <a:lvl3pPr marL="914126" indent="0">
              <a:buNone/>
              <a:defRPr sz="1600"/>
            </a:lvl3pPr>
            <a:lvl4pPr marL="1371189" indent="0">
              <a:buNone/>
              <a:defRPr sz="1600"/>
            </a:lvl4pPr>
            <a:lvl5pPr marL="1828251" indent="0">
              <a:buNone/>
              <a:defRPr sz="1600"/>
            </a:lvl5pPr>
            <a:lvl6pPr marL="2285314" indent="0">
              <a:buNone/>
              <a:defRPr sz="1600"/>
            </a:lvl6pPr>
            <a:lvl7pPr marL="2742377" indent="0">
              <a:buNone/>
              <a:defRPr sz="1600"/>
            </a:lvl7pPr>
            <a:lvl8pPr marL="3199440" indent="0">
              <a:buNone/>
              <a:defRPr sz="1600"/>
            </a:lvl8pPr>
            <a:lvl9pPr marL="3656503" indent="0">
              <a:buNone/>
              <a:defRPr sz="1600"/>
            </a:lvl9pPr>
          </a:lstStyle>
          <a:p>
            <a:r>
              <a:rPr lang="en-US" dirty="0"/>
              <a:t>Click icon to add picture</a:t>
            </a:r>
          </a:p>
        </p:txBody>
      </p:sp>
      <p:sp>
        <p:nvSpPr>
          <p:cNvPr id="4" name="Text Placeholder 3"/>
          <p:cNvSpPr>
            <a:spLocks noGrp="1"/>
          </p:cNvSpPr>
          <p:nvPr>
            <p:ph type="body" sz="half" idx="2"/>
          </p:nvPr>
        </p:nvSpPr>
        <p:spPr>
          <a:xfrm>
            <a:off x="1295061" y="3255432"/>
            <a:ext cx="6240191" cy="1828800"/>
          </a:xfrm>
        </p:spPr>
        <p:txBody>
          <a:bodyPr anchor="t">
            <a:normAutofit/>
          </a:bodyPr>
          <a:lstStyle>
            <a:lvl1pPr marL="0" indent="0" algn="ctr">
              <a:buNone/>
              <a:defRPr sz="1799"/>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8E36636D-D922-432D-A958-524484B5923D}" type="datetimeFigureOut">
              <a:rPr lang="en-US" smtClean="0"/>
              <a:pPr/>
              <a:t>6/26/2020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F28FB93-0A08-4E7D-8E63-9EFA29F1E093}" type="slidenum">
              <a:rPr lang="en-US" smtClean="0"/>
              <a:pPr/>
              <a:t>‹#›</a:t>
            </a:fld>
            <a:endParaRPr lang="en-US" dirty="0"/>
          </a:p>
        </p:txBody>
      </p:sp>
    </p:spTree>
    <p:extLst>
      <p:ext uri="{BB962C8B-B14F-4D97-AF65-F5344CB8AC3E}">
        <p14:creationId xmlns:p14="http://schemas.microsoft.com/office/powerpoint/2010/main" val="31862948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064" y="4815415"/>
            <a:ext cx="9607163" cy="566738"/>
          </a:xfrm>
        </p:spPr>
        <p:txBody>
          <a:bodyPr anchor="b">
            <a:normAutofit/>
          </a:bodyPr>
          <a:lstStyle>
            <a:lvl1pPr algn="ctr">
              <a:defRPr sz="2399"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041156" y="1041400"/>
            <a:ext cx="10103340"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063" indent="0">
              <a:buNone/>
              <a:defRPr sz="1600"/>
            </a:lvl2pPr>
            <a:lvl3pPr marL="914126" indent="0">
              <a:buNone/>
              <a:defRPr sz="1600"/>
            </a:lvl3pPr>
            <a:lvl4pPr marL="1371189" indent="0">
              <a:buNone/>
              <a:defRPr sz="1600"/>
            </a:lvl4pPr>
            <a:lvl5pPr marL="1828251" indent="0">
              <a:buNone/>
              <a:defRPr sz="1600"/>
            </a:lvl5pPr>
            <a:lvl6pPr marL="2285314" indent="0">
              <a:buNone/>
              <a:defRPr sz="1600"/>
            </a:lvl6pPr>
            <a:lvl7pPr marL="2742377" indent="0">
              <a:buNone/>
              <a:defRPr sz="1600"/>
            </a:lvl7pPr>
            <a:lvl8pPr marL="3199440" indent="0">
              <a:buNone/>
              <a:defRPr sz="1600"/>
            </a:lvl8pPr>
            <a:lvl9pPr marL="3656503" indent="0">
              <a:buNone/>
              <a:defRPr sz="1600"/>
            </a:lvl9pPr>
          </a:lstStyle>
          <a:p>
            <a:r>
              <a:rPr lang="en-US" dirty="0"/>
              <a:t>Click icon to add picture</a:t>
            </a:r>
          </a:p>
        </p:txBody>
      </p:sp>
      <p:sp>
        <p:nvSpPr>
          <p:cNvPr id="4" name="Text Placeholder 3"/>
          <p:cNvSpPr>
            <a:spLocks noGrp="1"/>
          </p:cNvSpPr>
          <p:nvPr>
            <p:ph type="body" sz="half" idx="2"/>
          </p:nvPr>
        </p:nvSpPr>
        <p:spPr>
          <a:xfrm>
            <a:off x="1295064" y="5382153"/>
            <a:ext cx="9607163" cy="493712"/>
          </a:xfrm>
        </p:spPr>
        <p:txBody>
          <a:bodyPr>
            <a:normAutofit/>
          </a:bodyPr>
          <a:lstStyle>
            <a:lvl1pPr marL="0" indent="0" algn="ctr">
              <a:buNone/>
              <a:defRPr sz="1400"/>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8E36636D-D922-432D-A958-524484B5923D}" type="datetimeFigureOut">
              <a:rPr lang="en-US" smtClean="0"/>
              <a:pPr/>
              <a:t>6/26/2020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F28FB93-0A08-4E7D-8E63-9EFA29F1E093}" type="slidenum">
              <a:rPr lang="en-US" smtClean="0"/>
              <a:pPr/>
              <a:t>‹#›</a:t>
            </a:fld>
            <a:endParaRPr lang="en-US" dirty="0"/>
          </a:p>
        </p:txBody>
      </p:sp>
    </p:spTree>
    <p:extLst>
      <p:ext uri="{BB962C8B-B14F-4D97-AF65-F5344CB8AC3E}">
        <p14:creationId xmlns:p14="http://schemas.microsoft.com/office/powerpoint/2010/main" val="17428151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528" y="982132"/>
            <a:ext cx="9590234" cy="2954868"/>
          </a:xfrm>
        </p:spPr>
        <p:txBody>
          <a:bodyPr anchor="ctr">
            <a:normAutofit/>
          </a:bodyPr>
          <a:lstStyle>
            <a:lvl1pPr algn="ctr">
              <a:defRPr sz="3199" b="0" cap="none"/>
            </a:lvl1pPr>
          </a:lstStyle>
          <a:p>
            <a:r>
              <a:rPr lang="en-US"/>
              <a:t>Click to edit Master title style</a:t>
            </a:r>
            <a:endParaRPr lang="en-US" dirty="0"/>
          </a:p>
        </p:txBody>
      </p:sp>
      <p:sp>
        <p:nvSpPr>
          <p:cNvPr id="3" name="Text Placeholder 2"/>
          <p:cNvSpPr>
            <a:spLocks noGrp="1"/>
          </p:cNvSpPr>
          <p:nvPr>
            <p:ph type="body" idx="1"/>
          </p:nvPr>
        </p:nvSpPr>
        <p:spPr>
          <a:xfrm>
            <a:off x="1303528" y="4343400"/>
            <a:ext cx="9590234" cy="1532467"/>
          </a:xfrm>
        </p:spPr>
        <p:txBody>
          <a:bodyPr anchor="ctr">
            <a:normAutofit/>
          </a:bodyPr>
          <a:lstStyle>
            <a:lvl1pPr marL="0" indent="0" algn="ctr">
              <a:buNone/>
              <a:defRPr sz="1999">
                <a:solidFill>
                  <a:schemeClr val="tx1"/>
                </a:solidFill>
              </a:defRPr>
            </a:lvl1pPr>
            <a:lvl2pPr marL="457063" indent="0">
              <a:buNone/>
              <a:defRPr sz="1799">
                <a:solidFill>
                  <a:schemeClr val="tx1">
                    <a:tint val="75000"/>
                  </a:schemeClr>
                </a:solidFill>
              </a:defRPr>
            </a:lvl2pPr>
            <a:lvl3pPr marL="914126" indent="0">
              <a:buNone/>
              <a:defRPr sz="1600">
                <a:solidFill>
                  <a:schemeClr val="tx1">
                    <a:tint val="75000"/>
                  </a:schemeClr>
                </a:solidFill>
              </a:defRPr>
            </a:lvl3pPr>
            <a:lvl4pPr marL="1371189" indent="0">
              <a:buNone/>
              <a:defRPr sz="1400">
                <a:solidFill>
                  <a:schemeClr val="tx1">
                    <a:tint val="75000"/>
                  </a:schemeClr>
                </a:solidFill>
              </a:defRPr>
            </a:lvl4pPr>
            <a:lvl5pPr marL="1828251" indent="0">
              <a:buNone/>
              <a:defRPr sz="1400">
                <a:solidFill>
                  <a:schemeClr val="tx1">
                    <a:tint val="75000"/>
                  </a:schemeClr>
                </a:solidFill>
              </a:defRPr>
            </a:lvl5pPr>
            <a:lvl6pPr marL="2285314" indent="0">
              <a:buNone/>
              <a:defRPr sz="1400">
                <a:solidFill>
                  <a:schemeClr val="tx1">
                    <a:tint val="75000"/>
                  </a:schemeClr>
                </a:solidFill>
              </a:defRPr>
            </a:lvl6pPr>
            <a:lvl7pPr marL="2742377" indent="0">
              <a:buNone/>
              <a:defRPr sz="1400">
                <a:solidFill>
                  <a:schemeClr val="tx1">
                    <a:tint val="75000"/>
                  </a:schemeClr>
                </a:solidFill>
              </a:defRPr>
            </a:lvl7pPr>
            <a:lvl8pPr marL="3199440" indent="0">
              <a:buNone/>
              <a:defRPr sz="1400">
                <a:solidFill>
                  <a:schemeClr val="tx1">
                    <a:tint val="75000"/>
                  </a:schemeClr>
                </a:solidFill>
              </a:defRPr>
            </a:lvl8pPr>
            <a:lvl9pPr marL="3656503"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E36636D-D922-432D-A958-524484B5923D}" type="datetimeFigureOut">
              <a:rPr lang="en-US" smtClean="0"/>
              <a:pPr/>
              <a:t>6/26/2020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F28FB93-0A08-4E7D-8E63-9EFA29F1E093}" type="slidenum">
              <a:rPr lang="en-US" smtClean="0"/>
              <a:pPr/>
              <a:t>‹#›</a:t>
            </a:fld>
            <a:endParaRPr lang="en-US" dirty="0"/>
          </a:p>
        </p:txBody>
      </p:sp>
      <p:cxnSp>
        <p:nvCxnSpPr>
          <p:cNvPr id="15" name="Straight Connector 14"/>
          <p:cNvCxnSpPr/>
          <p:nvPr/>
        </p:nvCxnSpPr>
        <p:spPr>
          <a:xfrm>
            <a:off x="1395806" y="4140199"/>
            <a:ext cx="940484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98941872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5836" y="982132"/>
            <a:ext cx="9293977" cy="2370668"/>
          </a:xfrm>
        </p:spPr>
        <p:txBody>
          <a:bodyPr anchor="ctr">
            <a:normAutofit/>
          </a:bodyPr>
          <a:lstStyle>
            <a:lvl1pPr algn="ctr">
              <a:defRPr sz="3199"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674376" y="3352800"/>
            <a:ext cx="8836900" cy="584200"/>
          </a:xfrm>
        </p:spPr>
        <p:txBody>
          <a:bodyPr anchor="ctr">
            <a:normAutofit/>
          </a:bodyPr>
          <a:lstStyle>
            <a:lvl1pPr marL="0" indent="0" algn="r">
              <a:buFontTx/>
              <a:buNone/>
              <a:defRPr sz="1999"/>
            </a:lvl1pPr>
            <a:lvl2pPr marL="457063" indent="0">
              <a:buFontTx/>
              <a:buNone/>
              <a:defRPr/>
            </a:lvl2pPr>
            <a:lvl3pPr marL="914126" indent="0">
              <a:buFontTx/>
              <a:buNone/>
              <a:defRPr/>
            </a:lvl3pPr>
            <a:lvl4pPr marL="1371189" indent="0">
              <a:buFontTx/>
              <a:buNone/>
              <a:defRPr/>
            </a:lvl4pPr>
            <a:lvl5pPr marL="1828251" indent="0">
              <a:buFontTx/>
              <a:buNone/>
              <a:defRPr/>
            </a:lvl5pPr>
          </a:lstStyle>
          <a:p>
            <a:pPr lvl="0"/>
            <a:r>
              <a:rPr lang="en-US"/>
              <a:t>Edit Master text styles</a:t>
            </a:r>
          </a:p>
        </p:txBody>
      </p:sp>
      <p:sp>
        <p:nvSpPr>
          <p:cNvPr id="3" name="Text Placeholder 2"/>
          <p:cNvSpPr>
            <a:spLocks noGrp="1"/>
          </p:cNvSpPr>
          <p:nvPr>
            <p:ph type="body" idx="1"/>
          </p:nvPr>
        </p:nvSpPr>
        <p:spPr>
          <a:xfrm>
            <a:off x="1295064" y="4343400"/>
            <a:ext cx="9607163" cy="1532467"/>
          </a:xfrm>
        </p:spPr>
        <p:txBody>
          <a:bodyPr anchor="ctr">
            <a:normAutofit/>
          </a:bodyPr>
          <a:lstStyle>
            <a:lvl1pPr marL="0" indent="0" algn="ctr">
              <a:buNone/>
              <a:defRPr sz="1999">
                <a:solidFill>
                  <a:schemeClr val="tx1"/>
                </a:solidFill>
              </a:defRPr>
            </a:lvl1pPr>
            <a:lvl2pPr marL="457063" indent="0">
              <a:buNone/>
              <a:defRPr sz="1799">
                <a:solidFill>
                  <a:schemeClr val="tx1">
                    <a:tint val="75000"/>
                  </a:schemeClr>
                </a:solidFill>
              </a:defRPr>
            </a:lvl2pPr>
            <a:lvl3pPr marL="914126" indent="0">
              <a:buNone/>
              <a:defRPr sz="1600">
                <a:solidFill>
                  <a:schemeClr val="tx1">
                    <a:tint val="75000"/>
                  </a:schemeClr>
                </a:solidFill>
              </a:defRPr>
            </a:lvl3pPr>
            <a:lvl4pPr marL="1371189" indent="0">
              <a:buNone/>
              <a:defRPr sz="1400">
                <a:solidFill>
                  <a:schemeClr val="tx1">
                    <a:tint val="75000"/>
                  </a:schemeClr>
                </a:solidFill>
              </a:defRPr>
            </a:lvl4pPr>
            <a:lvl5pPr marL="1828251" indent="0">
              <a:buNone/>
              <a:defRPr sz="1400">
                <a:solidFill>
                  <a:schemeClr val="tx1">
                    <a:tint val="75000"/>
                  </a:schemeClr>
                </a:solidFill>
              </a:defRPr>
            </a:lvl5pPr>
            <a:lvl6pPr marL="2285314" indent="0">
              <a:buNone/>
              <a:defRPr sz="1400">
                <a:solidFill>
                  <a:schemeClr val="tx1">
                    <a:tint val="75000"/>
                  </a:schemeClr>
                </a:solidFill>
              </a:defRPr>
            </a:lvl6pPr>
            <a:lvl7pPr marL="2742377" indent="0">
              <a:buNone/>
              <a:defRPr sz="1400">
                <a:solidFill>
                  <a:schemeClr val="tx1">
                    <a:tint val="75000"/>
                  </a:schemeClr>
                </a:solidFill>
              </a:defRPr>
            </a:lvl7pPr>
            <a:lvl8pPr marL="3199440" indent="0">
              <a:buNone/>
              <a:defRPr sz="1400">
                <a:solidFill>
                  <a:schemeClr val="tx1">
                    <a:tint val="75000"/>
                  </a:schemeClr>
                </a:solidFill>
              </a:defRPr>
            </a:lvl8pPr>
            <a:lvl9pPr marL="3656503"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E36636D-D922-432D-A958-524484B5923D}" type="datetimeFigureOut">
              <a:rPr lang="en-US" smtClean="0"/>
              <a:pPr/>
              <a:t>6/26/2020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F28FB93-0A08-4E7D-8E63-9EFA29F1E093}" type="slidenum">
              <a:rPr lang="en-US" smtClean="0"/>
              <a:pPr/>
              <a:t>‹#›</a:t>
            </a:fld>
            <a:endParaRPr lang="en-US" dirty="0"/>
          </a:p>
        </p:txBody>
      </p:sp>
      <p:sp>
        <p:nvSpPr>
          <p:cNvPr id="14" name="TextBox 13"/>
          <p:cNvSpPr txBox="1"/>
          <p:nvPr/>
        </p:nvSpPr>
        <p:spPr>
          <a:xfrm>
            <a:off x="861789" y="879961"/>
            <a:ext cx="609441" cy="584776"/>
          </a:xfrm>
          <a:prstGeom prst="rect">
            <a:avLst/>
          </a:prstGeom>
        </p:spPr>
        <p:txBody>
          <a:bodyPr vert="horz" lIns="91416" tIns="45708" rIns="91416" bIns="45708" rtlCol="0" anchor="ctr">
            <a:noAutofit/>
          </a:bodyPr>
          <a:lstStyle/>
          <a:p>
            <a:pPr lvl="0"/>
            <a:r>
              <a:rPr lang="en-US" sz="7998" dirty="0">
                <a:solidFill>
                  <a:schemeClr val="tx1"/>
                </a:solidFill>
                <a:effectLst/>
              </a:rPr>
              <a:t>“</a:t>
            </a:r>
          </a:p>
        </p:txBody>
      </p:sp>
      <p:sp>
        <p:nvSpPr>
          <p:cNvPr id="15" name="TextBox 14"/>
          <p:cNvSpPr txBox="1"/>
          <p:nvPr/>
        </p:nvSpPr>
        <p:spPr>
          <a:xfrm>
            <a:off x="10597507" y="2827870"/>
            <a:ext cx="609441" cy="584776"/>
          </a:xfrm>
          <a:prstGeom prst="rect">
            <a:avLst/>
          </a:prstGeom>
        </p:spPr>
        <p:txBody>
          <a:bodyPr vert="horz" lIns="91416" tIns="45708" rIns="91416" bIns="45708" rtlCol="0" anchor="ctr">
            <a:noAutofit/>
          </a:bodyPr>
          <a:lstStyle/>
          <a:p>
            <a:pPr lvl="0" algn="r"/>
            <a:r>
              <a:rPr lang="en-US" sz="7998" dirty="0">
                <a:solidFill>
                  <a:schemeClr val="tx1"/>
                </a:solidFill>
                <a:effectLst/>
              </a:rPr>
              <a:t>”</a:t>
            </a:r>
          </a:p>
        </p:txBody>
      </p:sp>
      <p:cxnSp>
        <p:nvCxnSpPr>
          <p:cNvPr id="19" name="Straight Connector 18"/>
          <p:cNvCxnSpPr/>
          <p:nvPr/>
        </p:nvCxnSpPr>
        <p:spPr>
          <a:xfrm>
            <a:off x="1395806" y="4140199"/>
            <a:ext cx="940484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3578440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065" y="3308581"/>
            <a:ext cx="9607165" cy="1468800"/>
          </a:xfrm>
        </p:spPr>
        <p:txBody>
          <a:bodyPr anchor="b">
            <a:normAutofit/>
          </a:bodyPr>
          <a:lstStyle>
            <a:lvl1pPr algn="l">
              <a:defRPr sz="3199" b="0" cap="none"/>
            </a:lvl1pPr>
          </a:lstStyle>
          <a:p>
            <a:r>
              <a:rPr lang="en-US"/>
              <a:t>Click to edit Master title style</a:t>
            </a:r>
            <a:endParaRPr lang="en-US" dirty="0"/>
          </a:p>
        </p:txBody>
      </p:sp>
      <p:sp>
        <p:nvSpPr>
          <p:cNvPr id="3" name="Text Placeholder 2"/>
          <p:cNvSpPr>
            <a:spLocks noGrp="1"/>
          </p:cNvSpPr>
          <p:nvPr>
            <p:ph type="body" idx="1"/>
          </p:nvPr>
        </p:nvSpPr>
        <p:spPr>
          <a:xfrm>
            <a:off x="1295064" y="4777381"/>
            <a:ext cx="9607165" cy="860400"/>
          </a:xfrm>
        </p:spPr>
        <p:txBody>
          <a:bodyPr anchor="t">
            <a:normAutofit/>
          </a:bodyPr>
          <a:lstStyle>
            <a:lvl1pPr marL="0" indent="0" algn="l">
              <a:buNone/>
              <a:defRPr sz="1999">
                <a:solidFill>
                  <a:schemeClr val="tx1"/>
                </a:solidFill>
              </a:defRPr>
            </a:lvl1pPr>
            <a:lvl2pPr marL="457063" indent="0">
              <a:buNone/>
              <a:defRPr sz="1799">
                <a:solidFill>
                  <a:schemeClr val="tx1">
                    <a:tint val="75000"/>
                  </a:schemeClr>
                </a:solidFill>
              </a:defRPr>
            </a:lvl2pPr>
            <a:lvl3pPr marL="914126" indent="0">
              <a:buNone/>
              <a:defRPr sz="1600">
                <a:solidFill>
                  <a:schemeClr val="tx1">
                    <a:tint val="75000"/>
                  </a:schemeClr>
                </a:solidFill>
              </a:defRPr>
            </a:lvl3pPr>
            <a:lvl4pPr marL="1371189" indent="0">
              <a:buNone/>
              <a:defRPr sz="1400">
                <a:solidFill>
                  <a:schemeClr val="tx1">
                    <a:tint val="75000"/>
                  </a:schemeClr>
                </a:solidFill>
              </a:defRPr>
            </a:lvl4pPr>
            <a:lvl5pPr marL="1828251" indent="0">
              <a:buNone/>
              <a:defRPr sz="1400">
                <a:solidFill>
                  <a:schemeClr val="tx1">
                    <a:tint val="75000"/>
                  </a:schemeClr>
                </a:solidFill>
              </a:defRPr>
            </a:lvl5pPr>
            <a:lvl6pPr marL="2285314" indent="0">
              <a:buNone/>
              <a:defRPr sz="1400">
                <a:solidFill>
                  <a:schemeClr val="tx1">
                    <a:tint val="75000"/>
                  </a:schemeClr>
                </a:solidFill>
              </a:defRPr>
            </a:lvl6pPr>
            <a:lvl7pPr marL="2742377" indent="0">
              <a:buNone/>
              <a:defRPr sz="1400">
                <a:solidFill>
                  <a:schemeClr val="tx1">
                    <a:tint val="75000"/>
                  </a:schemeClr>
                </a:solidFill>
              </a:defRPr>
            </a:lvl7pPr>
            <a:lvl8pPr marL="3199440" indent="0">
              <a:buNone/>
              <a:defRPr sz="1400">
                <a:solidFill>
                  <a:schemeClr val="tx1">
                    <a:tint val="75000"/>
                  </a:schemeClr>
                </a:solidFill>
              </a:defRPr>
            </a:lvl8pPr>
            <a:lvl9pPr marL="3656503"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E36636D-D922-432D-A958-524484B5923D}" type="datetimeFigureOut">
              <a:rPr lang="en-US" smtClean="0"/>
              <a:pPr/>
              <a:t>6/26/2020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F28FB93-0A08-4E7D-8E63-9EFA29F1E093}" type="slidenum">
              <a:rPr lang="en-US" smtClean="0"/>
              <a:pPr/>
              <a:t>‹#›</a:t>
            </a:fld>
            <a:endParaRPr lang="en-US" dirty="0"/>
          </a:p>
        </p:txBody>
      </p:sp>
    </p:spTree>
    <p:extLst>
      <p:ext uri="{BB962C8B-B14F-4D97-AF65-F5344CB8AC3E}">
        <p14:creationId xmlns:p14="http://schemas.microsoft.com/office/powerpoint/2010/main" val="351793584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5836" y="982132"/>
            <a:ext cx="9293977" cy="2243668"/>
          </a:xfrm>
        </p:spPr>
        <p:txBody>
          <a:bodyPr anchor="ctr">
            <a:normAutofit/>
          </a:bodyPr>
          <a:lstStyle>
            <a:lvl1pPr algn="ctr">
              <a:defRPr sz="3199" b="0" cap="none">
                <a:solidFill>
                  <a:schemeClr val="tx1"/>
                </a:solidFill>
              </a:defRPr>
            </a:lvl1pPr>
          </a:lstStyle>
          <a:p>
            <a:r>
              <a:rPr lang="en-US"/>
              <a:t>Click to edit Master title style</a:t>
            </a:r>
            <a:endParaRPr lang="en-US" dirty="0"/>
          </a:p>
        </p:txBody>
      </p:sp>
      <p:sp>
        <p:nvSpPr>
          <p:cNvPr id="23" name="Text Placeholder 2"/>
          <p:cNvSpPr>
            <a:spLocks noGrp="1"/>
          </p:cNvSpPr>
          <p:nvPr>
            <p:ph type="body" idx="13"/>
          </p:nvPr>
        </p:nvSpPr>
        <p:spPr>
          <a:xfrm>
            <a:off x="1295064" y="3639312"/>
            <a:ext cx="9607165" cy="886968"/>
          </a:xfrm>
        </p:spPr>
        <p:txBody>
          <a:bodyPr anchor="b">
            <a:normAutofit/>
          </a:bodyPr>
          <a:lstStyle>
            <a:lvl1pPr marL="0" indent="0" algn="l">
              <a:spcBef>
                <a:spcPts val="0"/>
              </a:spcBef>
              <a:buNone/>
              <a:defRPr sz="2399">
                <a:solidFill>
                  <a:schemeClr val="tx1"/>
                </a:solidFill>
              </a:defRPr>
            </a:lvl1pPr>
            <a:lvl2pPr marL="457063" indent="0">
              <a:buNone/>
              <a:defRPr sz="1799">
                <a:solidFill>
                  <a:schemeClr val="tx1">
                    <a:tint val="75000"/>
                  </a:schemeClr>
                </a:solidFill>
              </a:defRPr>
            </a:lvl2pPr>
            <a:lvl3pPr marL="914126" indent="0">
              <a:buNone/>
              <a:defRPr sz="1600">
                <a:solidFill>
                  <a:schemeClr val="tx1">
                    <a:tint val="75000"/>
                  </a:schemeClr>
                </a:solidFill>
              </a:defRPr>
            </a:lvl3pPr>
            <a:lvl4pPr marL="1371189" indent="0">
              <a:buNone/>
              <a:defRPr sz="1400">
                <a:solidFill>
                  <a:schemeClr val="tx1">
                    <a:tint val="75000"/>
                  </a:schemeClr>
                </a:solidFill>
              </a:defRPr>
            </a:lvl4pPr>
            <a:lvl5pPr marL="1828251" indent="0">
              <a:buNone/>
              <a:defRPr sz="1400">
                <a:solidFill>
                  <a:schemeClr val="tx1">
                    <a:tint val="75000"/>
                  </a:schemeClr>
                </a:solidFill>
              </a:defRPr>
            </a:lvl5pPr>
            <a:lvl6pPr marL="2285314" indent="0">
              <a:buNone/>
              <a:defRPr sz="1400">
                <a:solidFill>
                  <a:schemeClr val="tx1">
                    <a:tint val="75000"/>
                  </a:schemeClr>
                </a:solidFill>
              </a:defRPr>
            </a:lvl6pPr>
            <a:lvl7pPr marL="2742377" indent="0">
              <a:buNone/>
              <a:defRPr sz="1400">
                <a:solidFill>
                  <a:schemeClr val="tx1">
                    <a:tint val="75000"/>
                  </a:schemeClr>
                </a:solidFill>
              </a:defRPr>
            </a:lvl7pPr>
            <a:lvl8pPr marL="3199440" indent="0">
              <a:buNone/>
              <a:defRPr sz="1400">
                <a:solidFill>
                  <a:schemeClr val="tx1">
                    <a:tint val="75000"/>
                  </a:schemeClr>
                </a:solidFill>
              </a:defRPr>
            </a:lvl8pPr>
            <a:lvl9pPr marL="3656503" indent="0">
              <a:buNone/>
              <a:defRPr sz="1400">
                <a:solidFill>
                  <a:schemeClr val="tx1">
                    <a:tint val="75000"/>
                  </a:schemeClr>
                </a:solidFill>
              </a:defRPr>
            </a:lvl9pPr>
          </a:lstStyle>
          <a:p>
            <a:pPr lvl="0"/>
            <a:r>
              <a:rPr lang="en-US"/>
              <a:t>Edit Master text styles</a:t>
            </a:r>
          </a:p>
        </p:txBody>
      </p:sp>
      <p:sp>
        <p:nvSpPr>
          <p:cNvPr id="3" name="Text Placeholder 2"/>
          <p:cNvSpPr>
            <a:spLocks noGrp="1"/>
          </p:cNvSpPr>
          <p:nvPr>
            <p:ph type="body" idx="1"/>
          </p:nvPr>
        </p:nvSpPr>
        <p:spPr>
          <a:xfrm>
            <a:off x="1295064" y="4529667"/>
            <a:ext cx="9607165" cy="1346200"/>
          </a:xfrm>
        </p:spPr>
        <p:txBody>
          <a:bodyPr anchor="t">
            <a:normAutofit/>
          </a:bodyPr>
          <a:lstStyle>
            <a:lvl1pPr marL="0" indent="0" algn="l">
              <a:buNone/>
              <a:defRPr sz="1799">
                <a:solidFill>
                  <a:schemeClr val="tx1"/>
                </a:solidFill>
              </a:defRPr>
            </a:lvl1pPr>
            <a:lvl2pPr marL="457063" indent="0">
              <a:buNone/>
              <a:defRPr sz="1799">
                <a:solidFill>
                  <a:schemeClr val="tx1">
                    <a:tint val="75000"/>
                  </a:schemeClr>
                </a:solidFill>
              </a:defRPr>
            </a:lvl2pPr>
            <a:lvl3pPr marL="914126" indent="0">
              <a:buNone/>
              <a:defRPr sz="1600">
                <a:solidFill>
                  <a:schemeClr val="tx1">
                    <a:tint val="75000"/>
                  </a:schemeClr>
                </a:solidFill>
              </a:defRPr>
            </a:lvl3pPr>
            <a:lvl4pPr marL="1371189" indent="0">
              <a:buNone/>
              <a:defRPr sz="1400">
                <a:solidFill>
                  <a:schemeClr val="tx1">
                    <a:tint val="75000"/>
                  </a:schemeClr>
                </a:solidFill>
              </a:defRPr>
            </a:lvl4pPr>
            <a:lvl5pPr marL="1828251" indent="0">
              <a:buNone/>
              <a:defRPr sz="1400">
                <a:solidFill>
                  <a:schemeClr val="tx1">
                    <a:tint val="75000"/>
                  </a:schemeClr>
                </a:solidFill>
              </a:defRPr>
            </a:lvl5pPr>
            <a:lvl6pPr marL="2285314" indent="0">
              <a:buNone/>
              <a:defRPr sz="1400">
                <a:solidFill>
                  <a:schemeClr val="tx1">
                    <a:tint val="75000"/>
                  </a:schemeClr>
                </a:solidFill>
              </a:defRPr>
            </a:lvl6pPr>
            <a:lvl7pPr marL="2742377" indent="0">
              <a:buNone/>
              <a:defRPr sz="1400">
                <a:solidFill>
                  <a:schemeClr val="tx1">
                    <a:tint val="75000"/>
                  </a:schemeClr>
                </a:solidFill>
              </a:defRPr>
            </a:lvl7pPr>
            <a:lvl8pPr marL="3199440" indent="0">
              <a:buNone/>
              <a:defRPr sz="1400">
                <a:solidFill>
                  <a:schemeClr val="tx1">
                    <a:tint val="75000"/>
                  </a:schemeClr>
                </a:solidFill>
              </a:defRPr>
            </a:lvl8pPr>
            <a:lvl9pPr marL="3656503"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E36636D-D922-432D-A958-524484B5923D}" type="datetimeFigureOut">
              <a:rPr lang="en-US" smtClean="0"/>
              <a:pPr/>
              <a:t>6/26/2020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F28FB93-0A08-4E7D-8E63-9EFA29F1E093}" type="slidenum">
              <a:rPr lang="en-US" smtClean="0"/>
              <a:pPr/>
              <a:t>‹#›</a:t>
            </a:fld>
            <a:endParaRPr lang="en-US" dirty="0"/>
          </a:p>
        </p:txBody>
      </p:sp>
      <p:sp>
        <p:nvSpPr>
          <p:cNvPr id="12" name="TextBox 11"/>
          <p:cNvSpPr txBox="1"/>
          <p:nvPr/>
        </p:nvSpPr>
        <p:spPr>
          <a:xfrm>
            <a:off x="861789" y="879961"/>
            <a:ext cx="609441" cy="584776"/>
          </a:xfrm>
          <a:prstGeom prst="rect">
            <a:avLst/>
          </a:prstGeom>
        </p:spPr>
        <p:txBody>
          <a:bodyPr vert="horz" lIns="91416" tIns="45708" rIns="91416" bIns="45708" rtlCol="0" anchor="ctr">
            <a:noAutofit/>
          </a:bodyPr>
          <a:lstStyle/>
          <a:p>
            <a:pPr lvl="0"/>
            <a:r>
              <a:rPr lang="en-US" sz="7998" dirty="0">
                <a:solidFill>
                  <a:schemeClr val="tx1"/>
                </a:solidFill>
                <a:effectLst/>
              </a:rPr>
              <a:t>“</a:t>
            </a:r>
          </a:p>
        </p:txBody>
      </p:sp>
      <p:sp>
        <p:nvSpPr>
          <p:cNvPr id="13" name="TextBox 12"/>
          <p:cNvSpPr txBox="1"/>
          <p:nvPr/>
        </p:nvSpPr>
        <p:spPr>
          <a:xfrm>
            <a:off x="10597507" y="2599261"/>
            <a:ext cx="609441" cy="584776"/>
          </a:xfrm>
          <a:prstGeom prst="rect">
            <a:avLst/>
          </a:prstGeom>
        </p:spPr>
        <p:txBody>
          <a:bodyPr vert="horz" lIns="91416" tIns="45708" rIns="91416" bIns="45708" rtlCol="0" anchor="ctr">
            <a:noAutofit/>
          </a:bodyPr>
          <a:lstStyle/>
          <a:p>
            <a:pPr lvl="0" algn="r"/>
            <a:r>
              <a:rPr lang="en-US" sz="7998" dirty="0">
                <a:solidFill>
                  <a:schemeClr val="tx1"/>
                </a:solidFill>
                <a:effectLst/>
              </a:rPr>
              <a:t>”</a:t>
            </a:r>
          </a:p>
        </p:txBody>
      </p:sp>
      <p:cxnSp>
        <p:nvCxnSpPr>
          <p:cNvPr id="26" name="Straight Connector 25"/>
          <p:cNvCxnSpPr/>
          <p:nvPr/>
        </p:nvCxnSpPr>
        <p:spPr>
          <a:xfrm>
            <a:off x="1395806" y="3429000"/>
            <a:ext cx="940484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8805492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064" y="982132"/>
            <a:ext cx="9607163" cy="2243668"/>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20" name="Text Placeholder 2"/>
          <p:cNvSpPr>
            <a:spLocks noGrp="1"/>
          </p:cNvSpPr>
          <p:nvPr>
            <p:ph type="body" idx="13"/>
          </p:nvPr>
        </p:nvSpPr>
        <p:spPr>
          <a:xfrm>
            <a:off x="1295064" y="3630168"/>
            <a:ext cx="9607165" cy="841248"/>
          </a:xfrm>
        </p:spPr>
        <p:txBody>
          <a:bodyPr anchor="b">
            <a:normAutofit/>
          </a:bodyPr>
          <a:lstStyle>
            <a:lvl1pPr marL="0" indent="0" algn="l">
              <a:spcBef>
                <a:spcPts val="0"/>
              </a:spcBef>
              <a:buNone/>
              <a:defRPr sz="2799">
                <a:solidFill>
                  <a:schemeClr val="tx1"/>
                </a:solidFill>
              </a:defRPr>
            </a:lvl1pPr>
            <a:lvl2pPr marL="457063" indent="0">
              <a:buNone/>
              <a:defRPr sz="1799">
                <a:solidFill>
                  <a:schemeClr val="tx1">
                    <a:tint val="75000"/>
                  </a:schemeClr>
                </a:solidFill>
              </a:defRPr>
            </a:lvl2pPr>
            <a:lvl3pPr marL="914126" indent="0">
              <a:buNone/>
              <a:defRPr sz="1600">
                <a:solidFill>
                  <a:schemeClr val="tx1">
                    <a:tint val="75000"/>
                  </a:schemeClr>
                </a:solidFill>
              </a:defRPr>
            </a:lvl3pPr>
            <a:lvl4pPr marL="1371189" indent="0">
              <a:buNone/>
              <a:defRPr sz="1400">
                <a:solidFill>
                  <a:schemeClr val="tx1">
                    <a:tint val="75000"/>
                  </a:schemeClr>
                </a:solidFill>
              </a:defRPr>
            </a:lvl4pPr>
            <a:lvl5pPr marL="1828251" indent="0">
              <a:buNone/>
              <a:defRPr sz="1400">
                <a:solidFill>
                  <a:schemeClr val="tx1">
                    <a:tint val="75000"/>
                  </a:schemeClr>
                </a:solidFill>
              </a:defRPr>
            </a:lvl5pPr>
            <a:lvl6pPr marL="2285314" indent="0">
              <a:buNone/>
              <a:defRPr sz="1400">
                <a:solidFill>
                  <a:schemeClr val="tx1">
                    <a:tint val="75000"/>
                  </a:schemeClr>
                </a:solidFill>
              </a:defRPr>
            </a:lvl6pPr>
            <a:lvl7pPr marL="2742377" indent="0">
              <a:buNone/>
              <a:defRPr sz="1400">
                <a:solidFill>
                  <a:schemeClr val="tx1">
                    <a:tint val="75000"/>
                  </a:schemeClr>
                </a:solidFill>
              </a:defRPr>
            </a:lvl7pPr>
            <a:lvl8pPr marL="3199440" indent="0">
              <a:buNone/>
              <a:defRPr sz="1400">
                <a:solidFill>
                  <a:schemeClr val="tx1">
                    <a:tint val="75000"/>
                  </a:schemeClr>
                </a:solidFill>
              </a:defRPr>
            </a:lvl8pPr>
            <a:lvl9pPr marL="3656503" indent="0">
              <a:buNone/>
              <a:defRPr sz="1400">
                <a:solidFill>
                  <a:schemeClr val="tx1">
                    <a:tint val="75000"/>
                  </a:schemeClr>
                </a:solidFill>
              </a:defRPr>
            </a:lvl9pPr>
          </a:lstStyle>
          <a:p>
            <a:pPr lvl="0"/>
            <a:r>
              <a:rPr lang="en-US"/>
              <a:t>Edit Master text styles</a:t>
            </a:r>
          </a:p>
        </p:txBody>
      </p:sp>
      <p:sp>
        <p:nvSpPr>
          <p:cNvPr id="3" name="Text Placeholder 2"/>
          <p:cNvSpPr>
            <a:spLocks noGrp="1"/>
          </p:cNvSpPr>
          <p:nvPr>
            <p:ph type="body" idx="1"/>
          </p:nvPr>
        </p:nvSpPr>
        <p:spPr>
          <a:xfrm>
            <a:off x="1295063" y="4470400"/>
            <a:ext cx="9607167" cy="1405467"/>
          </a:xfrm>
        </p:spPr>
        <p:txBody>
          <a:bodyPr anchor="t">
            <a:normAutofit/>
          </a:bodyPr>
          <a:lstStyle>
            <a:lvl1pPr marL="0" indent="0" algn="l">
              <a:buNone/>
              <a:defRPr sz="1799">
                <a:solidFill>
                  <a:schemeClr val="tx1"/>
                </a:solidFill>
              </a:defRPr>
            </a:lvl1pPr>
            <a:lvl2pPr marL="457063" indent="0">
              <a:buNone/>
              <a:defRPr sz="1799">
                <a:solidFill>
                  <a:schemeClr val="tx1">
                    <a:tint val="75000"/>
                  </a:schemeClr>
                </a:solidFill>
              </a:defRPr>
            </a:lvl2pPr>
            <a:lvl3pPr marL="914126" indent="0">
              <a:buNone/>
              <a:defRPr sz="1600">
                <a:solidFill>
                  <a:schemeClr val="tx1">
                    <a:tint val="75000"/>
                  </a:schemeClr>
                </a:solidFill>
              </a:defRPr>
            </a:lvl3pPr>
            <a:lvl4pPr marL="1371189" indent="0">
              <a:buNone/>
              <a:defRPr sz="1400">
                <a:solidFill>
                  <a:schemeClr val="tx1">
                    <a:tint val="75000"/>
                  </a:schemeClr>
                </a:solidFill>
              </a:defRPr>
            </a:lvl4pPr>
            <a:lvl5pPr marL="1828251" indent="0">
              <a:buNone/>
              <a:defRPr sz="1400">
                <a:solidFill>
                  <a:schemeClr val="tx1">
                    <a:tint val="75000"/>
                  </a:schemeClr>
                </a:solidFill>
              </a:defRPr>
            </a:lvl5pPr>
            <a:lvl6pPr marL="2285314" indent="0">
              <a:buNone/>
              <a:defRPr sz="1400">
                <a:solidFill>
                  <a:schemeClr val="tx1">
                    <a:tint val="75000"/>
                  </a:schemeClr>
                </a:solidFill>
              </a:defRPr>
            </a:lvl6pPr>
            <a:lvl7pPr marL="2742377" indent="0">
              <a:buNone/>
              <a:defRPr sz="1400">
                <a:solidFill>
                  <a:schemeClr val="tx1">
                    <a:tint val="75000"/>
                  </a:schemeClr>
                </a:solidFill>
              </a:defRPr>
            </a:lvl7pPr>
            <a:lvl8pPr marL="3199440" indent="0">
              <a:buNone/>
              <a:defRPr sz="1400">
                <a:solidFill>
                  <a:schemeClr val="tx1">
                    <a:tint val="75000"/>
                  </a:schemeClr>
                </a:solidFill>
              </a:defRPr>
            </a:lvl8pPr>
            <a:lvl9pPr marL="3656503"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E36636D-D922-432D-A958-524484B5923D}" type="datetimeFigureOut">
              <a:rPr lang="en-US" smtClean="0"/>
              <a:pPr/>
              <a:t>6/26/2020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F28FB93-0A08-4E7D-8E63-9EFA29F1E093}" type="slidenum">
              <a:rPr lang="en-US" smtClean="0"/>
              <a:pPr/>
              <a:t>‹#›</a:t>
            </a:fld>
            <a:endParaRPr lang="en-US" dirty="0"/>
          </a:p>
        </p:txBody>
      </p:sp>
      <p:cxnSp>
        <p:nvCxnSpPr>
          <p:cNvPr id="15" name="Straight Connector 14"/>
          <p:cNvCxnSpPr/>
          <p:nvPr/>
        </p:nvCxnSpPr>
        <p:spPr>
          <a:xfrm>
            <a:off x="1395806" y="3429000"/>
            <a:ext cx="940484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58516535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E36636D-D922-432D-A958-524484B5923D}" type="datetimeFigureOut">
              <a:rPr lang="en-US" smtClean="0"/>
              <a:pPr/>
              <a:t>6/26/2020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F28FB93-0A08-4E7D-8E63-9EFA29F1E093}" type="slidenum">
              <a:rPr lang="en-US" smtClean="0"/>
              <a:pPr/>
              <a:t>‹#›</a:t>
            </a:fld>
            <a:endParaRPr lang="en-US" dirty="0"/>
          </a:p>
        </p:txBody>
      </p:sp>
      <p:cxnSp>
        <p:nvCxnSpPr>
          <p:cNvPr id="14" name="Straight Connector 13"/>
          <p:cNvCxnSpPr/>
          <p:nvPr/>
        </p:nvCxnSpPr>
        <p:spPr>
          <a:xfrm>
            <a:off x="1395806" y="2421466"/>
            <a:ext cx="940484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7077322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7013" y="982132"/>
            <a:ext cx="1890403" cy="489373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295061" y="982132"/>
            <a:ext cx="7431089" cy="4893734"/>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E36636D-D922-432D-A958-524484B5923D}" type="datetimeFigureOut">
              <a:rPr lang="en-US" smtClean="0"/>
              <a:pPr/>
              <a:t>6/26/2020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F28FB93-0A08-4E7D-8E63-9EFA29F1E093}" type="slidenum">
              <a:rPr lang="en-US" smtClean="0"/>
              <a:pPr/>
              <a:t>‹#›</a:t>
            </a:fld>
            <a:endParaRPr lang="en-US" dirty="0"/>
          </a:p>
        </p:txBody>
      </p:sp>
      <p:cxnSp>
        <p:nvCxnSpPr>
          <p:cNvPr id="14" name="Straight Connector 13"/>
          <p:cNvCxnSpPr/>
          <p:nvPr/>
        </p:nvCxnSpPr>
        <p:spPr>
          <a:xfrm>
            <a:off x="8861582"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4568843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15732" y="0"/>
            <a:ext cx="12226777" cy="6856214"/>
            <a:chOff x="-15736" y="0"/>
            <a:chExt cx="12229962" cy="6856214"/>
          </a:xfrm>
        </p:grpSpPr>
        <p:pic>
          <p:nvPicPr>
            <p:cNvPr id="8" name="Picture 7" descr="H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Placeholder 1"/>
          <p:cNvSpPr>
            <a:spLocks noGrp="1"/>
          </p:cNvSpPr>
          <p:nvPr>
            <p:ph type="title"/>
          </p:nvPr>
        </p:nvSpPr>
        <p:spPr>
          <a:xfrm>
            <a:off x="1295065" y="982133"/>
            <a:ext cx="9598696" cy="13038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295064" y="2556932"/>
            <a:ext cx="9598696" cy="3318936"/>
          </a:xfrm>
          <a:prstGeom prst="rect">
            <a:avLst/>
          </a:prstGeom>
        </p:spPr>
        <p:txBody>
          <a:bodyPr vert="horz" lIns="91440" tIns="45720" rIns="91440" bIns="45720" rtlCol="0"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675241" y="5969000"/>
            <a:ext cx="1599783"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8E36636D-D922-432D-A958-524484B5923D}" type="datetimeFigureOut">
              <a:rPr lang="en-US" smtClean="0"/>
              <a:pPr/>
              <a:t>6/26/2020</a:t>
            </a:fld>
            <a:endParaRPr lang="en-US" dirty="0"/>
          </a:p>
        </p:txBody>
      </p:sp>
      <p:sp>
        <p:nvSpPr>
          <p:cNvPr id="5" name="Footer Placeholder 4"/>
          <p:cNvSpPr>
            <a:spLocks noGrp="1"/>
          </p:cNvSpPr>
          <p:nvPr>
            <p:ph type="ftr" sz="quarter" idx="3"/>
          </p:nvPr>
        </p:nvSpPr>
        <p:spPr>
          <a:xfrm>
            <a:off x="1295064" y="5969000"/>
            <a:ext cx="7303997"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dirty="0"/>
          </a:p>
        </p:txBody>
      </p:sp>
      <p:sp>
        <p:nvSpPr>
          <p:cNvPr id="6" name="Slide Number Placeholder 5"/>
          <p:cNvSpPr>
            <a:spLocks noGrp="1"/>
          </p:cNvSpPr>
          <p:nvPr>
            <p:ph type="sldNum" sz="quarter" idx="4"/>
          </p:nvPr>
        </p:nvSpPr>
        <p:spPr>
          <a:xfrm>
            <a:off x="10351205" y="5969000"/>
            <a:ext cx="542556"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F28FB93-0A08-4E7D-8E63-9EFA29F1E093}" type="slidenum">
              <a:rPr lang="en-US" smtClean="0"/>
              <a:pPr/>
              <a:t>‹#›</a:t>
            </a:fld>
            <a:endParaRPr lang="en-US" dirty="0"/>
          </a:p>
        </p:txBody>
      </p:sp>
    </p:spTree>
    <p:extLst>
      <p:ext uri="{BB962C8B-B14F-4D97-AF65-F5344CB8AC3E}">
        <p14:creationId xmlns:p14="http://schemas.microsoft.com/office/powerpoint/2010/main" val="560572456"/>
      </p:ext>
    </p:extLst>
  </p:cSld>
  <p:clrMap bg1="lt1" tx1="dk1" bg2="lt2" tx2="dk2" accent1="accent1" accent2="accent2" accent3="accent3" accent4="accent4" accent5="accent5" accent6="accent6" hlink="hlink" folHlink="folHlink"/>
  <p:sldLayoutIdLst>
    <p:sldLayoutId id="2147483769" r:id="rId1"/>
    <p:sldLayoutId id="2147483770" r:id="rId2"/>
    <p:sldLayoutId id="2147483771" r:id="rId3"/>
    <p:sldLayoutId id="2147483772" r:id="rId4"/>
    <p:sldLayoutId id="2147483773" r:id="rId5"/>
    <p:sldLayoutId id="2147483774" r:id="rId6"/>
    <p:sldLayoutId id="2147483775" r:id="rId7"/>
    <p:sldLayoutId id="2147483776" r:id="rId8"/>
    <p:sldLayoutId id="2147483777" r:id="rId9"/>
    <p:sldLayoutId id="2147483778" r:id="rId10"/>
    <p:sldLayoutId id="2147483779" r:id="rId11"/>
    <p:sldLayoutId id="2147483780" r:id="rId12"/>
    <p:sldLayoutId id="2147483781" r:id="rId13"/>
    <p:sldLayoutId id="2147483782" r:id="rId14"/>
    <p:sldLayoutId id="2147483783" r:id="rId15"/>
    <p:sldLayoutId id="2147483784" r:id="rId16"/>
    <p:sldLayoutId id="2147483785" r:id="rId17"/>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ctr" defTabSz="457063" rtl="0" eaLnBrk="1" latinLnBrk="0" hangingPunct="1">
        <a:spcBef>
          <a:spcPct val="0"/>
        </a:spcBef>
        <a:buNone/>
        <a:defRPr sz="4399"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664" indent="-285664" algn="l" defTabSz="457063" rtl="0" eaLnBrk="1" latinLnBrk="0" hangingPunct="1">
        <a:spcBef>
          <a:spcPct val="20000"/>
        </a:spcBef>
        <a:spcAft>
          <a:spcPts val="600"/>
        </a:spcAft>
        <a:buClr>
          <a:schemeClr val="accent1"/>
        </a:buClr>
        <a:buSzPct val="115000"/>
        <a:buFont typeface="Arial"/>
        <a:buChar char="•"/>
        <a:defRPr sz="2399" kern="1200" cap="none">
          <a:solidFill>
            <a:schemeClr val="tx1">
              <a:lumMod val="85000"/>
              <a:lumOff val="15000"/>
            </a:schemeClr>
          </a:solidFill>
          <a:effectLst/>
          <a:latin typeface="+mn-lt"/>
          <a:ea typeface="+mn-ea"/>
          <a:cs typeface="+mn-cs"/>
        </a:defRPr>
      </a:lvl1pPr>
      <a:lvl2pPr marL="742727" indent="-285664" algn="l" defTabSz="457063" rtl="0" eaLnBrk="1" latinLnBrk="0" hangingPunct="1">
        <a:spcBef>
          <a:spcPct val="20000"/>
        </a:spcBef>
        <a:spcAft>
          <a:spcPts val="600"/>
        </a:spcAft>
        <a:buClr>
          <a:schemeClr val="accent1"/>
        </a:buClr>
        <a:buSzPct val="115000"/>
        <a:buFont typeface="Arial"/>
        <a:buChar char="•"/>
        <a:defRPr sz="1999" kern="1200" cap="none">
          <a:solidFill>
            <a:schemeClr val="tx1">
              <a:lumMod val="85000"/>
              <a:lumOff val="15000"/>
            </a:schemeClr>
          </a:solidFill>
          <a:effectLst/>
          <a:latin typeface="+mn-lt"/>
          <a:ea typeface="+mn-ea"/>
          <a:cs typeface="+mn-cs"/>
        </a:defRPr>
      </a:lvl2pPr>
      <a:lvl3pPr marL="1199790" indent="-285664" algn="l" defTabSz="457063" rtl="0" eaLnBrk="1" latinLnBrk="0" hangingPunct="1">
        <a:spcBef>
          <a:spcPct val="20000"/>
        </a:spcBef>
        <a:spcAft>
          <a:spcPts val="600"/>
        </a:spcAft>
        <a:buClr>
          <a:schemeClr val="accent1"/>
        </a:buClr>
        <a:buSzPct val="115000"/>
        <a:buFont typeface="Arial"/>
        <a:buChar char="•"/>
        <a:defRPr sz="1799" kern="1200" cap="none">
          <a:solidFill>
            <a:schemeClr val="tx1">
              <a:lumMod val="85000"/>
              <a:lumOff val="15000"/>
            </a:schemeClr>
          </a:solidFill>
          <a:effectLst/>
          <a:latin typeface="+mn-lt"/>
          <a:ea typeface="+mn-ea"/>
          <a:cs typeface="+mn-cs"/>
        </a:defRPr>
      </a:lvl3pPr>
      <a:lvl4pPr marL="1542587" indent="-171399" algn="l" defTabSz="457063"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1999650" indent="-171399" algn="l" defTabSz="457063"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3846" indent="-228531" algn="l" defTabSz="457063"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0908" indent="-228531" algn="l" defTabSz="457063"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7971" indent="-228531" algn="l" defTabSz="457063"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5034" indent="-228531" algn="l" defTabSz="457063"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063" rtl="0" eaLnBrk="1" latinLnBrk="0" hangingPunct="1">
        <a:defRPr sz="1799" kern="1200">
          <a:solidFill>
            <a:schemeClr val="tx1"/>
          </a:solidFill>
          <a:latin typeface="+mn-lt"/>
          <a:ea typeface="+mn-ea"/>
          <a:cs typeface="+mn-cs"/>
        </a:defRPr>
      </a:lvl1pPr>
      <a:lvl2pPr marL="457063" algn="l" defTabSz="457063" rtl="0" eaLnBrk="1" latinLnBrk="0" hangingPunct="1">
        <a:defRPr sz="1799" kern="1200">
          <a:solidFill>
            <a:schemeClr val="tx1"/>
          </a:solidFill>
          <a:latin typeface="+mn-lt"/>
          <a:ea typeface="+mn-ea"/>
          <a:cs typeface="+mn-cs"/>
        </a:defRPr>
      </a:lvl2pPr>
      <a:lvl3pPr marL="914126" algn="l" defTabSz="457063" rtl="0" eaLnBrk="1" latinLnBrk="0" hangingPunct="1">
        <a:defRPr sz="1799" kern="1200">
          <a:solidFill>
            <a:schemeClr val="tx1"/>
          </a:solidFill>
          <a:latin typeface="+mn-lt"/>
          <a:ea typeface="+mn-ea"/>
          <a:cs typeface="+mn-cs"/>
        </a:defRPr>
      </a:lvl3pPr>
      <a:lvl4pPr marL="1371189" algn="l" defTabSz="457063" rtl="0" eaLnBrk="1" latinLnBrk="0" hangingPunct="1">
        <a:defRPr sz="1799" kern="1200">
          <a:solidFill>
            <a:schemeClr val="tx1"/>
          </a:solidFill>
          <a:latin typeface="+mn-lt"/>
          <a:ea typeface="+mn-ea"/>
          <a:cs typeface="+mn-cs"/>
        </a:defRPr>
      </a:lvl4pPr>
      <a:lvl5pPr marL="1828251" algn="l" defTabSz="457063" rtl="0" eaLnBrk="1" latinLnBrk="0" hangingPunct="1">
        <a:defRPr sz="1799" kern="1200">
          <a:solidFill>
            <a:schemeClr val="tx1"/>
          </a:solidFill>
          <a:latin typeface="+mn-lt"/>
          <a:ea typeface="+mn-ea"/>
          <a:cs typeface="+mn-cs"/>
        </a:defRPr>
      </a:lvl5pPr>
      <a:lvl6pPr marL="2285314" algn="l" defTabSz="457063" rtl="0" eaLnBrk="1" latinLnBrk="0" hangingPunct="1">
        <a:defRPr sz="1799" kern="1200">
          <a:solidFill>
            <a:schemeClr val="tx1"/>
          </a:solidFill>
          <a:latin typeface="+mn-lt"/>
          <a:ea typeface="+mn-ea"/>
          <a:cs typeface="+mn-cs"/>
        </a:defRPr>
      </a:lvl6pPr>
      <a:lvl7pPr marL="2742377" algn="l" defTabSz="457063" rtl="0" eaLnBrk="1" latinLnBrk="0" hangingPunct="1">
        <a:defRPr sz="1799" kern="1200">
          <a:solidFill>
            <a:schemeClr val="tx1"/>
          </a:solidFill>
          <a:latin typeface="+mn-lt"/>
          <a:ea typeface="+mn-ea"/>
          <a:cs typeface="+mn-cs"/>
        </a:defRPr>
      </a:lvl7pPr>
      <a:lvl8pPr marL="3199440" algn="l" defTabSz="457063" rtl="0" eaLnBrk="1" latinLnBrk="0" hangingPunct="1">
        <a:defRPr sz="1799" kern="1200">
          <a:solidFill>
            <a:schemeClr val="tx1"/>
          </a:solidFill>
          <a:latin typeface="+mn-lt"/>
          <a:ea typeface="+mn-ea"/>
          <a:cs typeface="+mn-cs"/>
        </a:defRPr>
      </a:lvl8pPr>
      <a:lvl9pPr marL="3656503" algn="l" defTabSz="457063" rtl="0" eaLnBrk="1" latinLnBrk="0" hangingPunct="1">
        <a:defRPr sz="1799"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2" Type="http://schemas.openxmlformats.org/officeDocument/2006/relationships/hyperlink" Target="mailto:slanier@pbcgov.org"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chart" Target="../charts/chart5.xml"/><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chart" Target="../charts/chart6.xml"/><Relationship Id="rId2" Type="http://schemas.openxmlformats.org/officeDocument/2006/relationships/notesSlide" Target="../notesSlides/notesSlide21.xml"/><Relationship Id="rId1" Type="http://schemas.openxmlformats.org/officeDocument/2006/relationships/slideLayout" Target="../slideLayouts/slideLayout7.xml"/><Relationship Id="rId4" Type="http://schemas.openxmlformats.org/officeDocument/2006/relationships/image" Target="../media/image22.png"/></Relationships>
</file>

<file path=ppt/slides/_rels/slide23.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notesSlide" Target="../notesSlides/notesSlide22.xml"/><Relationship Id="rId1" Type="http://schemas.openxmlformats.org/officeDocument/2006/relationships/slideLayout" Target="../slideLayouts/slideLayout7.xml"/><Relationship Id="rId4" Type="http://schemas.openxmlformats.org/officeDocument/2006/relationships/image" Target="../media/image23.jpeg"/></Relationships>
</file>

<file path=ppt/slides/_rels/slide24.xml.rels><?xml version="1.0" encoding="UTF-8" standalone="yes"?>
<Relationships xmlns="http://schemas.openxmlformats.org/package/2006/relationships"><Relationship Id="rId2" Type="http://schemas.openxmlformats.org/officeDocument/2006/relationships/chart" Target="../charts/chart8.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chart" Target="../charts/chart9.xml"/><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chart" Target="../charts/chart11.xml"/><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chart" Target="../charts/chart12.xml"/><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notesSlide" Target="../notesSlides/notesSlide30.xml"/><Relationship Id="rId1" Type="http://schemas.openxmlformats.org/officeDocument/2006/relationships/slideLayout" Target="../slideLayouts/slideLayout9.xml"/><Relationship Id="rId5" Type="http://schemas.openxmlformats.org/officeDocument/2006/relationships/hyperlink" Target="mailto:slanier@pbcgov.org" TargetMode="External"/><Relationship Id="rId4" Type="http://schemas.openxmlformats.org/officeDocument/2006/relationships/hyperlink" Target="mailto:cmesser@pbcgov.org"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687465" y="1684868"/>
            <a:ext cx="6813894" cy="1515533"/>
          </a:xfrm>
        </p:spPr>
        <p:txBody>
          <a:bodyPr/>
          <a:lstStyle/>
          <a:p>
            <a:r>
              <a:rPr lang="en-US" sz="4400" dirty="0"/>
              <a:t>Needs Assessment Data Presentation</a:t>
            </a:r>
          </a:p>
        </p:txBody>
      </p:sp>
      <p:sp>
        <p:nvSpPr>
          <p:cNvPr id="3" name="Subtitle 2"/>
          <p:cNvSpPr>
            <a:spLocks noGrp="1"/>
          </p:cNvSpPr>
          <p:nvPr>
            <p:ph type="subTitle" idx="1"/>
          </p:nvPr>
        </p:nvSpPr>
        <p:spPr>
          <a:xfrm>
            <a:off x="2687465" y="3657600"/>
            <a:ext cx="6813894" cy="1515533"/>
          </a:xfrm>
        </p:spPr>
        <p:txBody>
          <a:bodyPr>
            <a:normAutofit fontScale="55000" lnSpcReduction="20000"/>
          </a:bodyPr>
          <a:lstStyle/>
          <a:p>
            <a:pPr>
              <a:spcBef>
                <a:spcPts val="0"/>
              </a:spcBef>
              <a:spcAft>
                <a:spcPts val="0"/>
              </a:spcAft>
            </a:pPr>
            <a:r>
              <a:rPr lang="en-US" dirty="0"/>
              <a:t>Shirley Lanier</a:t>
            </a:r>
          </a:p>
          <a:p>
            <a:pPr>
              <a:spcBef>
                <a:spcPts val="0"/>
              </a:spcBef>
              <a:spcAft>
                <a:spcPts val="0"/>
              </a:spcAft>
            </a:pPr>
            <a:r>
              <a:rPr lang="en-US" dirty="0"/>
              <a:t>Health Planner II</a:t>
            </a:r>
          </a:p>
          <a:p>
            <a:pPr>
              <a:spcBef>
                <a:spcPts val="0"/>
              </a:spcBef>
              <a:spcAft>
                <a:spcPts val="0"/>
              </a:spcAft>
            </a:pPr>
            <a:r>
              <a:rPr lang="en-US" dirty="0"/>
              <a:t>Community Services, Ryan White Program</a:t>
            </a:r>
          </a:p>
          <a:p>
            <a:pPr>
              <a:spcBef>
                <a:spcPts val="0"/>
              </a:spcBef>
              <a:spcAft>
                <a:spcPts val="0"/>
              </a:spcAft>
            </a:pPr>
            <a:r>
              <a:rPr lang="en-US" dirty="0"/>
              <a:t>810 Datura Street</a:t>
            </a:r>
          </a:p>
          <a:p>
            <a:pPr>
              <a:spcBef>
                <a:spcPts val="0"/>
              </a:spcBef>
              <a:spcAft>
                <a:spcPts val="0"/>
              </a:spcAft>
            </a:pPr>
            <a:r>
              <a:rPr lang="en-US" dirty="0"/>
              <a:t>West Palm Beach, FL 33401</a:t>
            </a:r>
          </a:p>
          <a:p>
            <a:pPr>
              <a:spcBef>
                <a:spcPts val="0"/>
              </a:spcBef>
              <a:spcAft>
                <a:spcPts val="0"/>
              </a:spcAft>
            </a:pPr>
            <a:r>
              <a:rPr lang="en-US" dirty="0"/>
              <a:t>(561) 355-45785</a:t>
            </a:r>
          </a:p>
          <a:p>
            <a:pPr>
              <a:spcBef>
                <a:spcPts val="0"/>
              </a:spcBef>
              <a:spcAft>
                <a:spcPts val="0"/>
              </a:spcAft>
            </a:pPr>
            <a:r>
              <a:rPr lang="en-US" dirty="0">
                <a:hlinkClick r:id="rId2"/>
              </a:rPr>
              <a:t>slanier@pbcgov.org</a:t>
            </a:r>
            <a:endParaRPr lang="en-US" dirty="0"/>
          </a:p>
          <a:p>
            <a:pPr>
              <a:spcBef>
                <a:spcPts val="0"/>
              </a:spcBef>
              <a:spcAft>
                <a:spcPts val="0"/>
              </a:spcAft>
            </a:pPr>
            <a:endParaRPr lang="en-US" dirty="0"/>
          </a:p>
          <a:p>
            <a:pPr>
              <a:spcBef>
                <a:spcPts val="0"/>
              </a:spcBef>
              <a:spcAft>
                <a:spcPts val="0"/>
              </a:spcAft>
            </a:pPr>
            <a:r>
              <a:rPr lang="en-US" dirty="0"/>
              <a:t>June 24, 2020</a:t>
            </a:r>
          </a:p>
        </p:txBody>
      </p:sp>
    </p:spTree>
    <p:extLst>
      <p:ext uri="{BB962C8B-B14F-4D97-AF65-F5344CB8AC3E}">
        <p14:creationId xmlns:p14="http://schemas.microsoft.com/office/powerpoint/2010/main" val="3431564396"/>
      </p:ext>
    </p:extLst>
  </p:cSld>
  <p:clrMapOvr>
    <a:masterClrMapping/>
  </p:clrMapOvr>
  <p:transition spd="slow">
    <p:randomBar dir="vert"/>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1218883" y="431800"/>
            <a:ext cx="9751060" cy="863600"/>
          </a:xfrm>
        </p:spPr>
        <p:txBody>
          <a:bodyPr/>
          <a:lstStyle/>
          <a:p>
            <a:r>
              <a:rPr lang="en-US" dirty="0">
                <a:latin typeface="Californian FB" panose="0207040306080B030204" pitchFamily="18" charset="0"/>
              </a:rPr>
              <a:t>What is a Needs Assessment?</a:t>
            </a:r>
          </a:p>
        </p:txBody>
      </p:sp>
      <p:sp>
        <p:nvSpPr>
          <p:cNvPr id="7" name="Content Placeholder 6"/>
          <p:cNvSpPr>
            <a:spLocks noGrp="1"/>
          </p:cNvSpPr>
          <p:nvPr>
            <p:ph idx="1"/>
          </p:nvPr>
        </p:nvSpPr>
        <p:spPr>
          <a:xfrm>
            <a:off x="836612" y="1524000"/>
            <a:ext cx="10439400" cy="4546600"/>
          </a:xfrm>
        </p:spPr>
        <p:txBody>
          <a:bodyPr/>
          <a:lstStyle/>
          <a:p>
            <a:pPr marL="0" indent="0">
              <a:buNone/>
            </a:pPr>
            <a:r>
              <a:rPr lang="en-US" dirty="0">
                <a:solidFill>
                  <a:srgbClr val="BF2625"/>
                </a:solidFill>
              </a:rPr>
              <a:t>As </a:t>
            </a:r>
            <a:r>
              <a:rPr lang="en-US" spc="-5" dirty="0">
                <a:solidFill>
                  <a:srgbClr val="BF2625"/>
                </a:solidFill>
              </a:rPr>
              <a:t>Defined </a:t>
            </a:r>
            <a:r>
              <a:rPr lang="en-US" spc="-15" dirty="0">
                <a:solidFill>
                  <a:srgbClr val="BF2625"/>
                </a:solidFill>
              </a:rPr>
              <a:t>by </a:t>
            </a:r>
            <a:r>
              <a:rPr lang="en-US" dirty="0">
                <a:solidFill>
                  <a:srgbClr val="BF2625"/>
                </a:solidFill>
              </a:rPr>
              <a:t>the </a:t>
            </a:r>
            <a:r>
              <a:rPr lang="en-US" spc="-30" dirty="0">
                <a:solidFill>
                  <a:srgbClr val="BF2625"/>
                </a:solidFill>
              </a:rPr>
              <a:t>Ryan </a:t>
            </a:r>
            <a:r>
              <a:rPr lang="en-US" spc="-10" dirty="0">
                <a:solidFill>
                  <a:srgbClr val="BF2625"/>
                </a:solidFill>
              </a:rPr>
              <a:t>White </a:t>
            </a:r>
            <a:r>
              <a:rPr lang="en-US" spc="-45" dirty="0">
                <a:solidFill>
                  <a:srgbClr val="BF2625"/>
                </a:solidFill>
              </a:rPr>
              <a:t>HIV/AIDS  </a:t>
            </a:r>
            <a:r>
              <a:rPr lang="en-US" spc="-20" dirty="0">
                <a:solidFill>
                  <a:srgbClr val="BF2625"/>
                </a:solidFill>
              </a:rPr>
              <a:t>Program Part </a:t>
            </a:r>
            <a:r>
              <a:rPr lang="en-US" dirty="0">
                <a:solidFill>
                  <a:srgbClr val="BF2625"/>
                </a:solidFill>
              </a:rPr>
              <a:t>A</a:t>
            </a:r>
            <a:r>
              <a:rPr lang="en-US" spc="-60" dirty="0">
                <a:solidFill>
                  <a:srgbClr val="BF2625"/>
                </a:solidFill>
              </a:rPr>
              <a:t> </a:t>
            </a:r>
            <a:r>
              <a:rPr lang="en-US" spc="-5" dirty="0">
                <a:solidFill>
                  <a:srgbClr val="BF2625"/>
                </a:solidFill>
              </a:rPr>
              <a:t>Manual:</a:t>
            </a:r>
          </a:p>
          <a:p>
            <a:pPr marL="0" indent="0">
              <a:buNone/>
            </a:pPr>
            <a:endParaRPr lang="en-US" spc="-5" dirty="0">
              <a:solidFill>
                <a:srgbClr val="BF2625"/>
              </a:solidFill>
            </a:endParaRPr>
          </a:p>
          <a:p>
            <a:pPr marL="355600" marR="762635" indent="-342900">
              <a:lnSpc>
                <a:spcPct val="100000"/>
              </a:lnSpc>
              <a:spcBef>
                <a:spcPts val="95"/>
              </a:spcBef>
              <a:tabLst>
                <a:tab pos="355600" algn="l"/>
              </a:tabLst>
            </a:pPr>
            <a:r>
              <a:rPr lang="en-US" b="1" spc="-10" dirty="0">
                <a:solidFill>
                  <a:schemeClr val="tx2"/>
                </a:solidFill>
                <a:latin typeface="Californian FB" panose="0207040306080B030204" pitchFamily="18" charset="0"/>
                <a:cs typeface="Calibri"/>
              </a:rPr>
              <a:t>Needs Assessment: </a:t>
            </a:r>
            <a:r>
              <a:rPr lang="en-US" spc="-5" dirty="0">
                <a:solidFill>
                  <a:schemeClr val="tx2"/>
                </a:solidFill>
                <a:latin typeface="Californian FB" panose="0207040306080B030204" pitchFamily="18" charset="0"/>
                <a:cs typeface="Calibri"/>
              </a:rPr>
              <a:t>A </a:t>
            </a:r>
            <a:r>
              <a:rPr lang="en-US" spc="-15" dirty="0">
                <a:solidFill>
                  <a:schemeClr val="tx2"/>
                </a:solidFill>
                <a:latin typeface="Californian FB" panose="0207040306080B030204" pitchFamily="18" charset="0"/>
                <a:cs typeface="Calibri"/>
              </a:rPr>
              <a:t>process</a:t>
            </a:r>
            <a:r>
              <a:rPr lang="en-US" spc="130" dirty="0">
                <a:solidFill>
                  <a:schemeClr val="tx2"/>
                </a:solidFill>
                <a:latin typeface="Californian FB" panose="0207040306080B030204" pitchFamily="18" charset="0"/>
                <a:cs typeface="Calibri"/>
              </a:rPr>
              <a:t> </a:t>
            </a:r>
            <a:r>
              <a:rPr lang="en-US" spc="-5" dirty="0">
                <a:solidFill>
                  <a:schemeClr val="tx2"/>
                </a:solidFill>
                <a:latin typeface="Californian FB" panose="0207040306080B030204" pitchFamily="18" charset="0"/>
                <a:cs typeface="Calibri"/>
              </a:rPr>
              <a:t>of</a:t>
            </a:r>
            <a:r>
              <a:rPr lang="en-US" dirty="0">
                <a:solidFill>
                  <a:schemeClr val="tx2"/>
                </a:solidFill>
                <a:latin typeface="Californian FB" panose="0207040306080B030204" pitchFamily="18" charset="0"/>
                <a:cs typeface="Calibri"/>
              </a:rPr>
              <a:t> </a:t>
            </a:r>
            <a:r>
              <a:rPr lang="en-US" spc="-10" dirty="0">
                <a:solidFill>
                  <a:schemeClr val="tx2"/>
                </a:solidFill>
                <a:latin typeface="Californian FB" panose="0207040306080B030204" pitchFamily="18" charset="0"/>
                <a:cs typeface="Calibri"/>
              </a:rPr>
              <a:t>collecting </a:t>
            </a:r>
            <a:r>
              <a:rPr lang="en-US" spc="-5" dirty="0">
                <a:solidFill>
                  <a:schemeClr val="tx2"/>
                </a:solidFill>
                <a:latin typeface="Californian FB" panose="0207040306080B030204" pitchFamily="18" charset="0"/>
                <a:cs typeface="Calibri"/>
              </a:rPr>
              <a:t> </a:t>
            </a:r>
            <a:r>
              <a:rPr lang="en-US" spc="-15" dirty="0">
                <a:solidFill>
                  <a:schemeClr val="tx2"/>
                </a:solidFill>
                <a:latin typeface="Californian FB" panose="0207040306080B030204" pitchFamily="18" charset="0"/>
                <a:cs typeface="Calibri"/>
              </a:rPr>
              <a:t>information </a:t>
            </a:r>
            <a:r>
              <a:rPr lang="en-US" spc="-5" dirty="0">
                <a:solidFill>
                  <a:schemeClr val="tx2"/>
                </a:solidFill>
                <a:latin typeface="Californian FB" panose="0207040306080B030204" pitchFamily="18" charset="0"/>
                <a:cs typeface="Calibri"/>
              </a:rPr>
              <a:t>about </a:t>
            </a:r>
            <a:r>
              <a:rPr lang="en-US" spc="-10" dirty="0">
                <a:solidFill>
                  <a:schemeClr val="tx2"/>
                </a:solidFill>
                <a:latin typeface="Californian FB" panose="0207040306080B030204" pitchFamily="18" charset="0"/>
                <a:cs typeface="Calibri"/>
              </a:rPr>
              <a:t>the </a:t>
            </a:r>
            <a:r>
              <a:rPr lang="en-US" spc="-5" dirty="0">
                <a:solidFill>
                  <a:schemeClr val="tx2"/>
                </a:solidFill>
                <a:latin typeface="Californian FB" panose="0207040306080B030204" pitchFamily="18" charset="0"/>
                <a:cs typeface="Calibri"/>
              </a:rPr>
              <a:t>needs of </a:t>
            </a:r>
            <a:r>
              <a:rPr lang="en-US" spc="-10" dirty="0">
                <a:solidFill>
                  <a:schemeClr val="tx2"/>
                </a:solidFill>
                <a:latin typeface="Californian FB" panose="0207040306080B030204" pitchFamily="18" charset="0"/>
                <a:cs typeface="Calibri"/>
              </a:rPr>
              <a:t>people living with  </a:t>
            </a:r>
            <a:r>
              <a:rPr lang="en-US" spc="-5" dirty="0">
                <a:solidFill>
                  <a:schemeClr val="tx2"/>
                </a:solidFill>
                <a:latin typeface="Californian FB" panose="0207040306080B030204" pitchFamily="18" charset="0"/>
                <a:cs typeface="Calibri"/>
              </a:rPr>
              <a:t>HIV </a:t>
            </a:r>
            <a:r>
              <a:rPr lang="en-US" spc="-20" dirty="0">
                <a:solidFill>
                  <a:schemeClr val="tx2"/>
                </a:solidFill>
                <a:latin typeface="Californian FB" panose="0207040306080B030204" pitchFamily="18" charset="0"/>
                <a:cs typeface="Calibri"/>
              </a:rPr>
              <a:t>(PLWH)—both </a:t>
            </a:r>
            <a:r>
              <a:rPr lang="en-US" spc="-5" dirty="0">
                <a:solidFill>
                  <a:schemeClr val="tx2"/>
                </a:solidFill>
                <a:latin typeface="Californian FB" panose="0207040306080B030204" pitchFamily="18" charset="0"/>
                <a:cs typeface="Calibri"/>
              </a:rPr>
              <a:t>those </a:t>
            </a:r>
            <a:r>
              <a:rPr lang="en-US" spc="-15" dirty="0">
                <a:solidFill>
                  <a:schemeClr val="tx2"/>
                </a:solidFill>
                <a:latin typeface="Californian FB" panose="0207040306080B030204" pitchFamily="18" charset="0"/>
                <a:cs typeface="Calibri"/>
              </a:rPr>
              <a:t>receiving </a:t>
            </a:r>
            <a:r>
              <a:rPr lang="en-US" spc="-20" dirty="0">
                <a:solidFill>
                  <a:schemeClr val="tx2"/>
                </a:solidFill>
                <a:latin typeface="Californian FB" panose="0207040306080B030204" pitchFamily="18" charset="0"/>
                <a:cs typeface="Calibri"/>
              </a:rPr>
              <a:t>care </a:t>
            </a:r>
            <a:r>
              <a:rPr lang="en-US" spc="-5" dirty="0">
                <a:solidFill>
                  <a:schemeClr val="tx2"/>
                </a:solidFill>
                <a:latin typeface="Californian FB" panose="0207040306080B030204" pitchFamily="18" charset="0"/>
                <a:cs typeface="Calibri"/>
              </a:rPr>
              <a:t>and those  not </a:t>
            </a:r>
            <a:r>
              <a:rPr lang="en-US" spc="-10" dirty="0">
                <a:solidFill>
                  <a:schemeClr val="tx2"/>
                </a:solidFill>
                <a:latin typeface="Californian FB" panose="0207040306080B030204" pitchFamily="18" charset="0"/>
                <a:cs typeface="Calibri"/>
              </a:rPr>
              <a:t>in</a:t>
            </a:r>
            <a:r>
              <a:rPr lang="en-US" spc="-60" dirty="0">
                <a:solidFill>
                  <a:schemeClr val="tx2"/>
                </a:solidFill>
                <a:latin typeface="Californian FB" panose="0207040306080B030204" pitchFamily="18" charset="0"/>
                <a:cs typeface="Calibri"/>
              </a:rPr>
              <a:t> </a:t>
            </a:r>
            <a:r>
              <a:rPr lang="en-US" spc="-15" dirty="0">
                <a:solidFill>
                  <a:schemeClr val="tx2"/>
                </a:solidFill>
                <a:latin typeface="Californian FB" panose="0207040306080B030204" pitchFamily="18" charset="0"/>
                <a:cs typeface="Calibri"/>
              </a:rPr>
              <a:t>care.</a:t>
            </a:r>
            <a:endParaRPr lang="en-US" dirty="0">
              <a:solidFill>
                <a:schemeClr val="tx2"/>
              </a:solidFill>
              <a:latin typeface="Californian FB" panose="0207040306080B030204" pitchFamily="18" charset="0"/>
              <a:cs typeface="Calibri"/>
            </a:endParaRPr>
          </a:p>
          <a:p>
            <a:pPr marL="355600" marR="5080" indent="-343535">
              <a:lnSpc>
                <a:spcPct val="100000"/>
              </a:lnSpc>
              <a:spcBef>
                <a:spcPts val="665"/>
              </a:spcBef>
              <a:tabLst>
                <a:tab pos="355600" algn="l"/>
              </a:tabLst>
            </a:pPr>
            <a:r>
              <a:rPr lang="en-US" spc="-15" dirty="0">
                <a:solidFill>
                  <a:schemeClr val="tx2"/>
                </a:solidFill>
                <a:latin typeface="Californian FB" panose="0207040306080B030204" pitchFamily="18" charset="0"/>
                <a:cs typeface="Calibri"/>
              </a:rPr>
              <a:t>Steps </a:t>
            </a:r>
            <a:r>
              <a:rPr lang="en-US" spc="-25" dirty="0">
                <a:solidFill>
                  <a:schemeClr val="tx2"/>
                </a:solidFill>
                <a:latin typeface="Californian FB" panose="0207040306080B030204" pitchFamily="18" charset="0"/>
                <a:cs typeface="Calibri"/>
              </a:rPr>
              <a:t>involve </a:t>
            </a:r>
            <a:r>
              <a:rPr lang="en-US" spc="-15" dirty="0">
                <a:solidFill>
                  <a:schemeClr val="tx2"/>
                </a:solidFill>
                <a:latin typeface="Californian FB" panose="0207040306080B030204" pitchFamily="18" charset="0"/>
                <a:cs typeface="Calibri"/>
              </a:rPr>
              <a:t>gathering </a:t>
            </a:r>
            <a:r>
              <a:rPr lang="en-US" spc="-20" dirty="0">
                <a:solidFill>
                  <a:schemeClr val="tx2"/>
                </a:solidFill>
                <a:latin typeface="Californian FB" panose="0207040306080B030204" pitchFamily="18" charset="0"/>
                <a:cs typeface="Calibri"/>
              </a:rPr>
              <a:t>data from </a:t>
            </a:r>
            <a:r>
              <a:rPr lang="en-US" spc="-10" dirty="0">
                <a:solidFill>
                  <a:schemeClr val="tx2"/>
                </a:solidFill>
                <a:latin typeface="Californian FB" panose="0207040306080B030204" pitchFamily="18" charset="0"/>
                <a:cs typeface="Calibri"/>
              </a:rPr>
              <a:t>multiple</a:t>
            </a:r>
            <a:r>
              <a:rPr lang="en-US" spc="190" dirty="0">
                <a:solidFill>
                  <a:schemeClr val="tx2"/>
                </a:solidFill>
                <a:latin typeface="Californian FB" panose="0207040306080B030204" pitchFamily="18" charset="0"/>
                <a:cs typeface="Calibri"/>
              </a:rPr>
              <a:t> </a:t>
            </a:r>
            <a:r>
              <a:rPr lang="en-US" spc="-10" dirty="0">
                <a:solidFill>
                  <a:schemeClr val="tx2"/>
                </a:solidFill>
                <a:latin typeface="Californian FB" panose="0207040306080B030204" pitchFamily="18" charset="0"/>
                <a:cs typeface="Calibri"/>
              </a:rPr>
              <a:t>sources</a:t>
            </a:r>
            <a:r>
              <a:rPr lang="en-US" spc="25" dirty="0">
                <a:solidFill>
                  <a:schemeClr val="tx2"/>
                </a:solidFill>
                <a:latin typeface="Californian FB" panose="0207040306080B030204" pitchFamily="18" charset="0"/>
                <a:cs typeface="Calibri"/>
              </a:rPr>
              <a:t> </a:t>
            </a:r>
            <a:r>
              <a:rPr lang="en-US" spc="-5" dirty="0">
                <a:solidFill>
                  <a:schemeClr val="tx2"/>
                </a:solidFill>
                <a:latin typeface="Californian FB" panose="0207040306080B030204" pitchFamily="18" charset="0"/>
                <a:cs typeface="Calibri"/>
              </a:rPr>
              <a:t>on  the </a:t>
            </a:r>
            <a:r>
              <a:rPr lang="en-US" spc="-10" dirty="0">
                <a:solidFill>
                  <a:schemeClr val="tx2"/>
                </a:solidFill>
                <a:latin typeface="Californian FB" panose="0207040306080B030204" pitchFamily="18" charset="0"/>
                <a:cs typeface="Calibri"/>
              </a:rPr>
              <a:t>number </a:t>
            </a:r>
            <a:r>
              <a:rPr lang="en-US" spc="-5" dirty="0">
                <a:solidFill>
                  <a:schemeClr val="tx2"/>
                </a:solidFill>
                <a:latin typeface="Californian FB" panose="0207040306080B030204" pitchFamily="18" charset="0"/>
                <a:cs typeface="Calibri"/>
              </a:rPr>
              <a:t>of HIV and AIDS </a:t>
            </a:r>
            <a:r>
              <a:rPr lang="en-US" spc="-10" dirty="0">
                <a:solidFill>
                  <a:schemeClr val="tx2"/>
                </a:solidFill>
                <a:latin typeface="Californian FB" panose="0207040306080B030204" pitchFamily="18" charset="0"/>
                <a:cs typeface="Calibri"/>
              </a:rPr>
              <a:t>cases, </a:t>
            </a:r>
            <a:r>
              <a:rPr lang="en-US" spc="-5" dirty="0">
                <a:solidFill>
                  <a:schemeClr val="tx2"/>
                </a:solidFill>
                <a:latin typeface="Californian FB" panose="0207040306080B030204" pitchFamily="18" charset="0"/>
                <a:cs typeface="Calibri"/>
              </a:rPr>
              <a:t>the needs of </a:t>
            </a:r>
            <a:r>
              <a:rPr lang="en-US" spc="-40" dirty="0">
                <a:solidFill>
                  <a:schemeClr val="tx2"/>
                </a:solidFill>
                <a:latin typeface="Californian FB" panose="0207040306080B030204" pitchFamily="18" charset="0"/>
                <a:cs typeface="Calibri"/>
              </a:rPr>
              <a:t>PLWH,  </a:t>
            </a:r>
            <a:r>
              <a:rPr lang="en-US" spc="-5" dirty="0">
                <a:solidFill>
                  <a:schemeClr val="tx2"/>
                </a:solidFill>
                <a:latin typeface="Californian FB" panose="0207040306080B030204" pitchFamily="18" charset="0"/>
                <a:cs typeface="Calibri"/>
              </a:rPr>
              <a:t>and </a:t>
            </a:r>
            <a:r>
              <a:rPr lang="en-US" spc="-15" dirty="0">
                <a:solidFill>
                  <a:schemeClr val="tx2"/>
                </a:solidFill>
                <a:latin typeface="Californian FB" panose="0207040306080B030204" pitchFamily="18" charset="0"/>
                <a:cs typeface="Calibri"/>
              </a:rPr>
              <a:t>current resources available to </a:t>
            </a:r>
            <a:r>
              <a:rPr lang="en-US" spc="-10" dirty="0">
                <a:solidFill>
                  <a:schemeClr val="tx2"/>
                </a:solidFill>
                <a:latin typeface="Californian FB" panose="0207040306080B030204" pitchFamily="18" charset="0"/>
                <a:cs typeface="Calibri"/>
              </a:rPr>
              <a:t>meet </a:t>
            </a:r>
            <a:r>
              <a:rPr lang="en-US" spc="-5" dirty="0">
                <a:solidFill>
                  <a:schemeClr val="tx2"/>
                </a:solidFill>
                <a:latin typeface="Californian FB" panose="0207040306080B030204" pitchFamily="18" charset="0"/>
                <a:cs typeface="Calibri"/>
              </a:rPr>
              <a:t>those needs  </a:t>
            </a:r>
            <a:r>
              <a:rPr lang="en-US" spc="-25" dirty="0">
                <a:solidFill>
                  <a:schemeClr val="tx2"/>
                </a:solidFill>
                <a:latin typeface="Californian FB" panose="0207040306080B030204" pitchFamily="18" charset="0"/>
                <a:cs typeface="Calibri"/>
              </a:rPr>
              <a:t>(Ryan </a:t>
            </a:r>
            <a:r>
              <a:rPr lang="en-US" spc="-15" dirty="0">
                <a:solidFill>
                  <a:schemeClr val="tx2"/>
                </a:solidFill>
                <a:latin typeface="Californian FB" panose="0207040306080B030204" pitchFamily="18" charset="0"/>
                <a:cs typeface="Calibri"/>
              </a:rPr>
              <a:t>White </a:t>
            </a:r>
            <a:r>
              <a:rPr lang="en-US" spc="-35" dirty="0">
                <a:solidFill>
                  <a:schemeClr val="tx2"/>
                </a:solidFill>
                <a:latin typeface="Californian FB" panose="0207040306080B030204" pitchFamily="18" charset="0"/>
                <a:cs typeface="Calibri"/>
              </a:rPr>
              <a:t>HIV/AIDS </a:t>
            </a:r>
            <a:r>
              <a:rPr lang="en-US" spc="-20" dirty="0">
                <a:solidFill>
                  <a:schemeClr val="tx2"/>
                </a:solidFill>
                <a:latin typeface="Californian FB" panose="0207040306080B030204" pitchFamily="18" charset="0"/>
                <a:cs typeface="Calibri"/>
              </a:rPr>
              <a:t>Program </a:t>
            </a:r>
            <a:r>
              <a:rPr lang="en-US" spc="-5" dirty="0">
                <a:solidFill>
                  <a:schemeClr val="tx2"/>
                </a:solidFill>
                <a:latin typeface="Californian FB" panose="0207040306080B030204" pitchFamily="18" charset="0"/>
                <a:cs typeface="Calibri"/>
              </a:rPr>
              <a:t>and</a:t>
            </a:r>
            <a:r>
              <a:rPr lang="en-US" spc="105" dirty="0">
                <a:solidFill>
                  <a:schemeClr val="tx2"/>
                </a:solidFill>
                <a:latin typeface="Californian FB" panose="0207040306080B030204" pitchFamily="18" charset="0"/>
                <a:cs typeface="Calibri"/>
              </a:rPr>
              <a:t> </a:t>
            </a:r>
            <a:r>
              <a:rPr lang="en-US" spc="-5" dirty="0">
                <a:solidFill>
                  <a:schemeClr val="tx2"/>
                </a:solidFill>
                <a:latin typeface="Californian FB" panose="0207040306080B030204" pitchFamily="18" charset="0"/>
                <a:cs typeface="Calibri"/>
              </a:rPr>
              <a:t>other).</a:t>
            </a:r>
            <a:endParaRPr lang="en-US" dirty="0">
              <a:solidFill>
                <a:schemeClr val="tx2"/>
              </a:solidFill>
              <a:latin typeface="Californian FB" panose="0207040306080B030204" pitchFamily="18" charset="0"/>
              <a:cs typeface="Calibri"/>
            </a:endParaRPr>
          </a:p>
          <a:p>
            <a:pPr marL="355600" marR="595630" indent="-342900">
              <a:lnSpc>
                <a:spcPct val="100000"/>
              </a:lnSpc>
              <a:spcBef>
                <a:spcPts val="665"/>
              </a:spcBef>
              <a:tabLst>
                <a:tab pos="355600" algn="l"/>
              </a:tabLst>
            </a:pPr>
            <a:r>
              <a:rPr lang="en-US" spc="-10" dirty="0">
                <a:solidFill>
                  <a:schemeClr val="tx2"/>
                </a:solidFill>
                <a:latin typeface="Californian FB" panose="0207040306080B030204" pitchFamily="18" charset="0"/>
                <a:cs typeface="Calibri"/>
              </a:rPr>
              <a:t>This </a:t>
            </a:r>
            <a:r>
              <a:rPr lang="en-US" spc="-15" dirty="0">
                <a:solidFill>
                  <a:schemeClr val="tx2"/>
                </a:solidFill>
                <a:latin typeface="Californian FB" panose="0207040306080B030204" pitchFamily="18" charset="0"/>
                <a:cs typeface="Calibri"/>
              </a:rPr>
              <a:t>information </a:t>
            </a:r>
            <a:r>
              <a:rPr lang="en-US" spc="-10" dirty="0">
                <a:solidFill>
                  <a:schemeClr val="tx2"/>
                </a:solidFill>
                <a:latin typeface="Californian FB" panose="0207040306080B030204" pitchFamily="18" charset="0"/>
                <a:cs typeface="Calibri"/>
              </a:rPr>
              <a:t>is </a:t>
            </a:r>
            <a:r>
              <a:rPr lang="en-US" spc="-5" dirty="0">
                <a:solidFill>
                  <a:schemeClr val="tx2"/>
                </a:solidFill>
                <a:latin typeface="Californian FB" panose="0207040306080B030204" pitchFamily="18" charset="0"/>
                <a:cs typeface="Calibri"/>
              </a:rPr>
              <a:t>then </a:t>
            </a:r>
            <a:r>
              <a:rPr lang="en-US" spc="-20" dirty="0">
                <a:solidFill>
                  <a:schemeClr val="tx2"/>
                </a:solidFill>
                <a:latin typeface="Californian FB" panose="0207040306080B030204" pitchFamily="18" charset="0"/>
                <a:cs typeface="Calibri"/>
              </a:rPr>
              <a:t>analyzed </a:t>
            </a:r>
            <a:r>
              <a:rPr lang="en-US" spc="-15" dirty="0">
                <a:solidFill>
                  <a:schemeClr val="tx2"/>
                </a:solidFill>
                <a:latin typeface="Californian FB" panose="0207040306080B030204" pitchFamily="18" charset="0"/>
                <a:cs typeface="Calibri"/>
              </a:rPr>
              <a:t>to</a:t>
            </a:r>
            <a:r>
              <a:rPr lang="en-US" spc="100" dirty="0">
                <a:solidFill>
                  <a:schemeClr val="tx2"/>
                </a:solidFill>
                <a:latin typeface="Californian FB" panose="0207040306080B030204" pitchFamily="18" charset="0"/>
                <a:cs typeface="Calibri"/>
              </a:rPr>
              <a:t> </a:t>
            </a:r>
            <a:r>
              <a:rPr lang="en-US" spc="-10" dirty="0">
                <a:solidFill>
                  <a:schemeClr val="tx2"/>
                </a:solidFill>
                <a:latin typeface="Californian FB" panose="0207040306080B030204" pitchFamily="18" charset="0"/>
                <a:cs typeface="Calibri"/>
              </a:rPr>
              <a:t>identify</a:t>
            </a:r>
            <a:r>
              <a:rPr lang="en-US" spc="10" dirty="0">
                <a:solidFill>
                  <a:schemeClr val="tx2"/>
                </a:solidFill>
                <a:latin typeface="Californian FB" panose="0207040306080B030204" pitchFamily="18" charset="0"/>
                <a:cs typeface="Calibri"/>
              </a:rPr>
              <a:t> </a:t>
            </a:r>
            <a:r>
              <a:rPr lang="en-US" spc="-10" dirty="0">
                <a:solidFill>
                  <a:schemeClr val="tx2"/>
                </a:solidFill>
                <a:latin typeface="Californian FB" panose="0207040306080B030204" pitchFamily="18" charset="0"/>
                <a:cs typeface="Calibri"/>
              </a:rPr>
              <a:t>what </a:t>
            </a:r>
            <a:r>
              <a:rPr lang="en-US" spc="-5" dirty="0">
                <a:solidFill>
                  <a:schemeClr val="tx2"/>
                </a:solidFill>
                <a:latin typeface="Californian FB" panose="0207040306080B030204" pitchFamily="18" charset="0"/>
                <a:cs typeface="Calibri"/>
              </a:rPr>
              <a:t> services </a:t>
            </a:r>
            <a:r>
              <a:rPr lang="en-US" spc="-20" dirty="0">
                <a:solidFill>
                  <a:schemeClr val="tx2"/>
                </a:solidFill>
                <a:latin typeface="Californian FB" panose="0207040306080B030204" pitchFamily="18" charset="0"/>
                <a:cs typeface="Calibri"/>
              </a:rPr>
              <a:t>are </a:t>
            </a:r>
            <a:r>
              <a:rPr lang="en-US" spc="-5" dirty="0">
                <a:solidFill>
                  <a:schemeClr val="tx2"/>
                </a:solidFill>
                <a:latin typeface="Californian FB" panose="0207040306080B030204" pitchFamily="18" charset="0"/>
                <a:cs typeface="Calibri"/>
              </a:rPr>
              <a:t>needed and </a:t>
            </a:r>
            <a:r>
              <a:rPr lang="en-US" spc="-15" dirty="0">
                <a:solidFill>
                  <a:schemeClr val="tx2"/>
                </a:solidFill>
                <a:latin typeface="Californian FB" panose="0207040306080B030204" pitchFamily="18" charset="0"/>
                <a:cs typeface="Calibri"/>
              </a:rPr>
              <a:t>by </a:t>
            </a:r>
            <a:r>
              <a:rPr lang="en-US" spc="-5" dirty="0">
                <a:solidFill>
                  <a:schemeClr val="tx2"/>
                </a:solidFill>
                <a:latin typeface="Californian FB" panose="0207040306080B030204" pitchFamily="18" charset="0"/>
                <a:cs typeface="Calibri"/>
              </a:rPr>
              <a:t>which </a:t>
            </a:r>
            <a:r>
              <a:rPr lang="en-US" spc="-20" dirty="0">
                <a:solidFill>
                  <a:schemeClr val="tx2"/>
                </a:solidFill>
                <a:latin typeface="Californian FB" panose="0207040306080B030204" pitchFamily="18" charset="0"/>
                <a:cs typeface="Calibri"/>
              </a:rPr>
              <a:t>groups </a:t>
            </a:r>
            <a:r>
              <a:rPr lang="en-US" spc="-5" dirty="0">
                <a:solidFill>
                  <a:schemeClr val="tx2"/>
                </a:solidFill>
                <a:latin typeface="Californian FB" panose="0207040306080B030204" pitchFamily="18" charset="0"/>
                <a:cs typeface="Calibri"/>
              </a:rPr>
              <a:t>of</a:t>
            </a:r>
            <a:r>
              <a:rPr lang="en-US" spc="180" dirty="0">
                <a:solidFill>
                  <a:schemeClr val="tx2"/>
                </a:solidFill>
                <a:latin typeface="Californian FB" panose="0207040306080B030204" pitchFamily="18" charset="0"/>
                <a:cs typeface="Calibri"/>
              </a:rPr>
              <a:t> </a:t>
            </a:r>
            <a:r>
              <a:rPr lang="en-US" spc="-40" dirty="0">
                <a:solidFill>
                  <a:schemeClr val="tx2"/>
                </a:solidFill>
                <a:latin typeface="Californian FB" panose="0207040306080B030204" pitchFamily="18" charset="0"/>
                <a:cs typeface="Calibri"/>
              </a:rPr>
              <a:t>PLWH.</a:t>
            </a:r>
            <a:endParaRPr lang="en-US" dirty="0">
              <a:solidFill>
                <a:schemeClr val="tx2"/>
              </a:solidFill>
              <a:latin typeface="Californian FB" panose="0207040306080B030204" pitchFamily="18" charset="0"/>
              <a:cs typeface="Calibri"/>
            </a:endParaRPr>
          </a:p>
          <a:p>
            <a:pPr marL="0" indent="0">
              <a:buNone/>
            </a:pPr>
            <a:endParaRPr lang="en-US" dirty="0">
              <a:solidFill>
                <a:schemeClr val="tx2"/>
              </a:solidFill>
            </a:endParaRPr>
          </a:p>
        </p:txBody>
      </p:sp>
      <p:pic>
        <p:nvPicPr>
          <p:cNvPr id="3074" name="Picture 2" descr="Image result for needs assessmen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056812" y="715274"/>
            <a:ext cx="1428749" cy="1371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1184640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0412" y="591069"/>
            <a:ext cx="9598696" cy="1303867"/>
          </a:xfrm>
        </p:spPr>
        <p:txBody>
          <a:bodyPr/>
          <a:lstStyle/>
          <a:p>
            <a:r>
              <a:rPr lang="en-US" dirty="0">
                <a:solidFill>
                  <a:srgbClr val="BF2625"/>
                </a:solidFill>
                <a:latin typeface="Californian FB" panose="0207040306080B030204" pitchFamily="18" charset="0"/>
              </a:rPr>
              <a:t>In </a:t>
            </a:r>
            <a:r>
              <a:rPr lang="en-US" spc="-5" dirty="0">
                <a:solidFill>
                  <a:srgbClr val="BF2625"/>
                </a:solidFill>
                <a:latin typeface="Californian FB" panose="0207040306080B030204" pitchFamily="18" charset="0"/>
              </a:rPr>
              <a:t>Plain</a:t>
            </a:r>
            <a:r>
              <a:rPr lang="en-US" spc="-45" dirty="0">
                <a:solidFill>
                  <a:srgbClr val="BF2625"/>
                </a:solidFill>
                <a:latin typeface="Californian FB" panose="0207040306080B030204" pitchFamily="18" charset="0"/>
              </a:rPr>
              <a:t> </a:t>
            </a:r>
            <a:r>
              <a:rPr lang="en-US" spc="-10" dirty="0">
                <a:solidFill>
                  <a:srgbClr val="BF2625"/>
                </a:solidFill>
                <a:latin typeface="Californian FB" panose="0207040306080B030204" pitchFamily="18" charset="0"/>
              </a:rPr>
              <a:t>Language</a:t>
            </a:r>
            <a:endParaRPr lang="en-US" dirty="0">
              <a:latin typeface="Californian FB" panose="0207040306080B030204" pitchFamily="18" charset="0"/>
            </a:endParaRPr>
          </a:p>
        </p:txBody>
      </p:sp>
      <p:sp>
        <p:nvSpPr>
          <p:cNvPr id="3" name="Content Placeholder 2"/>
          <p:cNvSpPr>
            <a:spLocks noGrp="1"/>
          </p:cNvSpPr>
          <p:nvPr>
            <p:ph idx="1"/>
          </p:nvPr>
        </p:nvSpPr>
        <p:spPr>
          <a:xfrm>
            <a:off x="760412" y="1905000"/>
            <a:ext cx="9751060" cy="4267200"/>
          </a:xfrm>
        </p:spPr>
        <p:txBody>
          <a:bodyPr/>
          <a:lstStyle/>
          <a:p>
            <a:pPr marL="0" indent="0">
              <a:lnSpc>
                <a:spcPct val="100000"/>
              </a:lnSpc>
              <a:spcBef>
                <a:spcPts val="1970"/>
              </a:spcBef>
              <a:buNone/>
            </a:pPr>
            <a:r>
              <a:rPr lang="en-US" b="1" spc="-10" dirty="0">
                <a:solidFill>
                  <a:schemeClr val="tx2"/>
                </a:solidFill>
                <a:latin typeface="Californian FB" panose="0207040306080B030204" pitchFamily="18" charset="0"/>
                <a:cs typeface="Calibri"/>
              </a:rPr>
              <a:t>Needs assessment </a:t>
            </a:r>
            <a:r>
              <a:rPr lang="en-US" b="1" spc="-5" dirty="0">
                <a:solidFill>
                  <a:schemeClr val="tx2"/>
                </a:solidFill>
                <a:latin typeface="Californian FB" panose="0207040306080B030204" pitchFamily="18" charset="0"/>
                <a:cs typeface="Calibri"/>
              </a:rPr>
              <a:t>activities </a:t>
            </a:r>
            <a:r>
              <a:rPr lang="en-US" b="1" spc="-20" dirty="0">
                <a:solidFill>
                  <a:schemeClr val="tx2"/>
                </a:solidFill>
                <a:latin typeface="Californian FB" panose="0207040306080B030204" pitchFamily="18" charset="0"/>
                <a:cs typeface="Calibri"/>
              </a:rPr>
              <a:t>are </a:t>
            </a:r>
            <a:r>
              <a:rPr lang="en-US" b="1" spc="-25" dirty="0">
                <a:solidFill>
                  <a:schemeClr val="tx2"/>
                </a:solidFill>
                <a:latin typeface="Californian FB" panose="0207040306080B030204" pitchFamily="18" charset="0"/>
                <a:cs typeface="Calibri"/>
              </a:rPr>
              <a:t>ways </a:t>
            </a:r>
            <a:r>
              <a:rPr lang="en-US" b="1" spc="-5" dirty="0">
                <a:solidFill>
                  <a:schemeClr val="tx2"/>
                </a:solidFill>
                <a:latin typeface="Californian FB" panose="0207040306080B030204" pitchFamily="18" charset="0"/>
                <a:cs typeface="Calibri"/>
              </a:rPr>
              <a:t>of</a:t>
            </a:r>
            <a:r>
              <a:rPr lang="en-US" b="1" spc="185" dirty="0">
                <a:solidFill>
                  <a:schemeClr val="tx2"/>
                </a:solidFill>
                <a:latin typeface="Californian FB" panose="0207040306080B030204" pitchFamily="18" charset="0"/>
                <a:cs typeface="Calibri"/>
              </a:rPr>
              <a:t> </a:t>
            </a:r>
            <a:r>
              <a:rPr lang="en-US" b="1" spc="-10" dirty="0">
                <a:solidFill>
                  <a:schemeClr val="tx2"/>
                </a:solidFill>
                <a:latin typeface="Californian FB" panose="0207040306080B030204" pitchFamily="18" charset="0"/>
                <a:cs typeface="Calibri"/>
              </a:rPr>
              <a:t>learning:</a:t>
            </a:r>
            <a:endParaRPr lang="en-US" dirty="0">
              <a:solidFill>
                <a:schemeClr val="tx2"/>
              </a:solidFill>
              <a:latin typeface="Californian FB" panose="0207040306080B030204" pitchFamily="18" charset="0"/>
              <a:cs typeface="Calibri"/>
            </a:endParaRPr>
          </a:p>
          <a:p>
            <a:pPr marL="354965" marR="88900" indent="-342900">
              <a:lnSpc>
                <a:spcPct val="100000"/>
              </a:lnSpc>
              <a:spcBef>
                <a:spcPts val="1870"/>
              </a:spcBef>
              <a:tabLst>
                <a:tab pos="355600" algn="l"/>
              </a:tabLst>
            </a:pPr>
            <a:r>
              <a:rPr lang="en-US" spc="-10" dirty="0">
                <a:solidFill>
                  <a:schemeClr val="tx2"/>
                </a:solidFill>
                <a:latin typeface="Californian FB" panose="0207040306080B030204" pitchFamily="18" charset="0"/>
                <a:cs typeface="Calibri"/>
              </a:rPr>
              <a:t>What people living with </a:t>
            </a:r>
            <a:r>
              <a:rPr lang="en-US" spc="-5" dirty="0">
                <a:solidFill>
                  <a:schemeClr val="tx2"/>
                </a:solidFill>
                <a:latin typeface="Californian FB" panose="0207040306080B030204" pitchFamily="18" charset="0"/>
                <a:cs typeface="Calibri"/>
              </a:rPr>
              <a:t>HIV need </a:t>
            </a:r>
            <a:r>
              <a:rPr lang="en-US" spc="-15" dirty="0">
                <a:solidFill>
                  <a:schemeClr val="tx2"/>
                </a:solidFill>
                <a:latin typeface="Californian FB" panose="0207040306080B030204" pitchFamily="18" charset="0"/>
                <a:cs typeface="Calibri"/>
              </a:rPr>
              <a:t>to</a:t>
            </a:r>
            <a:r>
              <a:rPr lang="en-US" spc="100" dirty="0">
                <a:solidFill>
                  <a:schemeClr val="tx2"/>
                </a:solidFill>
                <a:latin typeface="Californian FB" panose="0207040306080B030204" pitchFamily="18" charset="0"/>
                <a:cs typeface="Calibri"/>
              </a:rPr>
              <a:t> </a:t>
            </a:r>
            <a:r>
              <a:rPr lang="en-US" spc="-55" dirty="0">
                <a:solidFill>
                  <a:schemeClr val="tx2"/>
                </a:solidFill>
                <a:latin typeface="Californian FB" panose="0207040306080B030204" pitchFamily="18" charset="0"/>
                <a:cs typeface="Calibri"/>
              </a:rPr>
              <a:t>enter,</a:t>
            </a:r>
            <a:r>
              <a:rPr lang="en-US" spc="-5" dirty="0">
                <a:solidFill>
                  <a:schemeClr val="tx2"/>
                </a:solidFill>
                <a:latin typeface="Californian FB" panose="0207040306080B030204" pitchFamily="18" charset="0"/>
                <a:cs typeface="Calibri"/>
              </a:rPr>
              <a:t> </a:t>
            </a:r>
            <a:r>
              <a:rPr lang="en-US" spc="-15" dirty="0">
                <a:solidFill>
                  <a:schemeClr val="tx2"/>
                </a:solidFill>
                <a:latin typeface="Californian FB" panose="0207040306080B030204" pitchFamily="18" charset="0"/>
                <a:cs typeface="Calibri"/>
              </a:rPr>
              <a:t>return </a:t>
            </a:r>
            <a:r>
              <a:rPr lang="en-US" spc="-5" dirty="0">
                <a:solidFill>
                  <a:schemeClr val="tx2"/>
                </a:solidFill>
                <a:latin typeface="Californian FB" panose="0207040306080B030204" pitchFamily="18" charset="0"/>
                <a:cs typeface="Calibri"/>
              </a:rPr>
              <a:t> </a:t>
            </a:r>
            <a:r>
              <a:rPr lang="en-US" spc="-30" dirty="0">
                <a:solidFill>
                  <a:schemeClr val="tx2"/>
                </a:solidFill>
                <a:latin typeface="Californian FB" panose="0207040306080B030204" pitchFamily="18" charset="0"/>
                <a:cs typeface="Calibri"/>
              </a:rPr>
              <a:t>to, </a:t>
            </a:r>
            <a:r>
              <a:rPr lang="en-US" spc="-5" dirty="0">
                <a:solidFill>
                  <a:schemeClr val="tx2"/>
                </a:solidFill>
                <a:latin typeface="Californian FB" panose="0207040306080B030204" pitchFamily="18" charset="0"/>
                <a:cs typeface="Calibri"/>
              </a:rPr>
              <a:t>or </a:t>
            </a:r>
            <a:r>
              <a:rPr lang="en-US" spc="-35" dirty="0">
                <a:solidFill>
                  <a:schemeClr val="tx2"/>
                </a:solidFill>
                <a:latin typeface="Californian FB" panose="0207040306080B030204" pitchFamily="18" charset="0"/>
                <a:cs typeface="Calibri"/>
              </a:rPr>
              <a:t>stay </a:t>
            </a:r>
            <a:r>
              <a:rPr lang="en-US" spc="-10" dirty="0">
                <a:solidFill>
                  <a:schemeClr val="tx2"/>
                </a:solidFill>
                <a:latin typeface="Californian FB" panose="0207040306080B030204" pitchFamily="18" charset="0"/>
                <a:cs typeface="Calibri"/>
              </a:rPr>
              <a:t>in </a:t>
            </a:r>
            <a:r>
              <a:rPr lang="en-US" spc="-5" dirty="0">
                <a:solidFill>
                  <a:schemeClr val="tx2"/>
                </a:solidFill>
                <a:latin typeface="Californian FB" panose="0207040306080B030204" pitchFamily="18" charset="0"/>
                <a:cs typeface="Calibri"/>
              </a:rPr>
              <a:t>HIV </a:t>
            </a:r>
            <a:r>
              <a:rPr lang="en-US" spc="-10" dirty="0">
                <a:solidFill>
                  <a:schemeClr val="tx2"/>
                </a:solidFill>
                <a:latin typeface="Californian FB" panose="0207040306080B030204" pitchFamily="18" charset="0"/>
                <a:cs typeface="Calibri"/>
              </a:rPr>
              <a:t>medical </a:t>
            </a:r>
            <a:r>
              <a:rPr lang="en-US" spc="-15" dirty="0">
                <a:solidFill>
                  <a:schemeClr val="tx2"/>
                </a:solidFill>
                <a:latin typeface="Californian FB" panose="0207040306080B030204" pitchFamily="18" charset="0"/>
                <a:cs typeface="Calibri"/>
              </a:rPr>
              <a:t>care, </a:t>
            </a:r>
            <a:r>
              <a:rPr lang="en-US" spc="-5" dirty="0">
                <a:solidFill>
                  <a:schemeClr val="tx2"/>
                </a:solidFill>
                <a:latin typeface="Californian FB" panose="0207040306080B030204" pitchFamily="18" charset="0"/>
                <a:cs typeface="Calibri"/>
              </a:rPr>
              <a:t>and </a:t>
            </a:r>
            <a:r>
              <a:rPr lang="en-US" spc="-10" dirty="0">
                <a:solidFill>
                  <a:schemeClr val="tx2"/>
                </a:solidFill>
                <a:latin typeface="Californian FB" panose="0207040306080B030204" pitchFamily="18" charset="0"/>
                <a:cs typeface="Calibri"/>
              </a:rPr>
              <a:t>reach </a:t>
            </a:r>
            <a:r>
              <a:rPr lang="en-US" spc="-20" dirty="0">
                <a:solidFill>
                  <a:schemeClr val="tx2"/>
                </a:solidFill>
                <a:latin typeface="Californian FB" panose="0207040306080B030204" pitchFamily="18" charset="0"/>
                <a:cs typeface="Calibri"/>
              </a:rPr>
              <a:t>viral  </a:t>
            </a:r>
            <a:r>
              <a:rPr lang="en-US" spc="-10" dirty="0">
                <a:solidFill>
                  <a:schemeClr val="tx2"/>
                </a:solidFill>
                <a:latin typeface="Californian FB" panose="0207040306080B030204" pitchFamily="18" charset="0"/>
                <a:cs typeface="Calibri"/>
              </a:rPr>
              <a:t>suppression</a:t>
            </a:r>
            <a:endParaRPr lang="en-US" dirty="0">
              <a:solidFill>
                <a:schemeClr val="tx2"/>
              </a:solidFill>
              <a:latin typeface="Californian FB" panose="0207040306080B030204" pitchFamily="18" charset="0"/>
              <a:cs typeface="Calibri"/>
            </a:endParaRPr>
          </a:p>
          <a:p>
            <a:pPr marL="355600" marR="5080" indent="-342900">
              <a:lnSpc>
                <a:spcPct val="100000"/>
              </a:lnSpc>
              <a:spcBef>
                <a:spcPts val="670"/>
              </a:spcBef>
              <a:tabLst>
                <a:tab pos="355600" algn="l"/>
              </a:tabLst>
            </a:pPr>
            <a:r>
              <a:rPr lang="en-US" spc="-10" dirty="0">
                <a:solidFill>
                  <a:schemeClr val="tx2"/>
                </a:solidFill>
                <a:latin typeface="Californian FB" panose="0207040306080B030204" pitchFamily="18" charset="0"/>
                <a:cs typeface="Calibri"/>
              </a:rPr>
              <a:t>The </a:t>
            </a:r>
            <a:r>
              <a:rPr lang="en-US" spc="-20" dirty="0">
                <a:solidFill>
                  <a:schemeClr val="tx2"/>
                </a:solidFill>
                <a:latin typeface="Californian FB" panose="0207040306080B030204" pitchFamily="18" charset="0"/>
                <a:cs typeface="Calibri"/>
              </a:rPr>
              <a:t>extent </a:t>
            </a:r>
            <a:r>
              <a:rPr lang="en-US" spc="-15" dirty="0">
                <a:solidFill>
                  <a:schemeClr val="tx2"/>
                </a:solidFill>
                <a:latin typeface="Californian FB" panose="0207040306080B030204" pitchFamily="18" charset="0"/>
                <a:cs typeface="Calibri"/>
              </a:rPr>
              <a:t>to </a:t>
            </a:r>
            <a:r>
              <a:rPr lang="en-US" spc="-5" dirty="0">
                <a:solidFill>
                  <a:schemeClr val="tx2"/>
                </a:solidFill>
                <a:latin typeface="Californian FB" panose="0207040306080B030204" pitchFamily="18" charset="0"/>
                <a:cs typeface="Calibri"/>
              </a:rPr>
              <a:t>which </a:t>
            </a:r>
            <a:r>
              <a:rPr lang="en-US" spc="-15" dirty="0">
                <a:solidFill>
                  <a:schemeClr val="tx2"/>
                </a:solidFill>
                <a:latin typeface="Californian FB" panose="0207040306080B030204" pitchFamily="18" charset="0"/>
                <a:cs typeface="Calibri"/>
              </a:rPr>
              <a:t>available</a:t>
            </a:r>
            <a:r>
              <a:rPr lang="en-US" spc="60" dirty="0">
                <a:solidFill>
                  <a:schemeClr val="tx2"/>
                </a:solidFill>
                <a:latin typeface="Californian FB" panose="0207040306080B030204" pitchFamily="18" charset="0"/>
                <a:cs typeface="Calibri"/>
              </a:rPr>
              <a:t> </a:t>
            </a:r>
            <a:r>
              <a:rPr lang="en-US" spc="-20" dirty="0">
                <a:solidFill>
                  <a:schemeClr val="tx2"/>
                </a:solidFill>
                <a:latin typeface="Californian FB" panose="0207040306080B030204" pitchFamily="18" charset="0"/>
                <a:cs typeface="Calibri"/>
              </a:rPr>
              <a:t>services/system</a:t>
            </a:r>
            <a:r>
              <a:rPr lang="en-US" spc="30" dirty="0">
                <a:solidFill>
                  <a:schemeClr val="tx2"/>
                </a:solidFill>
                <a:latin typeface="Californian FB" panose="0207040306080B030204" pitchFamily="18" charset="0"/>
                <a:cs typeface="Calibri"/>
              </a:rPr>
              <a:t> </a:t>
            </a:r>
            <a:r>
              <a:rPr lang="en-US" spc="-5" dirty="0">
                <a:solidFill>
                  <a:schemeClr val="tx2"/>
                </a:solidFill>
                <a:latin typeface="Californian FB" panose="0207040306080B030204" pitchFamily="18" charset="0"/>
                <a:cs typeface="Calibri"/>
              </a:rPr>
              <a:t>of  </a:t>
            </a:r>
            <a:r>
              <a:rPr lang="en-US" spc="-20" dirty="0">
                <a:solidFill>
                  <a:schemeClr val="tx2"/>
                </a:solidFill>
                <a:latin typeface="Californian FB" panose="0207040306080B030204" pitchFamily="18" charset="0"/>
                <a:cs typeface="Calibri"/>
              </a:rPr>
              <a:t>care are </a:t>
            </a:r>
            <a:r>
              <a:rPr lang="en-US" spc="-10" dirty="0">
                <a:solidFill>
                  <a:schemeClr val="tx2"/>
                </a:solidFill>
                <a:latin typeface="Californian FB" panose="0207040306080B030204" pitchFamily="18" charset="0"/>
                <a:cs typeface="Calibri"/>
              </a:rPr>
              <a:t>meeting </a:t>
            </a:r>
            <a:r>
              <a:rPr lang="en-US" spc="-5" dirty="0">
                <a:solidFill>
                  <a:schemeClr val="tx2"/>
                </a:solidFill>
                <a:latin typeface="Californian FB" panose="0207040306080B030204" pitchFamily="18" charset="0"/>
                <a:cs typeface="Calibri"/>
              </a:rPr>
              <a:t>those needs </a:t>
            </a:r>
            <a:r>
              <a:rPr lang="en-US" dirty="0">
                <a:solidFill>
                  <a:schemeClr val="tx2"/>
                </a:solidFill>
                <a:latin typeface="Californian FB" panose="0207040306080B030204" pitchFamily="18" charset="0"/>
                <a:cs typeface="Calibri"/>
              </a:rPr>
              <a:t>(e.g., </a:t>
            </a:r>
            <a:r>
              <a:rPr lang="en-US" spc="-5" dirty="0">
                <a:solidFill>
                  <a:schemeClr val="tx2"/>
                </a:solidFill>
                <a:latin typeface="Californian FB" panose="0207040306080B030204" pitchFamily="18" charset="0"/>
                <a:cs typeface="Calibri"/>
              </a:rPr>
              <a:t>service </a:t>
            </a:r>
            <a:r>
              <a:rPr lang="en-US" spc="-10" dirty="0">
                <a:solidFill>
                  <a:schemeClr val="tx2"/>
                </a:solidFill>
                <a:latin typeface="Californian FB" panose="0207040306080B030204" pitchFamily="18" charset="0"/>
                <a:cs typeface="Calibri"/>
              </a:rPr>
              <a:t>needs,  </a:t>
            </a:r>
            <a:r>
              <a:rPr lang="en-US" spc="-5" dirty="0">
                <a:solidFill>
                  <a:schemeClr val="tx2"/>
                </a:solidFill>
                <a:latin typeface="Californian FB" panose="0207040306080B030204" pitchFamily="18" charset="0"/>
                <a:cs typeface="Calibri"/>
              </a:rPr>
              <a:t>and</a:t>
            </a:r>
            <a:r>
              <a:rPr lang="en-US" spc="-55" dirty="0">
                <a:solidFill>
                  <a:schemeClr val="tx2"/>
                </a:solidFill>
                <a:latin typeface="Californian FB" panose="0207040306080B030204" pitchFamily="18" charset="0"/>
                <a:cs typeface="Calibri"/>
              </a:rPr>
              <a:t> </a:t>
            </a:r>
            <a:r>
              <a:rPr lang="en-US" spc="-20" dirty="0">
                <a:solidFill>
                  <a:schemeClr val="tx2"/>
                </a:solidFill>
                <a:latin typeface="Californian FB" panose="0207040306080B030204" pitchFamily="18" charset="0"/>
                <a:cs typeface="Calibri"/>
              </a:rPr>
              <a:t>gaps)</a:t>
            </a:r>
            <a:endParaRPr lang="en-US" dirty="0">
              <a:solidFill>
                <a:schemeClr val="tx2"/>
              </a:solidFill>
              <a:latin typeface="Californian FB" panose="0207040306080B030204" pitchFamily="18" charset="0"/>
              <a:cs typeface="Calibri"/>
            </a:endParaRPr>
          </a:p>
        </p:txBody>
      </p:sp>
      <p:pic>
        <p:nvPicPr>
          <p:cNvPr id="4098" name="Picture 2" descr="Image result for plain langu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828212" y="685800"/>
            <a:ext cx="1676400" cy="1676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63105192"/>
      </p:ext>
    </p:extLst>
  </p:cSld>
  <p:clrMapOvr>
    <a:masterClrMapping/>
  </p:clrMapOvr>
  <p:transition spd="slow">
    <p:push dir="u"/>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2812" y="809723"/>
            <a:ext cx="8001000" cy="939800"/>
          </a:xfrm>
        </p:spPr>
        <p:txBody>
          <a:bodyPr>
            <a:normAutofit fontScale="90000"/>
          </a:bodyPr>
          <a:lstStyle/>
          <a:p>
            <a:pPr algn="ctr"/>
            <a:r>
              <a:rPr lang="en-US" dirty="0">
                <a:latin typeface="Californian FB" panose="0207040306080B030204" pitchFamily="18" charset="0"/>
              </a:rPr>
              <a:t>What should be included in a </a:t>
            </a:r>
            <a:br>
              <a:rPr lang="en-US" dirty="0">
                <a:latin typeface="Californian FB" panose="0207040306080B030204" pitchFamily="18" charset="0"/>
              </a:rPr>
            </a:br>
            <a:r>
              <a:rPr lang="en-US" dirty="0">
                <a:latin typeface="Californian FB" panose="0207040306080B030204" pitchFamily="18" charset="0"/>
              </a:rPr>
              <a:t>needs assessment?</a:t>
            </a:r>
            <a:endParaRPr lang="en-US" dirty="0"/>
          </a:p>
        </p:txBody>
      </p:sp>
      <p:sp>
        <p:nvSpPr>
          <p:cNvPr id="4" name="Content Placeholder 3"/>
          <p:cNvSpPr>
            <a:spLocks noGrp="1"/>
          </p:cNvSpPr>
          <p:nvPr>
            <p:ph sz="half" idx="2"/>
          </p:nvPr>
        </p:nvSpPr>
        <p:spPr/>
        <p:txBody>
          <a:bodyPr/>
          <a:lstStyle/>
          <a:p>
            <a:r>
              <a:rPr lang="en-US" sz="2500" dirty="0">
                <a:latin typeface="Californian FB" panose="0207040306080B030204" pitchFamily="18" charset="0"/>
              </a:rPr>
              <a:t>Epidemiologic Profile</a:t>
            </a:r>
          </a:p>
          <a:p>
            <a:r>
              <a:rPr lang="en-US" sz="2500" dirty="0">
                <a:latin typeface="Californian FB" panose="0207040306080B030204" pitchFamily="18" charset="0"/>
              </a:rPr>
              <a:t>Resource Inventory</a:t>
            </a:r>
          </a:p>
          <a:p>
            <a:r>
              <a:rPr lang="en-US" sz="2500" dirty="0">
                <a:latin typeface="Californian FB" panose="0207040306080B030204" pitchFamily="18" charset="0"/>
              </a:rPr>
              <a:t>Profile of provider capacity and capability</a:t>
            </a:r>
            <a:r>
              <a:rPr lang="en-US" dirty="0">
                <a:latin typeface="Californian FB" panose="0207040306080B030204" pitchFamily="18" charset="0"/>
              </a:rPr>
              <a:t>	</a:t>
            </a:r>
          </a:p>
        </p:txBody>
      </p:sp>
      <p:sp>
        <p:nvSpPr>
          <p:cNvPr id="5" name="Text Placeholder 4"/>
          <p:cNvSpPr>
            <a:spLocks noGrp="1"/>
          </p:cNvSpPr>
          <p:nvPr>
            <p:ph type="body" sz="quarter" idx="3"/>
          </p:nvPr>
        </p:nvSpPr>
        <p:spPr>
          <a:xfrm>
            <a:off x="1446212" y="1803400"/>
            <a:ext cx="8534400" cy="711200"/>
          </a:xfrm>
        </p:spPr>
        <p:txBody>
          <a:bodyPr/>
          <a:lstStyle/>
          <a:p>
            <a:pPr algn="ctr"/>
            <a:r>
              <a:rPr lang="en-US" dirty="0">
                <a:latin typeface="Californian FB" panose="0207040306080B030204" pitchFamily="18" charset="0"/>
              </a:rPr>
              <a:t>Elements of a Needs Assessment</a:t>
            </a:r>
          </a:p>
        </p:txBody>
      </p:sp>
      <p:sp>
        <p:nvSpPr>
          <p:cNvPr id="6" name="Content Placeholder 5"/>
          <p:cNvSpPr>
            <a:spLocks noGrp="1"/>
          </p:cNvSpPr>
          <p:nvPr>
            <p:ph sz="quarter" idx="4"/>
          </p:nvPr>
        </p:nvSpPr>
        <p:spPr/>
        <p:txBody>
          <a:bodyPr>
            <a:normAutofit fontScale="92500" lnSpcReduction="10000"/>
          </a:bodyPr>
          <a:lstStyle/>
          <a:p>
            <a:r>
              <a:rPr lang="en-US" sz="2500" dirty="0">
                <a:latin typeface="Californian FB" panose="0207040306080B030204" pitchFamily="18" charset="0"/>
              </a:rPr>
              <a:t>Estimate and assessment of unmet need</a:t>
            </a:r>
          </a:p>
          <a:p>
            <a:r>
              <a:rPr lang="en-US" sz="2500" dirty="0">
                <a:latin typeface="Californian FB" panose="0207040306080B030204" pitchFamily="18" charset="0"/>
              </a:rPr>
              <a:t>Estimate and assessment of people living with HIV who are unaware of their status</a:t>
            </a:r>
          </a:p>
          <a:p>
            <a:r>
              <a:rPr lang="en-US" sz="2500" dirty="0">
                <a:latin typeface="Californian FB" panose="0207040306080B030204" pitchFamily="18" charset="0"/>
              </a:rPr>
              <a:t>Assessment of service needs and gaps</a:t>
            </a:r>
          </a:p>
        </p:txBody>
      </p:sp>
      <p:pic>
        <p:nvPicPr>
          <p:cNvPr id="5122" name="Picture 2" descr="Image result for hiv needs assessmen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371012" y="724215"/>
            <a:ext cx="2105218" cy="14137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94298108"/>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41312" y="762000"/>
            <a:ext cx="5715000" cy="461665"/>
          </a:xfrm>
          <a:prstGeom prst="rect">
            <a:avLst/>
          </a:prstGeom>
        </p:spPr>
        <p:txBody>
          <a:bodyPr wrap="square">
            <a:spAutoFit/>
          </a:bodyPr>
          <a:lstStyle/>
          <a:p>
            <a:pPr algn="ctr"/>
            <a:r>
              <a:rPr lang="en-US" sz="2400" b="1" cap="all" spc="-5" dirty="0">
                <a:latin typeface="Californian FB" panose="0207040306080B030204" pitchFamily="18" charset="0"/>
                <a:ea typeface="Calibri" panose="020F0502020204030204" pitchFamily="34" charset="0"/>
                <a:cs typeface="Times New Roman" panose="02020603050405020304" pitchFamily="18" charset="0"/>
              </a:rPr>
              <a:t>pLWHA</a:t>
            </a:r>
            <a:r>
              <a:rPr lang="en-US" sz="2400" b="1" cap="all" spc="5" dirty="0">
                <a:latin typeface="Californian FB" panose="0207040306080B030204" pitchFamily="18" charset="0"/>
                <a:ea typeface="Calibri" panose="020F0502020204030204" pitchFamily="34" charset="0"/>
                <a:cs typeface="Times New Roman" panose="02020603050405020304" pitchFamily="18" charset="0"/>
              </a:rPr>
              <a:t> </a:t>
            </a:r>
            <a:r>
              <a:rPr lang="en-US" sz="2400" b="1" cap="all" spc="-5" dirty="0">
                <a:latin typeface="Californian FB" panose="0207040306080B030204" pitchFamily="18" charset="0"/>
                <a:ea typeface="Calibri" panose="020F0502020204030204" pitchFamily="34" charset="0"/>
                <a:cs typeface="Times New Roman" panose="02020603050405020304" pitchFamily="18" charset="0"/>
              </a:rPr>
              <a:t>Focus</a:t>
            </a:r>
            <a:r>
              <a:rPr lang="en-US" sz="2400" b="1" cap="all" spc="10" dirty="0">
                <a:latin typeface="Californian FB" panose="0207040306080B030204" pitchFamily="18" charset="0"/>
                <a:ea typeface="Calibri" panose="020F0502020204030204" pitchFamily="34" charset="0"/>
                <a:cs typeface="Times New Roman" panose="02020603050405020304" pitchFamily="18" charset="0"/>
              </a:rPr>
              <a:t> </a:t>
            </a:r>
            <a:r>
              <a:rPr lang="en-US" sz="2400" b="1" cap="all" spc="-5" dirty="0">
                <a:latin typeface="Californian FB" panose="0207040306080B030204" pitchFamily="18" charset="0"/>
                <a:ea typeface="Calibri" panose="020F0502020204030204" pitchFamily="34" charset="0"/>
                <a:cs typeface="Times New Roman" panose="02020603050405020304" pitchFamily="18" charset="0"/>
              </a:rPr>
              <a:t>Groups (2018)</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Rectangle 2"/>
          <p:cNvSpPr/>
          <p:nvPr/>
        </p:nvSpPr>
        <p:spPr>
          <a:xfrm>
            <a:off x="836612" y="2058544"/>
            <a:ext cx="9753600" cy="1754326"/>
          </a:xfrm>
          <a:prstGeom prst="rect">
            <a:avLst/>
          </a:prstGeom>
        </p:spPr>
        <p:txBody>
          <a:bodyPr wrap="square">
            <a:spAutoFit/>
          </a:bodyPr>
          <a:lstStyle/>
          <a:p>
            <a:r>
              <a:rPr lang="en-US" b="1" dirty="0">
                <a:latin typeface="Californian FB" panose="0207040306080B030204" pitchFamily="18" charset="0"/>
                <a:ea typeface="Calibri" panose="020F0502020204030204" pitchFamily="34" charset="0"/>
                <a:cs typeface="Times New Roman" panose="02020603050405020304" pitchFamily="18" charset="0"/>
              </a:rPr>
              <a:t>Solution Driven Approach</a:t>
            </a:r>
            <a:endParaRPr lang="en-US" sz="1600" dirty="0">
              <a:latin typeface="Calibri" panose="020F0502020204030204" pitchFamily="34" charset="0"/>
              <a:ea typeface="Calibri" panose="020F0502020204030204" pitchFamily="34" charset="0"/>
              <a:cs typeface="Times New Roman" panose="02020603050405020304" pitchFamily="18" charset="0"/>
            </a:endParaRPr>
          </a:p>
          <a:p>
            <a:r>
              <a:rPr lang="en-US" dirty="0">
                <a:latin typeface="Californian FB" panose="0207040306080B030204" pitchFamily="18" charset="0"/>
                <a:ea typeface="Calibri" panose="020F0502020204030204" pitchFamily="34" charset="0"/>
                <a:cs typeface="Times New Roman" panose="02020603050405020304" pitchFamily="18" charset="0"/>
              </a:rPr>
              <a:t>The focus groups initiated had a “solution driven” approach.  In addition to asking participants what is wrong with Ryan White services, we also ask for solutions to their issues.  Questions that steer participants towards solutions for their issues rather than focusing on their stated problems or needs.  Respondents were asked how they see the problems being solved rather than just stating problems faced accessing services.</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Rectangle 3"/>
          <p:cNvSpPr/>
          <p:nvPr/>
        </p:nvSpPr>
        <p:spPr>
          <a:xfrm>
            <a:off x="760412" y="4267200"/>
            <a:ext cx="10591800" cy="1200329"/>
          </a:xfrm>
          <a:prstGeom prst="rect">
            <a:avLst/>
          </a:prstGeom>
        </p:spPr>
        <p:txBody>
          <a:bodyPr wrap="square">
            <a:spAutoFit/>
          </a:bodyPr>
          <a:lstStyle/>
          <a:p>
            <a:r>
              <a:rPr lang="en-US" b="1" dirty="0">
                <a:latin typeface="Californian FB" panose="0207040306080B030204" pitchFamily="18" charset="0"/>
                <a:ea typeface="Calibri" panose="020F0502020204030204" pitchFamily="34" charset="0"/>
                <a:cs typeface="Times New Roman" panose="02020603050405020304" pitchFamily="18" charset="0"/>
              </a:rPr>
              <a:t>Participant Recruitment</a:t>
            </a:r>
            <a:endParaRPr lang="en-US" sz="1600" dirty="0">
              <a:latin typeface="Calibri" panose="020F0502020204030204" pitchFamily="34" charset="0"/>
              <a:ea typeface="Calibri" panose="020F0502020204030204" pitchFamily="34" charset="0"/>
              <a:cs typeface="Times New Roman" panose="02020603050405020304" pitchFamily="18" charset="0"/>
            </a:endParaRPr>
          </a:p>
          <a:p>
            <a:r>
              <a:rPr lang="en-US" dirty="0">
                <a:latin typeface="Californian FB" panose="0207040306080B030204" pitchFamily="18" charset="0"/>
                <a:ea typeface="Calibri" panose="020F0502020204030204" pitchFamily="34" charset="0"/>
                <a:cs typeface="Times New Roman" panose="02020603050405020304" pitchFamily="18" charset="0"/>
              </a:rPr>
              <a:t>Our focus groups, with the help of providers and other CBOs, targeted participants in and out of care and those who are willing to verbalize their concerns and their solutions.  We asked providers for recommendations in addition to asking CARE Council members to make recommendations for participation.</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23412" y="674347"/>
            <a:ext cx="1981200" cy="1651000"/>
          </a:xfrm>
          <a:prstGeom prst="rect">
            <a:avLst/>
          </a:prstGeom>
        </p:spPr>
      </p:pic>
    </p:spTree>
    <p:extLst>
      <p:ext uri="{BB962C8B-B14F-4D97-AF65-F5344CB8AC3E}">
        <p14:creationId xmlns:p14="http://schemas.microsoft.com/office/powerpoint/2010/main" val="1479575539"/>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360612" y="742414"/>
            <a:ext cx="5258171" cy="461665"/>
          </a:xfrm>
          <a:prstGeom prst="rect">
            <a:avLst/>
          </a:prstGeom>
        </p:spPr>
        <p:txBody>
          <a:bodyPr wrap="none">
            <a:spAutoFit/>
          </a:bodyPr>
          <a:lstStyle/>
          <a:p>
            <a:pPr>
              <a:spcBef>
                <a:spcPts val="345"/>
              </a:spcBef>
            </a:pPr>
            <a:r>
              <a:rPr lang="en-US" sz="2400" b="1" dirty="0">
                <a:latin typeface="Californian FB" panose="0207040306080B030204" pitchFamily="18" charset="0"/>
                <a:ea typeface="Times New Roman" panose="02020603050405020304" pitchFamily="18" charset="0"/>
                <a:cs typeface="Times New Roman" panose="02020603050405020304" pitchFamily="18" charset="0"/>
              </a:rPr>
              <a:t>Focus Group #1 (Riviera Beach) (2018)</a:t>
            </a:r>
            <a:endParaRPr lang="en-US" sz="2400" b="1" dirty="0">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3" name="Rectangle 2"/>
          <p:cNvSpPr/>
          <p:nvPr/>
        </p:nvSpPr>
        <p:spPr>
          <a:xfrm>
            <a:off x="836612" y="1295400"/>
            <a:ext cx="9982200" cy="2185214"/>
          </a:xfrm>
          <a:prstGeom prst="rect">
            <a:avLst/>
          </a:prstGeom>
        </p:spPr>
        <p:txBody>
          <a:bodyPr wrap="square">
            <a:spAutoFit/>
          </a:bodyPr>
          <a:lstStyle/>
          <a:p>
            <a:pPr marR="0" lvl="0">
              <a:spcBef>
                <a:spcPts val="345"/>
              </a:spcBef>
              <a:spcAft>
                <a:spcPts val="0"/>
              </a:spcAft>
              <a:buSzPts val="1200"/>
            </a:pPr>
            <a:r>
              <a:rPr lang="en-US" b="1" dirty="0">
                <a:latin typeface="Californian FB" panose="0207040306080B030204" pitchFamily="18" charset="0"/>
                <a:ea typeface="Times New Roman" panose="02020603050405020304" pitchFamily="18" charset="0"/>
                <a:cs typeface="Times New Roman" panose="02020603050405020304" pitchFamily="18" charset="0"/>
              </a:rPr>
              <a:t>CONCERNS</a:t>
            </a:r>
          </a:p>
          <a:p>
            <a:pPr marL="342900" marR="0" lvl="0" indent="-342900">
              <a:spcBef>
                <a:spcPts val="345"/>
              </a:spcBef>
              <a:spcAft>
                <a:spcPts val="0"/>
              </a:spcAft>
              <a:buSzPts val="1200"/>
              <a:buFont typeface="Times New Roman" panose="02020603050405020304" pitchFamily="18" charset="0"/>
              <a:buChar char="•"/>
            </a:pPr>
            <a:r>
              <a:rPr lang="en-US" dirty="0">
                <a:latin typeface="Californian FB" panose="0207040306080B030204" pitchFamily="18" charset="0"/>
                <a:ea typeface="Times New Roman" panose="02020603050405020304" pitchFamily="18" charset="0"/>
                <a:cs typeface="Times New Roman" panose="02020603050405020304" pitchFamily="18" charset="0"/>
              </a:rPr>
              <a:t>The group spoke at length about how individuals at social service agencies many times would disclose their status to people in the community.  The facilitator interjected that this a violation of HIPPA regulations and anyone they know to violate this law, should be reported.  </a:t>
            </a:r>
          </a:p>
          <a:p>
            <a:pPr marL="342900" marR="0" lvl="0" indent="-342900">
              <a:spcBef>
                <a:spcPts val="345"/>
              </a:spcBef>
              <a:spcAft>
                <a:spcPts val="0"/>
              </a:spcAft>
              <a:buSzPts val="1200"/>
              <a:buFont typeface="Times New Roman" panose="02020603050405020304" pitchFamily="18" charset="0"/>
              <a:buChar char="•"/>
            </a:pPr>
            <a:endParaRPr lang="en-US" dirty="0">
              <a:latin typeface="Californian FB" panose="0207040306080B030204" pitchFamily="18" charset="0"/>
              <a:ea typeface="Times New Roman" panose="02020603050405020304" pitchFamily="18" charset="0"/>
              <a:cs typeface="Times New Roman" panose="02020603050405020304" pitchFamily="18" charset="0"/>
            </a:endParaRPr>
          </a:p>
          <a:p>
            <a:pPr marL="342900" marR="0" lvl="0" indent="-342900">
              <a:spcBef>
                <a:spcPts val="345"/>
              </a:spcBef>
              <a:spcAft>
                <a:spcPts val="0"/>
              </a:spcAft>
              <a:buSzPts val="1200"/>
              <a:buFont typeface="Times New Roman" panose="02020603050405020304" pitchFamily="18" charset="0"/>
              <a:buChar char="•"/>
            </a:pPr>
            <a:endParaRPr lang="en-US" dirty="0">
              <a:latin typeface="Californian FB" panose="0207040306080B030204" pitchFamily="18" charset="0"/>
              <a:ea typeface="Times New Roman" panose="02020603050405020304" pitchFamily="18" charset="0"/>
              <a:cs typeface="Times New Roman" panose="02020603050405020304" pitchFamily="18" charset="0"/>
            </a:endParaRPr>
          </a:p>
          <a:p>
            <a:pPr marL="342900" marR="0" lvl="0" indent="-342900">
              <a:spcBef>
                <a:spcPts val="345"/>
              </a:spcBef>
              <a:spcAft>
                <a:spcPts val="0"/>
              </a:spcAft>
              <a:buSzPts val="1200"/>
              <a:buFont typeface="Times New Roman" panose="02020603050405020304" pitchFamily="18" charset="0"/>
              <a:buChar char="•"/>
            </a:pPr>
            <a:endParaRPr lang="en-US" b="1" dirty="0">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4" name="Rectangle 3"/>
          <p:cNvSpPr/>
          <p:nvPr/>
        </p:nvSpPr>
        <p:spPr>
          <a:xfrm>
            <a:off x="1065212" y="2895600"/>
            <a:ext cx="10058401" cy="3093154"/>
          </a:xfrm>
          <a:prstGeom prst="rect">
            <a:avLst/>
          </a:prstGeom>
        </p:spPr>
        <p:txBody>
          <a:bodyPr wrap="square">
            <a:spAutoFit/>
          </a:bodyPr>
          <a:lstStyle/>
          <a:p>
            <a:pPr marR="0" lvl="0">
              <a:spcBef>
                <a:spcPts val="345"/>
              </a:spcBef>
              <a:spcAft>
                <a:spcPts val="0"/>
              </a:spcAft>
              <a:buSzPts val="1200"/>
            </a:pPr>
            <a:endParaRPr lang="en-US" dirty="0">
              <a:latin typeface="Californian FB" panose="0207040306080B030204" pitchFamily="18" charset="0"/>
              <a:ea typeface="Times New Roman" panose="02020603050405020304" pitchFamily="18" charset="0"/>
              <a:cs typeface="Times New Roman" panose="02020603050405020304" pitchFamily="18" charset="0"/>
            </a:endParaRPr>
          </a:p>
          <a:p>
            <a:pPr marR="0" lvl="0">
              <a:spcBef>
                <a:spcPts val="345"/>
              </a:spcBef>
              <a:spcAft>
                <a:spcPts val="0"/>
              </a:spcAft>
              <a:buSzPts val="1200"/>
            </a:pPr>
            <a:r>
              <a:rPr lang="en-US" b="1" dirty="0">
                <a:latin typeface="Californian FB" panose="0207040306080B030204" pitchFamily="18" charset="0"/>
                <a:ea typeface="Times New Roman" panose="02020603050405020304" pitchFamily="18" charset="0"/>
                <a:cs typeface="Times New Roman" panose="02020603050405020304" pitchFamily="18" charset="0"/>
              </a:rPr>
              <a:t>SOLUTIONS</a:t>
            </a:r>
          </a:p>
          <a:p>
            <a:pPr marL="342900" marR="0" lvl="0" indent="-342900">
              <a:spcBef>
                <a:spcPts val="345"/>
              </a:spcBef>
              <a:spcAft>
                <a:spcPts val="0"/>
              </a:spcAft>
              <a:buSzPts val="1200"/>
              <a:buFont typeface="Times New Roman" panose="02020603050405020304" pitchFamily="18" charset="0"/>
              <a:buChar char="•"/>
            </a:pPr>
            <a:r>
              <a:rPr lang="en-US" dirty="0">
                <a:latin typeface="Californian FB" panose="0207040306080B030204" pitchFamily="18" charset="0"/>
                <a:ea typeface="Times New Roman" panose="02020603050405020304" pitchFamily="18" charset="0"/>
                <a:cs typeface="Times New Roman" panose="02020603050405020304" pitchFamily="18" charset="0"/>
              </a:rPr>
              <a:t>“Individuals that work in these social service agencies and doctor’s offices should have training in confidentiality and they should be taught that to disclose somebody’s status is a violation of the law”</a:t>
            </a:r>
          </a:p>
          <a:p>
            <a:pPr marL="342900" marR="0" lvl="0" indent="-342900">
              <a:spcBef>
                <a:spcPts val="345"/>
              </a:spcBef>
              <a:spcAft>
                <a:spcPts val="0"/>
              </a:spcAft>
              <a:buSzPts val="1200"/>
              <a:buFont typeface="Times New Roman" panose="02020603050405020304" pitchFamily="18" charset="0"/>
              <a:buChar char="•"/>
            </a:pPr>
            <a:endParaRPr lang="en-US" dirty="0">
              <a:latin typeface="Californian FB" panose="0207040306080B030204" pitchFamily="18" charset="0"/>
              <a:ea typeface="Times New Roman" panose="02020603050405020304" pitchFamily="18" charset="0"/>
              <a:cs typeface="Times New Roman" panose="02020603050405020304" pitchFamily="18" charset="0"/>
            </a:endParaRPr>
          </a:p>
          <a:p>
            <a:pPr marL="342900" indent="-342900">
              <a:spcBef>
                <a:spcPts val="345"/>
              </a:spcBef>
              <a:buSzPts val="1200"/>
              <a:buFont typeface="Times New Roman" panose="02020603050405020304" pitchFamily="18" charset="0"/>
              <a:buChar char="•"/>
            </a:pPr>
            <a:r>
              <a:rPr lang="en-US" dirty="0">
                <a:latin typeface="Californian FB" panose="0207040306080B030204" pitchFamily="18" charset="0"/>
                <a:ea typeface="Times New Roman" panose="02020603050405020304" pitchFamily="18" charset="0"/>
                <a:cs typeface="Times New Roman" panose="02020603050405020304" pitchFamily="18" charset="0"/>
              </a:rPr>
              <a:t>“You should market to Black communities with culturally focused materials and ideas surrounding stigma and Black people”</a:t>
            </a:r>
          </a:p>
          <a:p>
            <a:pPr marL="342900" marR="0" lvl="0" indent="-342900">
              <a:spcBef>
                <a:spcPts val="345"/>
              </a:spcBef>
              <a:spcAft>
                <a:spcPts val="0"/>
              </a:spcAft>
              <a:buSzPts val="1200"/>
              <a:buFont typeface="Times New Roman" panose="02020603050405020304" pitchFamily="18" charset="0"/>
              <a:buChar char="•"/>
            </a:pPr>
            <a:endParaRPr lang="en-US" b="1" dirty="0">
              <a:latin typeface="Times New Roman" panose="02020603050405020304" pitchFamily="18" charset="0"/>
              <a:ea typeface="Times New Roman" panose="02020603050405020304" pitchFamily="18" charset="0"/>
              <a:cs typeface="Times New Roman" panose="02020603050405020304" pitchFamily="18" charset="0"/>
            </a:endParaRPr>
          </a:p>
          <a:p>
            <a:pPr marL="342900" marR="0" lvl="0" indent="-342900">
              <a:spcBef>
                <a:spcPts val="345"/>
              </a:spcBef>
              <a:spcAft>
                <a:spcPts val="0"/>
              </a:spcAft>
              <a:buSzPts val="1200"/>
              <a:buFont typeface="Times New Roman" panose="02020603050405020304" pitchFamily="18" charset="0"/>
              <a:buChar char="•"/>
            </a:pPr>
            <a:r>
              <a:rPr lang="en-US" dirty="0">
                <a:latin typeface="Californian FB" panose="0207040306080B030204" pitchFamily="18" charset="0"/>
                <a:ea typeface="Times New Roman" panose="02020603050405020304" pitchFamily="18" charset="0"/>
                <a:cs typeface="Times New Roman" panose="02020603050405020304" pitchFamily="18" charset="0"/>
              </a:rPr>
              <a:t>“There should be some movement for the waiting list for HOPWA.  Cities need to start building affordable housing for their residents.”</a:t>
            </a:r>
            <a:endParaRPr lang="en-US" b="1" dirty="0">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4098" name="Picture 2" descr="Related imag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171111" y="706471"/>
            <a:ext cx="1295401" cy="863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5954395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80339" y="762000"/>
            <a:ext cx="4992072" cy="461665"/>
          </a:xfrm>
          <a:prstGeom prst="rect">
            <a:avLst/>
          </a:prstGeom>
        </p:spPr>
        <p:txBody>
          <a:bodyPr wrap="none">
            <a:spAutoFit/>
          </a:bodyPr>
          <a:lstStyle/>
          <a:p>
            <a:pPr>
              <a:spcBef>
                <a:spcPts val="345"/>
              </a:spcBef>
            </a:pPr>
            <a:r>
              <a:rPr lang="en-US" sz="2400" b="1" dirty="0">
                <a:latin typeface="Californian FB" panose="0207040306080B030204" pitchFamily="18" charset="0"/>
                <a:ea typeface="Times New Roman" panose="02020603050405020304" pitchFamily="18" charset="0"/>
                <a:cs typeface="Times New Roman" panose="02020603050405020304" pitchFamily="18" charset="0"/>
              </a:rPr>
              <a:t>Focus Group #2 (Belle Glade) (2018)</a:t>
            </a:r>
            <a:endParaRPr lang="en-US" sz="2400" b="1" dirty="0">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3" name="Rectangle 2"/>
          <p:cNvSpPr/>
          <p:nvPr/>
        </p:nvSpPr>
        <p:spPr>
          <a:xfrm>
            <a:off x="760412" y="2279163"/>
            <a:ext cx="10947195" cy="2739211"/>
          </a:xfrm>
          <a:prstGeom prst="rect">
            <a:avLst/>
          </a:prstGeom>
        </p:spPr>
        <p:txBody>
          <a:bodyPr wrap="square">
            <a:spAutoFit/>
          </a:bodyPr>
          <a:lstStyle/>
          <a:p>
            <a:pPr marL="342900" indent="-342900">
              <a:spcBef>
                <a:spcPts val="345"/>
              </a:spcBef>
              <a:buSzPts val="1200"/>
              <a:buFont typeface="Times New Roman" panose="02020603050405020304" pitchFamily="18" charset="0"/>
              <a:buChar char="•"/>
            </a:pPr>
            <a:r>
              <a:rPr lang="en-US" dirty="0">
                <a:latin typeface="Californian FB" panose="0207040306080B030204" pitchFamily="18" charset="0"/>
                <a:ea typeface="Times New Roman" panose="02020603050405020304" pitchFamily="18" charset="0"/>
                <a:cs typeface="Times New Roman" panose="02020603050405020304" pitchFamily="18" charset="0"/>
              </a:rPr>
              <a:t>Confusion of new Health Care District procedures regarding pharmacy and referrals.</a:t>
            </a:r>
          </a:p>
          <a:p>
            <a:pPr marL="342900" marR="0" lvl="0" indent="-342900">
              <a:spcBef>
                <a:spcPts val="345"/>
              </a:spcBef>
              <a:spcAft>
                <a:spcPts val="0"/>
              </a:spcAft>
              <a:buSzPts val="1200"/>
              <a:buFont typeface="Times New Roman" panose="02020603050405020304" pitchFamily="18" charset="0"/>
              <a:buChar char="•"/>
            </a:pPr>
            <a:endParaRPr lang="en-US" dirty="0">
              <a:latin typeface="Californian FB" panose="0207040306080B030204" pitchFamily="18" charset="0"/>
              <a:ea typeface="Times New Roman" panose="02020603050405020304" pitchFamily="18" charset="0"/>
              <a:cs typeface="Times New Roman" panose="02020603050405020304" pitchFamily="18" charset="0"/>
            </a:endParaRPr>
          </a:p>
          <a:p>
            <a:pPr marL="342900" marR="0" lvl="0" indent="-342900">
              <a:spcBef>
                <a:spcPts val="345"/>
              </a:spcBef>
              <a:spcAft>
                <a:spcPts val="0"/>
              </a:spcAft>
              <a:buSzPts val="1200"/>
              <a:buFont typeface="Times New Roman" panose="02020603050405020304" pitchFamily="18" charset="0"/>
              <a:buChar char="•"/>
            </a:pPr>
            <a:r>
              <a:rPr lang="en-US" dirty="0">
                <a:latin typeface="Californian FB" panose="0207040306080B030204" pitchFamily="18" charset="0"/>
                <a:ea typeface="Times New Roman" panose="02020603050405020304" pitchFamily="18" charset="0"/>
                <a:cs typeface="Times New Roman" panose="02020603050405020304" pitchFamily="18" charset="0"/>
              </a:rPr>
              <a:t>Transportation-The issues of not having adequate transportation for doctor appointments without having to be on the road all day.  “Because of the lack of door-to-door transportation services, I have to wait mostly all day for one doctor’s appointment because of the length of time riding the bus”</a:t>
            </a:r>
          </a:p>
          <a:p>
            <a:pPr marL="342900" marR="0" lvl="0" indent="-342900">
              <a:spcBef>
                <a:spcPts val="345"/>
              </a:spcBef>
              <a:spcAft>
                <a:spcPts val="0"/>
              </a:spcAft>
              <a:buSzPts val="1200"/>
              <a:buFont typeface="Times New Roman" panose="02020603050405020304" pitchFamily="18" charset="0"/>
              <a:buChar char="•"/>
            </a:pPr>
            <a:endParaRPr lang="en-US" b="1" dirty="0">
              <a:latin typeface="Times New Roman" panose="02020603050405020304" pitchFamily="18" charset="0"/>
              <a:ea typeface="Times New Roman" panose="02020603050405020304" pitchFamily="18" charset="0"/>
              <a:cs typeface="Times New Roman" panose="02020603050405020304" pitchFamily="18" charset="0"/>
            </a:endParaRPr>
          </a:p>
          <a:p>
            <a:pPr marL="342900" marR="0" lvl="0" indent="-342900">
              <a:spcBef>
                <a:spcPts val="345"/>
              </a:spcBef>
              <a:spcAft>
                <a:spcPts val="0"/>
              </a:spcAft>
              <a:buSzPts val="1200"/>
              <a:buFont typeface="Times New Roman" panose="02020603050405020304" pitchFamily="18" charset="0"/>
              <a:buChar char="•"/>
            </a:pPr>
            <a:r>
              <a:rPr lang="en-US" dirty="0">
                <a:latin typeface="Californian FB" panose="0207040306080B030204" pitchFamily="18" charset="0"/>
                <a:ea typeface="Times New Roman" panose="02020603050405020304" pitchFamily="18" charset="0"/>
                <a:cs typeface="Times New Roman" panose="02020603050405020304" pitchFamily="18" charset="0"/>
              </a:rPr>
              <a:t>When asked why do they think people are not in care and how do you get them in care they stated that there were two issues: Stigma and Drugs.  That people did not come into care for “fear of someone recognizing them” and the other reason included substance abuse issues and “being too high to care.”</a:t>
            </a:r>
            <a:endParaRPr lang="en-US" b="1" dirty="0">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5122" name="Picture 2" descr="Related imag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761412" y="754811"/>
            <a:ext cx="2670697" cy="15243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9161623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94004" y="704832"/>
            <a:ext cx="5137945" cy="461665"/>
          </a:xfrm>
          <a:prstGeom prst="rect">
            <a:avLst/>
          </a:prstGeom>
        </p:spPr>
        <p:txBody>
          <a:bodyPr wrap="none">
            <a:spAutoFit/>
          </a:bodyPr>
          <a:lstStyle/>
          <a:p>
            <a:pPr>
              <a:spcBef>
                <a:spcPts val="345"/>
              </a:spcBef>
            </a:pPr>
            <a:r>
              <a:rPr lang="en-US" sz="2400" b="1" dirty="0">
                <a:latin typeface="Californian FB" panose="0207040306080B030204" pitchFamily="18" charset="0"/>
                <a:ea typeface="Times New Roman" panose="02020603050405020304" pitchFamily="18" charset="0"/>
                <a:cs typeface="Times New Roman" panose="02020603050405020304" pitchFamily="18" charset="0"/>
              </a:rPr>
              <a:t>Focus Group #3 (Lake Worth) (2018)</a:t>
            </a:r>
            <a:endParaRPr lang="en-US" sz="2400" b="1" dirty="0">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3" name="Rectangle 2"/>
          <p:cNvSpPr/>
          <p:nvPr/>
        </p:nvSpPr>
        <p:spPr>
          <a:xfrm>
            <a:off x="794004" y="2108858"/>
            <a:ext cx="10706100" cy="3962623"/>
          </a:xfrm>
          <a:prstGeom prst="rect">
            <a:avLst/>
          </a:prstGeom>
        </p:spPr>
        <p:txBody>
          <a:bodyPr wrap="square">
            <a:spAutoFit/>
          </a:bodyPr>
          <a:lstStyle/>
          <a:p>
            <a:pPr marL="63500" marR="0">
              <a:spcBef>
                <a:spcPts val="345"/>
              </a:spcBef>
              <a:spcAft>
                <a:spcPts val="0"/>
              </a:spcAft>
            </a:pPr>
            <a:r>
              <a:rPr lang="en-US" dirty="0">
                <a:latin typeface="Californian FB" panose="0207040306080B030204" pitchFamily="18" charset="0"/>
                <a:ea typeface="Times New Roman" panose="02020603050405020304" pitchFamily="18" charset="0"/>
                <a:cs typeface="Times New Roman" panose="02020603050405020304" pitchFamily="18" charset="0"/>
              </a:rPr>
              <a:t>Most significant findings for this group included the issues of how to target gay men of color for the purpose of testing and bringing them into care.    </a:t>
            </a:r>
          </a:p>
          <a:p>
            <a:pPr marL="63500" marR="0">
              <a:spcBef>
                <a:spcPts val="345"/>
              </a:spcBef>
              <a:spcAft>
                <a:spcPts val="0"/>
              </a:spcAft>
            </a:pPr>
            <a:endParaRPr lang="en-US" b="1" dirty="0">
              <a:latin typeface="Times New Roman" panose="02020603050405020304" pitchFamily="18" charset="0"/>
              <a:ea typeface="Times New Roman" panose="02020603050405020304" pitchFamily="18" charset="0"/>
              <a:cs typeface="Times New Roman" panose="02020603050405020304" pitchFamily="18" charset="0"/>
            </a:endParaRPr>
          </a:p>
          <a:p>
            <a:pPr marL="63500" marR="0">
              <a:spcBef>
                <a:spcPts val="345"/>
              </a:spcBef>
              <a:spcAft>
                <a:spcPts val="0"/>
              </a:spcAft>
            </a:pPr>
            <a:r>
              <a:rPr lang="en-US" b="1" dirty="0">
                <a:latin typeface="Times New Roman" panose="02020603050405020304" pitchFamily="18" charset="0"/>
                <a:ea typeface="Times New Roman" panose="02020603050405020304" pitchFamily="18" charset="0"/>
                <a:cs typeface="Times New Roman" panose="02020603050405020304" pitchFamily="18" charset="0"/>
              </a:rPr>
              <a:t>CONCERNS</a:t>
            </a:r>
          </a:p>
          <a:p>
            <a:pPr marL="342900" marR="0" lvl="0" indent="-342900">
              <a:spcBef>
                <a:spcPts val="345"/>
              </a:spcBef>
              <a:spcAft>
                <a:spcPts val="0"/>
              </a:spcAft>
              <a:buSzPts val="1200"/>
              <a:buFont typeface="Times New Roman" panose="02020603050405020304" pitchFamily="18" charset="0"/>
              <a:buChar char="•"/>
            </a:pPr>
            <a:r>
              <a:rPr lang="en-US" dirty="0">
                <a:latin typeface="Californian FB" panose="0207040306080B030204" pitchFamily="18" charset="0"/>
                <a:ea typeface="Times New Roman" panose="02020603050405020304" pitchFamily="18" charset="0"/>
                <a:cs typeface="Times New Roman" panose="02020603050405020304" pitchFamily="18" charset="0"/>
              </a:rPr>
              <a:t>The group talked about how to target (for marketing) gay men.  Areas like clubs, theaters (the art scene) and where they congregate.  Media advertisement in art magazines, professional magazines, “off the beaten path” areas and “scenes”.    </a:t>
            </a:r>
          </a:p>
          <a:p>
            <a:pPr marL="342900" marR="0" lvl="0" indent="-342900">
              <a:spcBef>
                <a:spcPts val="345"/>
              </a:spcBef>
              <a:spcAft>
                <a:spcPts val="0"/>
              </a:spcAft>
              <a:buSzPts val="1200"/>
              <a:buFont typeface="Times New Roman" panose="02020603050405020304" pitchFamily="18" charset="0"/>
              <a:buChar char="•"/>
            </a:pPr>
            <a:endParaRPr lang="en-US" b="1" dirty="0">
              <a:latin typeface="Times New Roman" panose="02020603050405020304" pitchFamily="18" charset="0"/>
              <a:ea typeface="Times New Roman" panose="02020603050405020304" pitchFamily="18" charset="0"/>
              <a:cs typeface="Times New Roman" panose="02020603050405020304" pitchFamily="18" charset="0"/>
            </a:endParaRPr>
          </a:p>
          <a:p>
            <a:pPr marL="342900" marR="0" lvl="0" indent="-342900">
              <a:spcBef>
                <a:spcPts val="345"/>
              </a:spcBef>
              <a:spcAft>
                <a:spcPts val="0"/>
              </a:spcAft>
              <a:buSzPts val="1200"/>
              <a:buFont typeface="Times New Roman" panose="02020603050405020304" pitchFamily="18" charset="0"/>
              <a:buChar char="•"/>
            </a:pPr>
            <a:r>
              <a:rPr lang="en-US" dirty="0">
                <a:latin typeface="Californian FB" panose="0207040306080B030204" pitchFamily="18" charset="0"/>
                <a:ea typeface="Times New Roman" panose="02020603050405020304" pitchFamily="18" charset="0"/>
                <a:cs typeface="Times New Roman" panose="02020603050405020304" pitchFamily="18" charset="0"/>
              </a:rPr>
              <a:t>The group discussed mental health services once a person is tested positive and access to those services once in care.</a:t>
            </a:r>
          </a:p>
          <a:p>
            <a:pPr marL="342900" marR="0" lvl="0" indent="-342900">
              <a:spcBef>
                <a:spcPts val="345"/>
              </a:spcBef>
              <a:spcAft>
                <a:spcPts val="0"/>
              </a:spcAft>
              <a:buSzPts val="1200"/>
              <a:buFont typeface="Times New Roman" panose="02020603050405020304" pitchFamily="18" charset="0"/>
              <a:buChar char="•"/>
            </a:pPr>
            <a:endParaRPr lang="en-US" b="1" dirty="0">
              <a:latin typeface="Times New Roman" panose="02020603050405020304" pitchFamily="18" charset="0"/>
              <a:ea typeface="Times New Roman" panose="02020603050405020304" pitchFamily="18" charset="0"/>
              <a:cs typeface="Times New Roman" panose="02020603050405020304" pitchFamily="18" charset="0"/>
            </a:endParaRPr>
          </a:p>
          <a:p>
            <a:pPr marL="342900" marR="0" lvl="0" indent="-342900">
              <a:spcBef>
                <a:spcPts val="345"/>
              </a:spcBef>
              <a:spcAft>
                <a:spcPts val="0"/>
              </a:spcAft>
              <a:buSzPts val="1200"/>
              <a:buFont typeface="Times New Roman" panose="02020603050405020304" pitchFamily="18" charset="0"/>
              <a:buChar char="•"/>
            </a:pPr>
            <a:r>
              <a:rPr lang="en-US" dirty="0">
                <a:latin typeface="Californian FB" panose="0207040306080B030204" pitchFamily="18" charset="0"/>
                <a:ea typeface="Times New Roman" panose="02020603050405020304" pitchFamily="18" charset="0"/>
                <a:cs typeface="Times New Roman" panose="02020603050405020304" pitchFamily="18" charset="0"/>
              </a:rPr>
              <a:t>“I do not need a case manager all the time.  Sometimes I just want a bus pass or a food voucher.  Why do I need to see one every month?”</a:t>
            </a:r>
            <a:endParaRPr lang="en-US" b="1" dirty="0">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2050" name="Picture 2" descr="Image result for black and hispanic gay men">
            <a:extLst>
              <a:ext uri="{FF2B5EF4-FFF2-40B4-BE49-F238E27FC236}">
                <a16:creationId xmlns:a16="http://schemas.microsoft.com/office/drawing/2014/main" id="{F6E7F690-7797-4092-8350-32BC0541287A}"/>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371012" y="685800"/>
            <a:ext cx="2129092" cy="142305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9550203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84212" y="653236"/>
            <a:ext cx="5137945" cy="461665"/>
          </a:xfrm>
          <a:prstGeom prst="rect">
            <a:avLst/>
          </a:prstGeom>
        </p:spPr>
        <p:txBody>
          <a:bodyPr wrap="none">
            <a:spAutoFit/>
          </a:bodyPr>
          <a:lstStyle/>
          <a:p>
            <a:pPr>
              <a:spcBef>
                <a:spcPts val="345"/>
              </a:spcBef>
            </a:pPr>
            <a:r>
              <a:rPr lang="en-US" sz="2400" b="1" dirty="0">
                <a:latin typeface="Californian FB" panose="0207040306080B030204" pitchFamily="18" charset="0"/>
                <a:ea typeface="Times New Roman" panose="02020603050405020304" pitchFamily="18" charset="0"/>
                <a:cs typeface="Times New Roman" panose="02020603050405020304" pitchFamily="18" charset="0"/>
              </a:rPr>
              <a:t>Focus Group #3 (Lake Worth) (2018)</a:t>
            </a:r>
            <a:endParaRPr lang="en-US" sz="2400" b="1" dirty="0">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3" name="Rectangle 2"/>
          <p:cNvSpPr/>
          <p:nvPr/>
        </p:nvSpPr>
        <p:spPr>
          <a:xfrm>
            <a:off x="836612" y="2895600"/>
            <a:ext cx="10439400" cy="2146742"/>
          </a:xfrm>
          <a:prstGeom prst="rect">
            <a:avLst/>
          </a:prstGeom>
        </p:spPr>
        <p:txBody>
          <a:bodyPr wrap="square">
            <a:spAutoFit/>
          </a:bodyPr>
          <a:lstStyle/>
          <a:p>
            <a:pPr marR="0" lvl="0">
              <a:spcBef>
                <a:spcPts val="345"/>
              </a:spcBef>
              <a:spcAft>
                <a:spcPts val="0"/>
              </a:spcAft>
              <a:buSzPts val="1200"/>
            </a:pPr>
            <a:r>
              <a:rPr lang="en-US" b="1" dirty="0">
                <a:latin typeface="Californian FB" panose="0207040306080B030204" pitchFamily="18" charset="0"/>
                <a:ea typeface="Times New Roman" panose="02020603050405020304" pitchFamily="18" charset="0"/>
                <a:cs typeface="Times New Roman" panose="02020603050405020304" pitchFamily="18" charset="0"/>
              </a:rPr>
              <a:t>SOLUTIONS</a:t>
            </a:r>
          </a:p>
          <a:p>
            <a:pPr marL="342900" marR="0" lvl="0" indent="-342900">
              <a:spcBef>
                <a:spcPts val="345"/>
              </a:spcBef>
              <a:spcAft>
                <a:spcPts val="0"/>
              </a:spcAft>
              <a:buSzPts val="1200"/>
              <a:buFont typeface="Times New Roman" panose="02020603050405020304" pitchFamily="18" charset="0"/>
              <a:buChar char="•"/>
            </a:pPr>
            <a:r>
              <a:rPr lang="en-US" dirty="0">
                <a:latin typeface="Californian FB" panose="0207040306080B030204" pitchFamily="18" charset="0"/>
                <a:ea typeface="Times New Roman" panose="02020603050405020304" pitchFamily="18" charset="0"/>
                <a:cs typeface="Times New Roman" panose="02020603050405020304" pitchFamily="18" charset="0"/>
              </a:rPr>
              <a:t>“Housing is an issue that we need but cannot access due to waiting lists and lack of funding.  There should be a creation of a program that considers income guidelines and affordable housing.</a:t>
            </a:r>
          </a:p>
          <a:p>
            <a:pPr marR="0" lvl="0">
              <a:spcBef>
                <a:spcPts val="345"/>
              </a:spcBef>
              <a:spcAft>
                <a:spcPts val="0"/>
              </a:spcAft>
              <a:buSzPts val="1200"/>
            </a:pPr>
            <a:r>
              <a:rPr lang="en-US" dirty="0">
                <a:latin typeface="Californian FB" panose="0207040306080B030204" pitchFamily="18" charset="0"/>
                <a:ea typeface="Times New Roman" panose="02020603050405020304" pitchFamily="18" charset="0"/>
                <a:cs typeface="Times New Roman" panose="02020603050405020304" pitchFamily="18" charset="0"/>
              </a:rPr>
              <a:t> </a:t>
            </a:r>
          </a:p>
          <a:p>
            <a:pPr marL="342900" marR="0" lvl="0" indent="-342900">
              <a:spcBef>
                <a:spcPts val="345"/>
              </a:spcBef>
              <a:spcAft>
                <a:spcPts val="0"/>
              </a:spcAft>
              <a:buSzPts val="1200"/>
              <a:buFont typeface="Times New Roman" panose="02020603050405020304" pitchFamily="18" charset="0"/>
              <a:buChar char="•"/>
            </a:pPr>
            <a:r>
              <a:rPr lang="en-US" dirty="0">
                <a:latin typeface="Californian FB" panose="0207040306080B030204" pitchFamily="18" charset="0"/>
                <a:ea typeface="Times New Roman" panose="02020603050405020304" pitchFamily="18" charset="0"/>
                <a:cs typeface="Times New Roman" panose="02020603050405020304" pitchFamily="18" charset="0"/>
              </a:rPr>
              <a:t>“People making over a certain income should not be totally dropped from the Ryan White program or denied services.    There should be a way to phase them and pair them with other individuals to help mentor them and to help them navigate the care system.”</a:t>
            </a:r>
            <a:endParaRPr lang="en-US" b="1" dirty="0">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3074" name="Picture 2" descr="Image result for black and hispanic gay men">
            <a:extLst>
              <a:ext uri="{FF2B5EF4-FFF2-40B4-BE49-F238E27FC236}">
                <a16:creationId xmlns:a16="http://schemas.microsoft.com/office/drawing/2014/main" id="{6C38D09E-8BB9-4D35-A9E5-1D8F0D0306C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64481" y="653236"/>
            <a:ext cx="3320256" cy="18676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1861967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2031488239"/>
              </p:ext>
            </p:extLst>
          </p:nvPr>
        </p:nvGraphicFramePr>
        <p:xfrm>
          <a:off x="1446212" y="951125"/>
          <a:ext cx="8686800" cy="5068675"/>
        </p:xfrm>
        <a:graphic>
          <a:graphicData uri="http://schemas.openxmlformats.org/drawingml/2006/table">
            <a:tbl>
              <a:tblPr firstRow="1" firstCol="1" bandRow="1">
                <a:tableStyleId>{5C22544A-7EE6-4342-B048-85BDC9FD1C3A}</a:tableStyleId>
              </a:tblPr>
              <a:tblGrid>
                <a:gridCol w="721256">
                  <a:extLst>
                    <a:ext uri="{9D8B030D-6E8A-4147-A177-3AD203B41FA5}">
                      <a16:colId xmlns:a16="http://schemas.microsoft.com/office/drawing/2014/main" val="1144605970"/>
                    </a:ext>
                  </a:extLst>
                </a:gridCol>
                <a:gridCol w="427368">
                  <a:extLst>
                    <a:ext uri="{9D8B030D-6E8A-4147-A177-3AD203B41FA5}">
                      <a16:colId xmlns:a16="http://schemas.microsoft.com/office/drawing/2014/main" val="1660908388"/>
                    </a:ext>
                  </a:extLst>
                </a:gridCol>
                <a:gridCol w="375376">
                  <a:extLst>
                    <a:ext uri="{9D8B030D-6E8A-4147-A177-3AD203B41FA5}">
                      <a16:colId xmlns:a16="http://schemas.microsoft.com/office/drawing/2014/main" val="138411570"/>
                    </a:ext>
                  </a:extLst>
                </a:gridCol>
                <a:gridCol w="462000">
                  <a:extLst>
                    <a:ext uri="{9D8B030D-6E8A-4147-A177-3AD203B41FA5}">
                      <a16:colId xmlns:a16="http://schemas.microsoft.com/office/drawing/2014/main" val="1309502834"/>
                    </a:ext>
                  </a:extLst>
                </a:gridCol>
                <a:gridCol w="836177">
                  <a:extLst>
                    <a:ext uri="{9D8B030D-6E8A-4147-A177-3AD203B41FA5}">
                      <a16:colId xmlns:a16="http://schemas.microsoft.com/office/drawing/2014/main" val="2049385499"/>
                    </a:ext>
                  </a:extLst>
                </a:gridCol>
                <a:gridCol w="566829">
                  <a:extLst>
                    <a:ext uri="{9D8B030D-6E8A-4147-A177-3AD203B41FA5}">
                      <a16:colId xmlns:a16="http://schemas.microsoft.com/office/drawing/2014/main" val="4188875835"/>
                    </a:ext>
                  </a:extLst>
                </a:gridCol>
                <a:gridCol w="1030594">
                  <a:extLst>
                    <a:ext uri="{9D8B030D-6E8A-4147-A177-3AD203B41FA5}">
                      <a16:colId xmlns:a16="http://schemas.microsoft.com/office/drawing/2014/main" val="3390316793"/>
                    </a:ext>
                  </a:extLst>
                </a:gridCol>
                <a:gridCol w="838200">
                  <a:extLst>
                    <a:ext uri="{9D8B030D-6E8A-4147-A177-3AD203B41FA5}">
                      <a16:colId xmlns:a16="http://schemas.microsoft.com/office/drawing/2014/main" val="18089578"/>
                    </a:ext>
                  </a:extLst>
                </a:gridCol>
                <a:gridCol w="621787">
                  <a:extLst>
                    <a:ext uri="{9D8B030D-6E8A-4147-A177-3AD203B41FA5}">
                      <a16:colId xmlns:a16="http://schemas.microsoft.com/office/drawing/2014/main" val="634603624"/>
                    </a:ext>
                  </a:extLst>
                </a:gridCol>
                <a:gridCol w="632670">
                  <a:extLst>
                    <a:ext uri="{9D8B030D-6E8A-4147-A177-3AD203B41FA5}">
                      <a16:colId xmlns:a16="http://schemas.microsoft.com/office/drawing/2014/main" val="3768310992"/>
                    </a:ext>
                  </a:extLst>
                </a:gridCol>
                <a:gridCol w="802943">
                  <a:extLst>
                    <a:ext uri="{9D8B030D-6E8A-4147-A177-3AD203B41FA5}">
                      <a16:colId xmlns:a16="http://schemas.microsoft.com/office/drawing/2014/main" val="1049654081"/>
                    </a:ext>
                  </a:extLst>
                </a:gridCol>
                <a:gridCol w="1371600">
                  <a:extLst>
                    <a:ext uri="{9D8B030D-6E8A-4147-A177-3AD203B41FA5}">
                      <a16:colId xmlns:a16="http://schemas.microsoft.com/office/drawing/2014/main" val="1540205378"/>
                    </a:ext>
                  </a:extLst>
                </a:gridCol>
              </a:tblGrid>
              <a:tr h="649831">
                <a:tc>
                  <a:txBody>
                    <a:bodyPr/>
                    <a:lstStyle/>
                    <a:p>
                      <a:pPr marL="0" marR="0">
                        <a:spcBef>
                          <a:spcPts val="0"/>
                        </a:spcBef>
                        <a:spcAft>
                          <a:spcPts val="0"/>
                        </a:spcAft>
                      </a:pPr>
                      <a:r>
                        <a:rPr lang="en-US" sz="800" dirty="0">
                          <a:effectLst/>
                        </a:rPr>
                        <a:t> </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lgn="ctr">
                        <a:spcBef>
                          <a:spcPts val="0"/>
                        </a:spcBef>
                        <a:spcAft>
                          <a:spcPts val="0"/>
                        </a:spcAft>
                      </a:pPr>
                      <a:r>
                        <a:rPr lang="en-US" sz="800" dirty="0">
                          <a:effectLst/>
                        </a:rPr>
                        <a:t>Zip Code</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ctr"/>
                </a:tc>
                <a:tc>
                  <a:txBody>
                    <a:bodyPr/>
                    <a:lstStyle/>
                    <a:p>
                      <a:pPr marL="0" marR="0" algn="ctr">
                        <a:spcBef>
                          <a:spcPts val="0"/>
                        </a:spcBef>
                        <a:spcAft>
                          <a:spcPts val="0"/>
                        </a:spcAft>
                      </a:pPr>
                      <a:r>
                        <a:rPr lang="en-US" sz="800" dirty="0">
                          <a:effectLst/>
                        </a:rPr>
                        <a:t>Age</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ctr"/>
                </a:tc>
                <a:tc>
                  <a:txBody>
                    <a:bodyPr/>
                    <a:lstStyle/>
                    <a:p>
                      <a:pPr marL="0" marR="0" algn="ctr">
                        <a:spcBef>
                          <a:spcPts val="0"/>
                        </a:spcBef>
                        <a:spcAft>
                          <a:spcPts val="0"/>
                        </a:spcAft>
                      </a:pPr>
                      <a:r>
                        <a:rPr lang="en-US" sz="800" dirty="0">
                          <a:effectLst/>
                        </a:rPr>
                        <a:t>Gender</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ctr"/>
                </a:tc>
                <a:tc>
                  <a:txBody>
                    <a:bodyPr/>
                    <a:lstStyle/>
                    <a:p>
                      <a:pPr marL="0" marR="0" algn="ctr">
                        <a:spcBef>
                          <a:spcPts val="0"/>
                        </a:spcBef>
                        <a:spcAft>
                          <a:spcPts val="0"/>
                        </a:spcAft>
                      </a:pPr>
                      <a:r>
                        <a:rPr lang="en-US" sz="800" dirty="0">
                          <a:effectLst/>
                        </a:rPr>
                        <a:t>Identification</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ctr"/>
                </a:tc>
                <a:tc>
                  <a:txBody>
                    <a:bodyPr/>
                    <a:lstStyle/>
                    <a:p>
                      <a:pPr marL="0" marR="0" algn="ctr">
                        <a:spcBef>
                          <a:spcPts val="0"/>
                        </a:spcBef>
                        <a:spcAft>
                          <a:spcPts val="0"/>
                        </a:spcAft>
                      </a:pPr>
                      <a:r>
                        <a:rPr lang="en-US" sz="800" dirty="0">
                          <a:effectLst/>
                        </a:rPr>
                        <a:t>Race</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ctr"/>
                </a:tc>
                <a:tc>
                  <a:txBody>
                    <a:bodyPr/>
                    <a:lstStyle/>
                    <a:p>
                      <a:pPr marL="0" marR="0" algn="ctr">
                        <a:spcBef>
                          <a:spcPts val="0"/>
                        </a:spcBef>
                        <a:spcAft>
                          <a:spcPts val="0"/>
                        </a:spcAft>
                      </a:pPr>
                      <a:r>
                        <a:rPr lang="en-US" sz="800" dirty="0">
                          <a:effectLst/>
                        </a:rPr>
                        <a:t>School</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ctr"/>
                </a:tc>
                <a:tc>
                  <a:txBody>
                    <a:bodyPr/>
                    <a:lstStyle/>
                    <a:p>
                      <a:pPr marL="0" marR="0" algn="ctr">
                        <a:spcBef>
                          <a:spcPts val="0"/>
                        </a:spcBef>
                        <a:spcAft>
                          <a:spcPts val="0"/>
                        </a:spcAft>
                      </a:pPr>
                      <a:r>
                        <a:rPr lang="en-US" sz="800" dirty="0">
                          <a:effectLst/>
                        </a:rPr>
                        <a:t>Employment</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ctr"/>
                </a:tc>
                <a:tc>
                  <a:txBody>
                    <a:bodyPr/>
                    <a:lstStyle/>
                    <a:p>
                      <a:pPr marL="0" marR="0" algn="ctr">
                        <a:spcBef>
                          <a:spcPts val="0"/>
                        </a:spcBef>
                        <a:spcAft>
                          <a:spcPts val="0"/>
                        </a:spcAft>
                      </a:pPr>
                      <a:r>
                        <a:rPr lang="en-US" sz="800" dirty="0">
                          <a:effectLst/>
                        </a:rPr>
                        <a:t>Health Coverage</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ctr"/>
                </a:tc>
                <a:tc>
                  <a:txBody>
                    <a:bodyPr/>
                    <a:lstStyle/>
                    <a:p>
                      <a:pPr marL="0" marR="0" algn="ctr">
                        <a:spcBef>
                          <a:spcPts val="0"/>
                        </a:spcBef>
                        <a:spcAft>
                          <a:spcPts val="0"/>
                        </a:spcAft>
                      </a:pPr>
                      <a:r>
                        <a:rPr lang="en-US" sz="800" dirty="0">
                          <a:effectLst/>
                        </a:rPr>
                        <a:t>HIV Positive?</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ctr"/>
                </a:tc>
                <a:tc>
                  <a:txBody>
                    <a:bodyPr/>
                    <a:lstStyle/>
                    <a:p>
                      <a:pPr marL="0" marR="0" algn="ctr">
                        <a:spcBef>
                          <a:spcPts val="0"/>
                        </a:spcBef>
                        <a:spcAft>
                          <a:spcPts val="0"/>
                        </a:spcAft>
                      </a:pPr>
                      <a:r>
                        <a:rPr lang="en-US" sz="800" dirty="0">
                          <a:effectLst/>
                        </a:rPr>
                        <a:t>Income</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ctr"/>
                </a:tc>
                <a:tc>
                  <a:txBody>
                    <a:bodyPr/>
                    <a:lstStyle/>
                    <a:p>
                      <a:pPr marL="0" marR="0" algn="ctr">
                        <a:spcBef>
                          <a:spcPts val="0"/>
                        </a:spcBef>
                        <a:spcAft>
                          <a:spcPts val="0"/>
                        </a:spcAft>
                      </a:pPr>
                      <a:r>
                        <a:rPr lang="en-US" sz="800" dirty="0">
                          <a:effectLst/>
                        </a:rPr>
                        <a:t>"If you could have three services that would make your life easier, what would they be?</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ctr"/>
                </a:tc>
                <a:extLst>
                  <a:ext uri="{0D108BD9-81ED-4DB2-BD59-A6C34878D82A}">
                    <a16:rowId xmlns:a16="http://schemas.microsoft.com/office/drawing/2014/main" val="2422328498"/>
                  </a:ext>
                </a:extLst>
              </a:tr>
              <a:tr h="259932">
                <a:tc>
                  <a:txBody>
                    <a:bodyPr/>
                    <a:lstStyle/>
                    <a:p>
                      <a:pPr marL="0" marR="0">
                        <a:spcBef>
                          <a:spcPts val="0"/>
                        </a:spcBef>
                        <a:spcAft>
                          <a:spcPts val="0"/>
                        </a:spcAft>
                      </a:pPr>
                      <a:r>
                        <a:rPr lang="en-US" sz="800" dirty="0">
                          <a:effectLst/>
                        </a:rPr>
                        <a:t>Riviera Beach</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lgn="ctr">
                        <a:spcBef>
                          <a:spcPts val="0"/>
                        </a:spcBef>
                        <a:spcAft>
                          <a:spcPts val="0"/>
                        </a:spcAft>
                      </a:pPr>
                      <a:r>
                        <a:rPr lang="en-US" sz="800" dirty="0">
                          <a:effectLst/>
                        </a:rPr>
                        <a:t> </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ctr"/>
                </a:tc>
                <a:tc>
                  <a:txBody>
                    <a:bodyPr/>
                    <a:lstStyle/>
                    <a:p>
                      <a:pPr marL="0" marR="0" algn="ctr">
                        <a:spcBef>
                          <a:spcPts val="0"/>
                        </a:spcBef>
                        <a:spcAft>
                          <a:spcPts val="0"/>
                        </a:spcAft>
                      </a:pPr>
                      <a:r>
                        <a:rPr lang="en-US" sz="800" dirty="0">
                          <a:effectLst/>
                        </a:rPr>
                        <a:t> </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ctr"/>
                </a:tc>
                <a:tc>
                  <a:txBody>
                    <a:bodyPr/>
                    <a:lstStyle/>
                    <a:p>
                      <a:pPr marL="0" marR="0" algn="ctr">
                        <a:spcBef>
                          <a:spcPts val="0"/>
                        </a:spcBef>
                        <a:spcAft>
                          <a:spcPts val="0"/>
                        </a:spcAft>
                      </a:pPr>
                      <a:r>
                        <a:rPr lang="en-US" sz="800" dirty="0">
                          <a:effectLst/>
                        </a:rPr>
                        <a:t> </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ctr"/>
                </a:tc>
                <a:tc>
                  <a:txBody>
                    <a:bodyPr/>
                    <a:lstStyle/>
                    <a:p>
                      <a:pPr marL="0" marR="0" algn="ctr">
                        <a:spcBef>
                          <a:spcPts val="0"/>
                        </a:spcBef>
                        <a:spcAft>
                          <a:spcPts val="0"/>
                        </a:spcAft>
                      </a:pPr>
                      <a:r>
                        <a:rPr lang="en-US" sz="800" dirty="0">
                          <a:effectLst/>
                        </a:rPr>
                        <a:t> </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ctr"/>
                </a:tc>
                <a:tc>
                  <a:txBody>
                    <a:bodyPr/>
                    <a:lstStyle/>
                    <a:p>
                      <a:pPr marL="0" marR="0" algn="ctr">
                        <a:spcBef>
                          <a:spcPts val="0"/>
                        </a:spcBef>
                        <a:spcAft>
                          <a:spcPts val="0"/>
                        </a:spcAft>
                      </a:pPr>
                      <a:r>
                        <a:rPr lang="en-US" sz="800" dirty="0">
                          <a:effectLst/>
                        </a:rPr>
                        <a:t> </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ctr"/>
                </a:tc>
                <a:tc>
                  <a:txBody>
                    <a:bodyPr/>
                    <a:lstStyle/>
                    <a:p>
                      <a:pPr marL="0" marR="0" algn="ctr">
                        <a:spcBef>
                          <a:spcPts val="0"/>
                        </a:spcBef>
                        <a:spcAft>
                          <a:spcPts val="0"/>
                        </a:spcAft>
                      </a:pPr>
                      <a:r>
                        <a:rPr lang="en-US" sz="800" dirty="0">
                          <a:effectLst/>
                        </a:rPr>
                        <a:t> </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ctr"/>
                </a:tc>
                <a:tc>
                  <a:txBody>
                    <a:bodyPr/>
                    <a:lstStyle/>
                    <a:p>
                      <a:pPr marL="0" marR="0" algn="ctr">
                        <a:spcBef>
                          <a:spcPts val="0"/>
                        </a:spcBef>
                        <a:spcAft>
                          <a:spcPts val="0"/>
                        </a:spcAft>
                      </a:pPr>
                      <a:r>
                        <a:rPr lang="en-US" sz="800" dirty="0">
                          <a:effectLst/>
                        </a:rPr>
                        <a:t> </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ctr"/>
                </a:tc>
                <a:tc>
                  <a:txBody>
                    <a:bodyPr/>
                    <a:lstStyle/>
                    <a:p>
                      <a:pPr marL="0" marR="0" algn="ctr">
                        <a:spcBef>
                          <a:spcPts val="0"/>
                        </a:spcBef>
                        <a:spcAft>
                          <a:spcPts val="0"/>
                        </a:spcAft>
                      </a:pPr>
                      <a:r>
                        <a:rPr lang="en-US" sz="800" dirty="0">
                          <a:effectLst/>
                        </a:rPr>
                        <a:t> </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ctr"/>
                </a:tc>
                <a:tc>
                  <a:txBody>
                    <a:bodyPr/>
                    <a:lstStyle/>
                    <a:p>
                      <a:pPr marL="0" marR="0" algn="ctr">
                        <a:spcBef>
                          <a:spcPts val="0"/>
                        </a:spcBef>
                        <a:spcAft>
                          <a:spcPts val="0"/>
                        </a:spcAft>
                      </a:pPr>
                      <a:r>
                        <a:rPr lang="en-US" sz="800" dirty="0">
                          <a:effectLst/>
                        </a:rPr>
                        <a:t> </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ctr"/>
                </a:tc>
                <a:tc>
                  <a:txBody>
                    <a:bodyPr/>
                    <a:lstStyle/>
                    <a:p>
                      <a:pPr marL="0" marR="0" algn="ctr">
                        <a:spcBef>
                          <a:spcPts val="0"/>
                        </a:spcBef>
                        <a:spcAft>
                          <a:spcPts val="0"/>
                        </a:spcAft>
                      </a:pPr>
                      <a:r>
                        <a:rPr lang="en-US" sz="800" dirty="0">
                          <a:effectLst/>
                        </a:rPr>
                        <a:t> </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ctr"/>
                </a:tc>
                <a:tc>
                  <a:txBody>
                    <a:bodyPr/>
                    <a:lstStyle/>
                    <a:p>
                      <a:pPr marL="0" marR="0" algn="ctr">
                        <a:spcBef>
                          <a:spcPts val="0"/>
                        </a:spcBef>
                        <a:spcAft>
                          <a:spcPts val="0"/>
                        </a:spcAft>
                      </a:pPr>
                      <a:r>
                        <a:rPr lang="en-US" sz="800" dirty="0">
                          <a:effectLst/>
                        </a:rPr>
                        <a:t> </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ctr"/>
                </a:tc>
                <a:extLst>
                  <a:ext uri="{0D108BD9-81ED-4DB2-BD59-A6C34878D82A}">
                    <a16:rowId xmlns:a16="http://schemas.microsoft.com/office/drawing/2014/main" val="2059921058"/>
                  </a:ext>
                </a:extLst>
              </a:tr>
              <a:tr h="259932">
                <a:tc>
                  <a:txBody>
                    <a:bodyPr/>
                    <a:lstStyle/>
                    <a:p>
                      <a:pPr marL="0" marR="0">
                        <a:spcBef>
                          <a:spcPts val="0"/>
                        </a:spcBef>
                        <a:spcAft>
                          <a:spcPts val="0"/>
                        </a:spcAft>
                      </a:pPr>
                      <a:r>
                        <a:rPr lang="en-US" sz="800" dirty="0">
                          <a:effectLst/>
                        </a:rPr>
                        <a:t> </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lgn="r">
                        <a:spcBef>
                          <a:spcPts val="0"/>
                        </a:spcBef>
                        <a:spcAft>
                          <a:spcPts val="0"/>
                        </a:spcAft>
                      </a:pPr>
                      <a:r>
                        <a:rPr lang="en-US" sz="800" dirty="0">
                          <a:effectLst/>
                        </a:rPr>
                        <a:t>33401</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dirty="0">
                          <a:effectLst/>
                        </a:rPr>
                        <a:t>45-54</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dirty="0">
                          <a:effectLst/>
                        </a:rPr>
                        <a:t>Male</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dirty="0">
                          <a:effectLst/>
                        </a:rPr>
                        <a:t>Straight</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dirty="0">
                          <a:effectLst/>
                        </a:rPr>
                        <a:t>Black</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dirty="0">
                          <a:effectLst/>
                        </a:rPr>
                        <a:t>Graduate Degree</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dirty="0">
                          <a:effectLst/>
                        </a:rPr>
                        <a:t>Full-time</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dirty="0">
                          <a:effectLst/>
                        </a:rPr>
                        <a:t>Molina</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dirty="0">
                          <a:effectLst/>
                        </a:rPr>
                        <a:t>Yes</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dirty="0">
                          <a:effectLst/>
                        </a:rPr>
                        <a:t>$40,000-$60,000</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dirty="0">
                          <a:effectLst/>
                        </a:rPr>
                        <a:t>Transportation, Food, Dental</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extLst>
                  <a:ext uri="{0D108BD9-81ED-4DB2-BD59-A6C34878D82A}">
                    <a16:rowId xmlns:a16="http://schemas.microsoft.com/office/drawing/2014/main" val="1965903098"/>
                  </a:ext>
                </a:extLst>
              </a:tr>
              <a:tr h="259932">
                <a:tc>
                  <a:txBody>
                    <a:bodyPr/>
                    <a:lstStyle/>
                    <a:p>
                      <a:pPr marL="0" marR="0">
                        <a:spcBef>
                          <a:spcPts val="0"/>
                        </a:spcBef>
                        <a:spcAft>
                          <a:spcPts val="0"/>
                        </a:spcAft>
                      </a:pPr>
                      <a:r>
                        <a:rPr lang="en-US" sz="800" dirty="0">
                          <a:effectLst/>
                        </a:rPr>
                        <a:t> </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lgn="r">
                        <a:spcBef>
                          <a:spcPts val="0"/>
                        </a:spcBef>
                        <a:spcAft>
                          <a:spcPts val="0"/>
                        </a:spcAft>
                      </a:pPr>
                      <a:r>
                        <a:rPr lang="en-US" sz="800" dirty="0">
                          <a:effectLst/>
                        </a:rPr>
                        <a:t>33404</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dirty="0">
                          <a:effectLst/>
                        </a:rPr>
                        <a:t>55+</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dirty="0">
                          <a:effectLst/>
                        </a:rPr>
                        <a:t>Male</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dirty="0">
                          <a:effectLst/>
                        </a:rPr>
                        <a:t>Straight</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dirty="0">
                          <a:effectLst/>
                        </a:rPr>
                        <a:t>Black</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dirty="0">
                          <a:effectLst/>
                        </a:rPr>
                        <a:t>High School</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dirty="0">
                          <a:effectLst/>
                        </a:rPr>
                        <a:t>Less than 35 hours</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dirty="0">
                          <a:effectLst/>
                        </a:rPr>
                        <a:t>HCD</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dirty="0">
                          <a:effectLst/>
                        </a:rPr>
                        <a:t>Yes</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dirty="0">
                          <a:effectLst/>
                        </a:rPr>
                        <a:t>$0-$20,000</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dirty="0">
                          <a:effectLst/>
                        </a:rPr>
                        <a:t>Housing, Bus Pass, Food</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extLst>
                  <a:ext uri="{0D108BD9-81ED-4DB2-BD59-A6C34878D82A}">
                    <a16:rowId xmlns:a16="http://schemas.microsoft.com/office/drawing/2014/main" val="3564904172"/>
                  </a:ext>
                </a:extLst>
              </a:tr>
              <a:tr h="259932">
                <a:tc>
                  <a:txBody>
                    <a:bodyPr/>
                    <a:lstStyle/>
                    <a:p>
                      <a:pPr marL="0" marR="0">
                        <a:spcBef>
                          <a:spcPts val="0"/>
                        </a:spcBef>
                        <a:spcAft>
                          <a:spcPts val="0"/>
                        </a:spcAft>
                      </a:pPr>
                      <a:r>
                        <a:rPr lang="en-US" sz="800" dirty="0">
                          <a:effectLst/>
                        </a:rPr>
                        <a:t> </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lgn="r">
                        <a:spcBef>
                          <a:spcPts val="0"/>
                        </a:spcBef>
                        <a:spcAft>
                          <a:spcPts val="0"/>
                        </a:spcAft>
                      </a:pPr>
                      <a:r>
                        <a:rPr lang="en-US" sz="800" dirty="0">
                          <a:effectLst/>
                        </a:rPr>
                        <a:t>33404</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dirty="0">
                          <a:effectLst/>
                        </a:rPr>
                        <a:t>45-54</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dirty="0">
                          <a:effectLst/>
                        </a:rPr>
                        <a:t>Female</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dirty="0">
                          <a:effectLst/>
                        </a:rPr>
                        <a:t>Straight</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dirty="0">
                          <a:effectLst/>
                        </a:rPr>
                        <a:t>Black</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dirty="0">
                          <a:effectLst/>
                        </a:rPr>
                        <a:t>Less than High School</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dirty="0">
                          <a:effectLst/>
                        </a:rPr>
                        <a:t>Unemployed</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dirty="0">
                          <a:effectLst/>
                        </a:rPr>
                        <a:t>None</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dirty="0">
                          <a:effectLst/>
                        </a:rPr>
                        <a:t>Yes</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dirty="0">
                          <a:effectLst/>
                        </a:rPr>
                        <a:t>$0-$20,000</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dirty="0">
                          <a:effectLst/>
                        </a:rPr>
                        <a:t>Housing, Food</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extLst>
                  <a:ext uri="{0D108BD9-81ED-4DB2-BD59-A6C34878D82A}">
                    <a16:rowId xmlns:a16="http://schemas.microsoft.com/office/drawing/2014/main" val="1266466554"/>
                  </a:ext>
                </a:extLst>
              </a:tr>
              <a:tr h="259932">
                <a:tc>
                  <a:txBody>
                    <a:bodyPr/>
                    <a:lstStyle/>
                    <a:p>
                      <a:pPr marL="0" marR="0">
                        <a:spcBef>
                          <a:spcPts val="0"/>
                        </a:spcBef>
                        <a:spcAft>
                          <a:spcPts val="0"/>
                        </a:spcAft>
                      </a:pPr>
                      <a:r>
                        <a:rPr lang="en-US" sz="800" dirty="0">
                          <a:effectLst/>
                        </a:rPr>
                        <a:t>Belle Glade</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lgn="ctr">
                        <a:spcBef>
                          <a:spcPts val="0"/>
                        </a:spcBef>
                        <a:spcAft>
                          <a:spcPts val="0"/>
                        </a:spcAft>
                      </a:pPr>
                      <a:r>
                        <a:rPr lang="en-US" sz="800" dirty="0">
                          <a:effectLst/>
                        </a:rPr>
                        <a:t> </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ctr"/>
                </a:tc>
                <a:tc>
                  <a:txBody>
                    <a:bodyPr/>
                    <a:lstStyle/>
                    <a:p>
                      <a:pPr marL="0" marR="0" algn="ctr">
                        <a:spcBef>
                          <a:spcPts val="0"/>
                        </a:spcBef>
                        <a:spcAft>
                          <a:spcPts val="0"/>
                        </a:spcAft>
                      </a:pPr>
                      <a:r>
                        <a:rPr lang="en-US" sz="800" dirty="0">
                          <a:effectLst/>
                        </a:rPr>
                        <a:t> </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ctr"/>
                </a:tc>
                <a:tc>
                  <a:txBody>
                    <a:bodyPr/>
                    <a:lstStyle/>
                    <a:p>
                      <a:pPr marL="0" marR="0" algn="ctr">
                        <a:spcBef>
                          <a:spcPts val="0"/>
                        </a:spcBef>
                        <a:spcAft>
                          <a:spcPts val="0"/>
                        </a:spcAft>
                      </a:pPr>
                      <a:r>
                        <a:rPr lang="en-US" sz="800" dirty="0">
                          <a:effectLst/>
                        </a:rPr>
                        <a:t> </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ctr"/>
                </a:tc>
                <a:tc>
                  <a:txBody>
                    <a:bodyPr/>
                    <a:lstStyle/>
                    <a:p>
                      <a:pPr marL="0" marR="0" algn="ctr">
                        <a:spcBef>
                          <a:spcPts val="0"/>
                        </a:spcBef>
                        <a:spcAft>
                          <a:spcPts val="0"/>
                        </a:spcAft>
                      </a:pPr>
                      <a:r>
                        <a:rPr lang="en-US" sz="800" dirty="0">
                          <a:effectLst/>
                        </a:rPr>
                        <a:t> </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ctr"/>
                </a:tc>
                <a:tc>
                  <a:txBody>
                    <a:bodyPr/>
                    <a:lstStyle/>
                    <a:p>
                      <a:pPr marL="0" marR="0" algn="ctr">
                        <a:spcBef>
                          <a:spcPts val="0"/>
                        </a:spcBef>
                        <a:spcAft>
                          <a:spcPts val="0"/>
                        </a:spcAft>
                      </a:pPr>
                      <a:r>
                        <a:rPr lang="en-US" sz="800" dirty="0">
                          <a:effectLst/>
                        </a:rPr>
                        <a:t> </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ctr"/>
                </a:tc>
                <a:tc>
                  <a:txBody>
                    <a:bodyPr/>
                    <a:lstStyle/>
                    <a:p>
                      <a:pPr marL="0" marR="0" algn="ctr">
                        <a:spcBef>
                          <a:spcPts val="0"/>
                        </a:spcBef>
                        <a:spcAft>
                          <a:spcPts val="0"/>
                        </a:spcAft>
                      </a:pPr>
                      <a:r>
                        <a:rPr lang="en-US" sz="800" dirty="0">
                          <a:effectLst/>
                        </a:rPr>
                        <a:t> </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ctr"/>
                </a:tc>
                <a:tc>
                  <a:txBody>
                    <a:bodyPr/>
                    <a:lstStyle/>
                    <a:p>
                      <a:pPr marL="0" marR="0" algn="ctr">
                        <a:spcBef>
                          <a:spcPts val="0"/>
                        </a:spcBef>
                        <a:spcAft>
                          <a:spcPts val="0"/>
                        </a:spcAft>
                      </a:pPr>
                      <a:r>
                        <a:rPr lang="en-US" sz="800" dirty="0">
                          <a:effectLst/>
                        </a:rPr>
                        <a:t> </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ctr"/>
                </a:tc>
                <a:tc>
                  <a:txBody>
                    <a:bodyPr/>
                    <a:lstStyle/>
                    <a:p>
                      <a:pPr marL="0" marR="0" algn="ctr">
                        <a:spcBef>
                          <a:spcPts val="0"/>
                        </a:spcBef>
                        <a:spcAft>
                          <a:spcPts val="0"/>
                        </a:spcAft>
                      </a:pPr>
                      <a:r>
                        <a:rPr lang="en-US" sz="800" dirty="0">
                          <a:effectLst/>
                        </a:rPr>
                        <a:t> </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ctr"/>
                </a:tc>
                <a:tc>
                  <a:txBody>
                    <a:bodyPr/>
                    <a:lstStyle/>
                    <a:p>
                      <a:pPr marL="0" marR="0" algn="ctr">
                        <a:spcBef>
                          <a:spcPts val="0"/>
                        </a:spcBef>
                        <a:spcAft>
                          <a:spcPts val="0"/>
                        </a:spcAft>
                      </a:pPr>
                      <a:r>
                        <a:rPr lang="en-US" sz="800" dirty="0">
                          <a:effectLst/>
                        </a:rPr>
                        <a:t> </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ctr"/>
                </a:tc>
                <a:tc>
                  <a:txBody>
                    <a:bodyPr/>
                    <a:lstStyle/>
                    <a:p>
                      <a:pPr marL="0" marR="0" algn="ctr">
                        <a:spcBef>
                          <a:spcPts val="0"/>
                        </a:spcBef>
                        <a:spcAft>
                          <a:spcPts val="0"/>
                        </a:spcAft>
                      </a:pPr>
                      <a:r>
                        <a:rPr lang="en-US" sz="800" dirty="0">
                          <a:effectLst/>
                        </a:rPr>
                        <a:t> </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ctr"/>
                </a:tc>
                <a:tc>
                  <a:txBody>
                    <a:bodyPr/>
                    <a:lstStyle/>
                    <a:p>
                      <a:pPr marL="0" marR="0" algn="ctr">
                        <a:spcBef>
                          <a:spcPts val="0"/>
                        </a:spcBef>
                        <a:spcAft>
                          <a:spcPts val="0"/>
                        </a:spcAft>
                      </a:pPr>
                      <a:r>
                        <a:rPr lang="en-US" sz="800" dirty="0">
                          <a:effectLst/>
                        </a:rPr>
                        <a:t> </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ctr"/>
                </a:tc>
                <a:extLst>
                  <a:ext uri="{0D108BD9-81ED-4DB2-BD59-A6C34878D82A}">
                    <a16:rowId xmlns:a16="http://schemas.microsoft.com/office/drawing/2014/main" val="2907010031"/>
                  </a:ext>
                </a:extLst>
              </a:tr>
              <a:tr h="259932">
                <a:tc>
                  <a:txBody>
                    <a:bodyPr/>
                    <a:lstStyle/>
                    <a:p>
                      <a:pPr marL="0" marR="0">
                        <a:spcBef>
                          <a:spcPts val="0"/>
                        </a:spcBef>
                        <a:spcAft>
                          <a:spcPts val="0"/>
                        </a:spcAft>
                      </a:pPr>
                      <a:r>
                        <a:rPr lang="en-US" sz="800" dirty="0">
                          <a:effectLst/>
                        </a:rPr>
                        <a:t> </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lgn="r">
                        <a:spcBef>
                          <a:spcPts val="0"/>
                        </a:spcBef>
                        <a:spcAft>
                          <a:spcPts val="0"/>
                        </a:spcAft>
                      </a:pPr>
                      <a:r>
                        <a:rPr lang="en-US" sz="800" dirty="0">
                          <a:effectLst/>
                        </a:rPr>
                        <a:t>33430</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dirty="0">
                          <a:effectLst/>
                        </a:rPr>
                        <a:t>35-44</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dirty="0">
                          <a:effectLst/>
                        </a:rPr>
                        <a:t>Female</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dirty="0">
                          <a:effectLst/>
                        </a:rPr>
                        <a:t>Straight</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dirty="0">
                          <a:effectLst/>
                        </a:rPr>
                        <a:t>Black</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dirty="0">
                          <a:effectLst/>
                        </a:rPr>
                        <a:t>Less than High School</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dirty="0">
                          <a:effectLst/>
                        </a:rPr>
                        <a:t>Unemployed</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dirty="0">
                          <a:effectLst/>
                        </a:rPr>
                        <a:t>None</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dirty="0">
                          <a:effectLst/>
                        </a:rPr>
                        <a:t>Yes</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dirty="0">
                          <a:effectLst/>
                        </a:rPr>
                        <a:t>$0-$20,000</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dirty="0">
                          <a:effectLst/>
                        </a:rPr>
                        <a:t>Transportation, Pharmacy, Pantry</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extLst>
                  <a:ext uri="{0D108BD9-81ED-4DB2-BD59-A6C34878D82A}">
                    <a16:rowId xmlns:a16="http://schemas.microsoft.com/office/drawing/2014/main" val="241903612"/>
                  </a:ext>
                </a:extLst>
              </a:tr>
              <a:tr h="259932">
                <a:tc>
                  <a:txBody>
                    <a:bodyPr/>
                    <a:lstStyle/>
                    <a:p>
                      <a:pPr marL="0" marR="0">
                        <a:spcBef>
                          <a:spcPts val="0"/>
                        </a:spcBef>
                        <a:spcAft>
                          <a:spcPts val="0"/>
                        </a:spcAft>
                      </a:pPr>
                      <a:r>
                        <a:rPr lang="en-US" sz="800" dirty="0">
                          <a:effectLst/>
                        </a:rPr>
                        <a:t> </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lgn="r">
                        <a:spcBef>
                          <a:spcPts val="0"/>
                        </a:spcBef>
                        <a:spcAft>
                          <a:spcPts val="0"/>
                        </a:spcAft>
                      </a:pPr>
                      <a:r>
                        <a:rPr lang="en-US" sz="800" dirty="0">
                          <a:effectLst/>
                        </a:rPr>
                        <a:t>33476</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dirty="0">
                          <a:effectLst/>
                        </a:rPr>
                        <a:t>45-54</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dirty="0">
                          <a:effectLst/>
                        </a:rPr>
                        <a:t>Male</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dirty="0">
                          <a:effectLst/>
                        </a:rPr>
                        <a:t>Gay</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dirty="0">
                          <a:effectLst/>
                        </a:rPr>
                        <a:t>Black</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dirty="0">
                          <a:effectLst/>
                        </a:rPr>
                        <a:t>High School</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dirty="0">
                          <a:effectLst/>
                        </a:rPr>
                        <a:t>Unemployed</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dirty="0">
                          <a:effectLst/>
                        </a:rPr>
                        <a:t>None</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dirty="0">
                          <a:effectLst/>
                        </a:rPr>
                        <a:t>Yes</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dirty="0">
                          <a:effectLst/>
                        </a:rPr>
                        <a:t>$0-$20,000</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dirty="0">
                          <a:effectLst/>
                        </a:rPr>
                        <a:t>No answer</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extLst>
                  <a:ext uri="{0D108BD9-81ED-4DB2-BD59-A6C34878D82A}">
                    <a16:rowId xmlns:a16="http://schemas.microsoft.com/office/drawing/2014/main" val="3828720626"/>
                  </a:ext>
                </a:extLst>
              </a:tr>
              <a:tr h="259932">
                <a:tc>
                  <a:txBody>
                    <a:bodyPr/>
                    <a:lstStyle/>
                    <a:p>
                      <a:pPr marL="0" marR="0">
                        <a:spcBef>
                          <a:spcPts val="0"/>
                        </a:spcBef>
                        <a:spcAft>
                          <a:spcPts val="0"/>
                        </a:spcAft>
                      </a:pPr>
                      <a:r>
                        <a:rPr lang="en-US" sz="800" dirty="0">
                          <a:effectLst/>
                        </a:rPr>
                        <a:t> </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lgn="r">
                        <a:spcBef>
                          <a:spcPts val="0"/>
                        </a:spcBef>
                        <a:spcAft>
                          <a:spcPts val="0"/>
                        </a:spcAft>
                      </a:pPr>
                      <a:r>
                        <a:rPr lang="en-US" sz="800" dirty="0">
                          <a:effectLst/>
                        </a:rPr>
                        <a:t>33493</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dirty="0">
                          <a:effectLst/>
                        </a:rPr>
                        <a:t>55+</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dirty="0">
                          <a:effectLst/>
                        </a:rPr>
                        <a:t>Male</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dirty="0">
                          <a:effectLst/>
                        </a:rPr>
                        <a:t>Straight</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dirty="0">
                          <a:effectLst/>
                        </a:rPr>
                        <a:t>Black</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dirty="0">
                          <a:effectLst/>
                        </a:rPr>
                        <a:t>Less than High School</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dirty="0">
                          <a:effectLst/>
                        </a:rPr>
                        <a:t>Unemployed</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dirty="0">
                          <a:effectLst/>
                        </a:rPr>
                        <a:t>HCD</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dirty="0">
                          <a:effectLst/>
                        </a:rPr>
                        <a:t>Yes</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dirty="0">
                          <a:effectLst/>
                        </a:rPr>
                        <a:t>$0-$20,000</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dirty="0">
                          <a:effectLst/>
                        </a:rPr>
                        <a:t>No answer</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extLst>
                  <a:ext uri="{0D108BD9-81ED-4DB2-BD59-A6C34878D82A}">
                    <a16:rowId xmlns:a16="http://schemas.microsoft.com/office/drawing/2014/main" val="2257249631"/>
                  </a:ext>
                </a:extLst>
              </a:tr>
              <a:tr h="259932">
                <a:tc>
                  <a:txBody>
                    <a:bodyPr/>
                    <a:lstStyle/>
                    <a:p>
                      <a:pPr marL="0" marR="0">
                        <a:spcBef>
                          <a:spcPts val="0"/>
                        </a:spcBef>
                        <a:spcAft>
                          <a:spcPts val="0"/>
                        </a:spcAft>
                      </a:pPr>
                      <a:r>
                        <a:rPr lang="en-US" sz="800" dirty="0">
                          <a:effectLst/>
                        </a:rPr>
                        <a:t> </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lgn="r">
                        <a:spcBef>
                          <a:spcPts val="0"/>
                        </a:spcBef>
                        <a:spcAft>
                          <a:spcPts val="0"/>
                        </a:spcAft>
                      </a:pPr>
                      <a:r>
                        <a:rPr lang="en-US" sz="800" dirty="0">
                          <a:effectLst/>
                        </a:rPr>
                        <a:t>33493</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dirty="0">
                          <a:effectLst/>
                        </a:rPr>
                        <a:t>55+</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dirty="0">
                          <a:effectLst/>
                        </a:rPr>
                        <a:t>Female</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dirty="0">
                          <a:effectLst/>
                        </a:rPr>
                        <a:t>Straight</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dirty="0">
                          <a:effectLst/>
                        </a:rPr>
                        <a:t>Black</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dirty="0">
                          <a:effectLst/>
                        </a:rPr>
                        <a:t>High School</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dirty="0">
                          <a:effectLst/>
                        </a:rPr>
                        <a:t>Less than 35 hours</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dirty="0">
                          <a:effectLst/>
                        </a:rPr>
                        <a:t>HCD</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dirty="0">
                          <a:effectLst/>
                        </a:rPr>
                        <a:t>Yes</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dirty="0">
                          <a:effectLst/>
                        </a:rPr>
                        <a:t>$0-$20,000</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dirty="0">
                          <a:effectLst/>
                        </a:rPr>
                        <a:t>No answer</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extLst>
                  <a:ext uri="{0D108BD9-81ED-4DB2-BD59-A6C34878D82A}">
                    <a16:rowId xmlns:a16="http://schemas.microsoft.com/office/drawing/2014/main" val="1241069396"/>
                  </a:ext>
                </a:extLst>
              </a:tr>
              <a:tr h="259932">
                <a:tc>
                  <a:txBody>
                    <a:bodyPr/>
                    <a:lstStyle/>
                    <a:p>
                      <a:pPr marL="0" marR="0">
                        <a:spcBef>
                          <a:spcPts val="0"/>
                        </a:spcBef>
                        <a:spcAft>
                          <a:spcPts val="0"/>
                        </a:spcAft>
                      </a:pPr>
                      <a:r>
                        <a:rPr lang="en-US" sz="800" dirty="0">
                          <a:effectLst/>
                        </a:rPr>
                        <a:t> </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lgn="r">
                        <a:spcBef>
                          <a:spcPts val="0"/>
                        </a:spcBef>
                        <a:spcAft>
                          <a:spcPts val="0"/>
                        </a:spcAft>
                      </a:pPr>
                      <a:r>
                        <a:rPr lang="en-US" sz="800" dirty="0">
                          <a:effectLst/>
                        </a:rPr>
                        <a:t>33476</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dirty="0">
                          <a:effectLst/>
                        </a:rPr>
                        <a:t>45-54</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dirty="0">
                          <a:effectLst/>
                        </a:rPr>
                        <a:t>Male</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dirty="0">
                          <a:effectLst/>
                        </a:rPr>
                        <a:t>Gay</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dirty="0">
                          <a:effectLst/>
                        </a:rPr>
                        <a:t>Black</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dirty="0">
                          <a:effectLst/>
                        </a:rPr>
                        <a:t>High School</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dirty="0">
                          <a:effectLst/>
                        </a:rPr>
                        <a:t>Unemployed</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dirty="0">
                          <a:effectLst/>
                        </a:rPr>
                        <a:t>HCD</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dirty="0">
                          <a:effectLst/>
                        </a:rPr>
                        <a:t>Yes</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dirty="0">
                          <a:effectLst/>
                        </a:rPr>
                        <a:t>$0-$20,000</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dirty="0">
                          <a:effectLst/>
                        </a:rPr>
                        <a:t>No answer</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extLst>
                  <a:ext uri="{0D108BD9-81ED-4DB2-BD59-A6C34878D82A}">
                    <a16:rowId xmlns:a16="http://schemas.microsoft.com/office/drawing/2014/main" val="1598834589"/>
                  </a:ext>
                </a:extLst>
              </a:tr>
              <a:tr h="259932">
                <a:tc>
                  <a:txBody>
                    <a:bodyPr/>
                    <a:lstStyle/>
                    <a:p>
                      <a:pPr marL="0" marR="0">
                        <a:spcBef>
                          <a:spcPts val="0"/>
                        </a:spcBef>
                        <a:spcAft>
                          <a:spcPts val="0"/>
                        </a:spcAft>
                      </a:pPr>
                      <a:r>
                        <a:rPr lang="en-US" sz="800" dirty="0">
                          <a:effectLst/>
                        </a:rPr>
                        <a:t> </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lgn="r">
                        <a:spcBef>
                          <a:spcPts val="0"/>
                        </a:spcBef>
                        <a:spcAft>
                          <a:spcPts val="0"/>
                        </a:spcAft>
                      </a:pPr>
                      <a:r>
                        <a:rPr lang="en-US" sz="800" dirty="0">
                          <a:effectLst/>
                        </a:rPr>
                        <a:t>33430</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dirty="0">
                          <a:effectLst/>
                        </a:rPr>
                        <a:t>55+</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dirty="0">
                          <a:effectLst/>
                        </a:rPr>
                        <a:t>Female</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dirty="0">
                          <a:effectLst/>
                        </a:rPr>
                        <a:t>Straight</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dirty="0">
                          <a:effectLst/>
                        </a:rPr>
                        <a:t>Black</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dirty="0">
                          <a:effectLst/>
                        </a:rPr>
                        <a:t>High School</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dirty="0">
                          <a:effectLst/>
                        </a:rPr>
                        <a:t>Homemaker</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dirty="0">
                          <a:effectLst/>
                        </a:rPr>
                        <a:t>Medicaid</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dirty="0">
                          <a:effectLst/>
                        </a:rPr>
                        <a:t>Yes</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dirty="0">
                          <a:effectLst/>
                        </a:rPr>
                        <a:t>$0-$20,000</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dirty="0">
                          <a:effectLst/>
                        </a:rPr>
                        <a:t>Transportation</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extLst>
                  <a:ext uri="{0D108BD9-81ED-4DB2-BD59-A6C34878D82A}">
                    <a16:rowId xmlns:a16="http://schemas.microsoft.com/office/drawing/2014/main" val="4201148307"/>
                  </a:ext>
                </a:extLst>
              </a:tr>
              <a:tr h="259932">
                <a:tc>
                  <a:txBody>
                    <a:bodyPr/>
                    <a:lstStyle/>
                    <a:p>
                      <a:pPr marL="0" marR="0">
                        <a:spcBef>
                          <a:spcPts val="0"/>
                        </a:spcBef>
                        <a:spcAft>
                          <a:spcPts val="0"/>
                        </a:spcAft>
                      </a:pPr>
                      <a:r>
                        <a:rPr lang="en-US" sz="800" dirty="0">
                          <a:effectLst/>
                        </a:rPr>
                        <a:t> </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lgn="r">
                        <a:spcBef>
                          <a:spcPts val="0"/>
                        </a:spcBef>
                        <a:spcAft>
                          <a:spcPts val="0"/>
                        </a:spcAft>
                      </a:pPr>
                      <a:r>
                        <a:rPr lang="en-US" sz="800" dirty="0">
                          <a:effectLst/>
                        </a:rPr>
                        <a:t>33430</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dirty="0">
                          <a:effectLst/>
                        </a:rPr>
                        <a:t>55+</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dirty="0">
                          <a:effectLst/>
                        </a:rPr>
                        <a:t>Female</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dirty="0">
                          <a:effectLst/>
                        </a:rPr>
                        <a:t>Straight</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dirty="0">
                          <a:effectLst/>
                        </a:rPr>
                        <a:t>Black</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dirty="0">
                          <a:effectLst/>
                        </a:rPr>
                        <a:t>High School</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dirty="0">
                          <a:effectLst/>
                        </a:rPr>
                        <a:t>Unemployed</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dirty="0">
                          <a:effectLst/>
                        </a:rPr>
                        <a:t>Medicare</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dirty="0">
                          <a:effectLst/>
                        </a:rPr>
                        <a:t>Yes</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dirty="0">
                          <a:effectLst/>
                        </a:rPr>
                        <a:t>$40,000-$60,000</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dirty="0">
                          <a:effectLst/>
                        </a:rPr>
                        <a:t>No answer</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extLst>
                  <a:ext uri="{0D108BD9-81ED-4DB2-BD59-A6C34878D82A}">
                    <a16:rowId xmlns:a16="http://schemas.microsoft.com/office/drawing/2014/main" val="3929286807"/>
                  </a:ext>
                </a:extLst>
              </a:tr>
              <a:tr h="259932">
                <a:tc>
                  <a:txBody>
                    <a:bodyPr/>
                    <a:lstStyle/>
                    <a:p>
                      <a:pPr marL="0" marR="0">
                        <a:spcBef>
                          <a:spcPts val="0"/>
                        </a:spcBef>
                        <a:spcAft>
                          <a:spcPts val="0"/>
                        </a:spcAft>
                      </a:pPr>
                      <a:r>
                        <a:rPr lang="en-US" sz="800" dirty="0">
                          <a:effectLst/>
                        </a:rPr>
                        <a:t> </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lgn="r">
                        <a:spcBef>
                          <a:spcPts val="0"/>
                        </a:spcBef>
                        <a:spcAft>
                          <a:spcPts val="0"/>
                        </a:spcAft>
                      </a:pPr>
                      <a:r>
                        <a:rPr lang="en-US" sz="800" dirty="0">
                          <a:effectLst/>
                        </a:rPr>
                        <a:t>33430</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dirty="0">
                          <a:effectLst/>
                        </a:rPr>
                        <a:t>55+</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dirty="0">
                          <a:effectLst/>
                        </a:rPr>
                        <a:t>Female</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dirty="0">
                          <a:effectLst/>
                        </a:rPr>
                        <a:t>Straight</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dirty="0">
                          <a:effectLst/>
                        </a:rPr>
                        <a:t>Black</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dirty="0">
                          <a:effectLst/>
                        </a:rPr>
                        <a:t>High School</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dirty="0">
                          <a:effectLst/>
                        </a:rPr>
                        <a:t>Unemployed</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dirty="0">
                          <a:effectLst/>
                        </a:rPr>
                        <a:t>Medicaid</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dirty="0">
                          <a:effectLst/>
                        </a:rPr>
                        <a:t>Yes</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dirty="0">
                          <a:effectLst/>
                        </a:rPr>
                        <a:t>$0-$20,000</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dirty="0">
                          <a:effectLst/>
                        </a:rPr>
                        <a:t>Laughter, Love, Happiness</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extLst>
                  <a:ext uri="{0D108BD9-81ED-4DB2-BD59-A6C34878D82A}">
                    <a16:rowId xmlns:a16="http://schemas.microsoft.com/office/drawing/2014/main" val="1653624837"/>
                  </a:ext>
                </a:extLst>
              </a:tr>
              <a:tr h="259932">
                <a:tc>
                  <a:txBody>
                    <a:bodyPr/>
                    <a:lstStyle/>
                    <a:p>
                      <a:pPr marL="0" marR="0">
                        <a:spcBef>
                          <a:spcPts val="0"/>
                        </a:spcBef>
                        <a:spcAft>
                          <a:spcPts val="0"/>
                        </a:spcAft>
                      </a:pPr>
                      <a:r>
                        <a:rPr lang="en-US" sz="800" dirty="0">
                          <a:effectLst/>
                        </a:rPr>
                        <a:t>Lake Worth</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lgn="ctr">
                        <a:spcBef>
                          <a:spcPts val="0"/>
                        </a:spcBef>
                        <a:spcAft>
                          <a:spcPts val="0"/>
                        </a:spcAft>
                      </a:pPr>
                      <a:r>
                        <a:rPr lang="en-US" sz="800" dirty="0">
                          <a:effectLst/>
                        </a:rPr>
                        <a:t> </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ctr"/>
                </a:tc>
                <a:tc>
                  <a:txBody>
                    <a:bodyPr/>
                    <a:lstStyle/>
                    <a:p>
                      <a:pPr marL="0" marR="0" algn="ctr">
                        <a:spcBef>
                          <a:spcPts val="0"/>
                        </a:spcBef>
                        <a:spcAft>
                          <a:spcPts val="0"/>
                        </a:spcAft>
                      </a:pPr>
                      <a:r>
                        <a:rPr lang="en-US" sz="800" dirty="0">
                          <a:effectLst/>
                        </a:rPr>
                        <a:t> </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ctr"/>
                </a:tc>
                <a:tc>
                  <a:txBody>
                    <a:bodyPr/>
                    <a:lstStyle/>
                    <a:p>
                      <a:pPr marL="0" marR="0" algn="ctr">
                        <a:spcBef>
                          <a:spcPts val="0"/>
                        </a:spcBef>
                        <a:spcAft>
                          <a:spcPts val="0"/>
                        </a:spcAft>
                      </a:pPr>
                      <a:r>
                        <a:rPr lang="en-US" sz="800" dirty="0">
                          <a:effectLst/>
                        </a:rPr>
                        <a:t> </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ctr"/>
                </a:tc>
                <a:tc>
                  <a:txBody>
                    <a:bodyPr/>
                    <a:lstStyle/>
                    <a:p>
                      <a:pPr marL="0" marR="0" algn="ctr">
                        <a:spcBef>
                          <a:spcPts val="0"/>
                        </a:spcBef>
                        <a:spcAft>
                          <a:spcPts val="0"/>
                        </a:spcAft>
                      </a:pPr>
                      <a:r>
                        <a:rPr lang="en-US" sz="800" dirty="0">
                          <a:effectLst/>
                        </a:rPr>
                        <a:t> </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ctr"/>
                </a:tc>
                <a:tc>
                  <a:txBody>
                    <a:bodyPr/>
                    <a:lstStyle/>
                    <a:p>
                      <a:pPr marL="0" marR="0" algn="ctr">
                        <a:spcBef>
                          <a:spcPts val="0"/>
                        </a:spcBef>
                        <a:spcAft>
                          <a:spcPts val="0"/>
                        </a:spcAft>
                      </a:pPr>
                      <a:r>
                        <a:rPr lang="en-US" sz="800" dirty="0">
                          <a:effectLst/>
                        </a:rPr>
                        <a:t> </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ctr"/>
                </a:tc>
                <a:tc>
                  <a:txBody>
                    <a:bodyPr/>
                    <a:lstStyle/>
                    <a:p>
                      <a:pPr marL="0" marR="0" algn="ctr">
                        <a:spcBef>
                          <a:spcPts val="0"/>
                        </a:spcBef>
                        <a:spcAft>
                          <a:spcPts val="0"/>
                        </a:spcAft>
                      </a:pPr>
                      <a:r>
                        <a:rPr lang="en-US" sz="800" dirty="0">
                          <a:effectLst/>
                        </a:rPr>
                        <a:t> </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ctr"/>
                </a:tc>
                <a:tc>
                  <a:txBody>
                    <a:bodyPr/>
                    <a:lstStyle/>
                    <a:p>
                      <a:pPr marL="0" marR="0" algn="ctr">
                        <a:spcBef>
                          <a:spcPts val="0"/>
                        </a:spcBef>
                        <a:spcAft>
                          <a:spcPts val="0"/>
                        </a:spcAft>
                      </a:pPr>
                      <a:r>
                        <a:rPr lang="en-US" sz="800" dirty="0">
                          <a:effectLst/>
                        </a:rPr>
                        <a:t> </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ctr"/>
                </a:tc>
                <a:tc>
                  <a:txBody>
                    <a:bodyPr/>
                    <a:lstStyle/>
                    <a:p>
                      <a:pPr marL="0" marR="0" algn="ctr">
                        <a:spcBef>
                          <a:spcPts val="0"/>
                        </a:spcBef>
                        <a:spcAft>
                          <a:spcPts val="0"/>
                        </a:spcAft>
                      </a:pPr>
                      <a:r>
                        <a:rPr lang="en-US" sz="800" dirty="0">
                          <a:effectLst/>
                        </a:rPr>
                        <a:t> </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ctr"/>
                </a:tc>
                <a:tc>
                  <a:txBody>
                    <a:bodyPr/>
                    <a:lstStyle/>
                    <a:p>
                      <a:pPr marL="0" marR="0" algn="ctr">
                        <a:spcBef>
                          <a:spcPts val="0"/>
                        </a:spcBef>
                        <a:spcAft>
                          <a:spcPts val="0"/>
                        </a:spcAft>
                      </a:pPr>
                      <a:r>
                        <a:rPr lang="en-US" sz="800" dirty="0">
                          <a:effectLst/>
                        </a:rPr>
                        <a:t> </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ctr"/>
                </a:tc>
                <a:tc>
                  <a:txBody>
                    <a:bodyPr/>
                    <a:lstStyle/>
                    <a:p>
                      <a:pPr marL="0" marR="0" algn="ctr">
                        <a:spcBef>
                          <a:spcPts val="0"/>
                        </a:spcBef>
                        <a:spcAft>
                          <a:spcPts val="0"/>
                        </a:spcAft>
                      </a:pPr>
                      <a:r>
                        <a:rPr lang="en-US" sz="800" dirty="0">
                          <a:effectLst/>
                        </a:rPr>
                        <a:t> </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ctr"/>
                </a:tc>
                <a:tc>
                  <a:txBody>
                    <a:bodyPr/>
                    <a:lstStyle/>
                    <a:p>
                      <a:pPr marL="0" marR="0" algn="ctr">
                        <a:spcBef>
                          <a:spcPts val="0"/>
                        </a:spcBef>
                        <a:spcAft>
                          <a:spcPts val="0"/>
                        </a:spcAft>
                      </a:pPr>
                      <a:r>
                        <a:rPr lang="en-US" sz="800" dirty="0">
                          <a:effectLst/>
                        </a:rPr>
                        <a:t> </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ctr"/>
                </a:tc>
                <a:extLst>
                  <a:ext uri="{0D108BD9-81ED-4DB2-BD59-A6C34878D82A}">
                    <a16:rowId xmlns:a16="http://schemas.microsoft.com/office/drawing/2014/main" val="2320806555"/>
                  </a:ext>
                </a:extLst>
              </a:tr>
              <a:tr h="259932">
                <a:tc>
                  <a:txBody>
                    <a:bodyPr/>
                    <a:lstStyle/>
                    <a:p>
                      <a:pPr marL="0" marR="0">
                        <a:spcBef>
                          <a:spcPts val="0"/>
                        </a:spcBef>
                        <a:spcAft>
                          <a:spcPts val="0"/>
                        </a:spcAft>
                      </a:pPr>
                      <a:r>
                        <a:rPr lang="en-US" sz="800" dirty="0">
                          <a:effectLst/>
                        </a:rPr>
                        <a:t> </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lgn="r">
                        <a:spcBef>
                          <a:spcPts val="0"/>
                        </a:spcBef>
                        <a:spcAft>
                          <a:spcPts val="0"/>
                        </a:spcAft>
                      </a:pPr>
                      <a:r>
                        <a:rPr lang="en-US" sz="800" dirty="0">
                          <a:effectLst/>
                        </a:rPr>
                        <a:t>33415</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dirty="0">
                          <a:effectLst/>
                        </a:rPr>
                        <a:t>55+</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dirty="0">
                          <a:effectLst/>
                        </a:rPr>
                        <a:t>Male</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dirty="0">
                          <a:effectLst/>
                        </a:rPr>
                        <a:t>Gay</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dirty="0">
                          <a:effectLst/>
                        </a:rPr>
                        <a:t>Hispanic</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dirty="0">
                          <a:effectLst/>
                        </a:rPr>
                        <a:t>Associates Degree</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dirty="0">
                          <a:effectLst/>
                        </a:rPr>
                        <a:t>Unemployed</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dirty="0">
                          <a:effectLst/>
                        </a:rPr>
                        <a:t>Private Insurance</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dirty="0">
                          <a:effectLst/>
                        </a:rPr>
                        <a:t>Yes</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dirty="0">
                          <a:effectLst/>
                        </a:rPr>
                        <a:t>$0-$20,000</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dirty="0">
                          <a:effectLst/>
                        </a:rPr>
                        <a:t>Injectable Medication</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extLst>
                  <a:ext uri="{0D108BD9-81ED-4DB2-BD59-A6C34878D82A}">
                    <a16:rowId xmlns:a16="http://schemas.microsoft.com/office/drawing/2014/main" val="3025146268"/>
                  </a:ext>
                </a:extLst>
              </a:tr>
              <a:tr h="259932">
                <a:tc>
                  <a:txBody>
                    <a:bodyPr/>
                    <a:lstStyle/>
                    <a:p>
                      <a:pPr marL="0" marR="0">
                        <a:spcBef>
                          <a:spcPts val="0"/>
                        </a:spcBef>
                        <a:spcAft>
                          <a:spcPts val="0"/>
                        </a:spcAft>
                      </a:pPr>
                      <a:r>
                        <a:rPr lang="en-US" sz="800" dirty="0">
                          <a:effectLst/>
                        </a:rPr>
                        <a:t> </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lgn="r">
                        <a:spcBef>
                          <a:spcPts val="0"/>
                        </a:spcBef>
                        <a:spcAft>
                          <a:spcPts val="0"/>
                        </a:spcAft>
                      </a:pPr>
                      <a:r>
                        <a:rPr lang="en-US" sz="800" dirty="0">
                          <a:effectLst/>
                        </a:rPr>
                        <a:t>33463</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dirty="0">
                          <a:effectLst/>
                        </a:rPr>
                        <a:t>25-34</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dirty="0">
                          <a:effectLst/>
                        </a:rPr>
                        <a:t>Male</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dirty="0">
                          <a:effectLst/>
                        </a:rPr>
                        <a:t>Gay</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dirty="0">
                          <a:effectLst/>
                        </a:rPr>
                        <a:t>Hispanic</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dirty="0">
                          <a:effectLst/>
                        </a:rPr>
                        <a:t>Graduate Degree</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dirty="0">
                          <a:effectLst/>
                        </a:rPr>
                        <a:t>Unemployed</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dirty="0">
                          <a:effectLst/>
                        </a:rPr>
                        <a:t>None</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dirty="0">
                          <a:effectLst/>
                        </a:rPr>
                        <a:t>Yes</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dirty="0">
                          <a:effectLst/>
                        </a:rPr>
                        <a:t>$0-$20,000</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dirty="0">
                          <a:effectLst/>
                        </a:rPr>
                        <a:t>Food, Housing, Transportation</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extLst>
                  <a:ext uri="{0D108BD9-81ED-4DB2-BD59-A6C34878D82A}">
                    <a16:rowId xmlns:a16="http://schemas.microsoft.com/office/drawing/2014/main" val="2148267179"/>
                  </a:ext>
                </a:extLst>
              </a:tr>
              <a:tr h="259932">
                <a:tc>
                  <a:txBody>
                    <a:bodyPr/>
                    <a:lstStyle/>
                    <a:p>
                      <a:pPr marL="0" marR="0">
                        <a:spcBef>
                          <a:spcPts val="0"/>
                        </a:spcBef>
                        <a:spcAft>
                          <a:spcPts val="0"/>
                        </a:spcAft>
                      </a:pPr>
                      <a:r>
                        <a:rPr lang="en-US" sz="800" dirty="0">
                          <a:effectLst/>
                        </a:rPr>
                        <a:t> </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lgn="r">
                        <a:spcBef>
                          <a:spcPts val="0"/>
                        </a:spcBef>
                        <a:spcAft>
                          <a:spcPts val="0"/>
                        </a:spcAft>
                      </a:pPr>
                      <a:r>
                        <a:rPr lang="en-US" sz="800" dirty="0">
                          <a:effectLst/>
                        </a:rPr>
                        <a:t>33409</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dirty="0">
                          <a:effectLst/>
                        </a:rPr>
                        <a:t>45-54</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dirty="0">
                          <a:effectLst/>
                        </a:rPr>
                        <a:t>Male</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dirty="0">
                          <a:effectLst/>
                        </a:rPr>
                        <a:t>Gay</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dirty="0">
                          <a:effectLst/>
                        </a:rPr>
                        <a:t>Black</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dirty="0">
                          <a:effectLst/>
                        </a:rPr>
                        <a:t>Associates Degree</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dirty="0">
                          <a:effectLst/>
                        </a:rPr>
                        <a:t>Less than 35 hours</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dirty="0">
                          <a:effectLst/>
                        </a:rPr>
                        <a:t>Private Insurance</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dirty="0">
                          <a:effectLst/>
                        </a:rPr>
                        <a:t>Yes</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dirty="0">
                          <a:effectLst/>
                        </a:rPr>
                        <a:t>$0-$20,000</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dirty="0">
                          <a:effectLst/>
                        </a:rPr>
                        <a:t>Eye Care, Employment, Housing</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extLst>
                  <a:ext uri="{0D108BD9-81ED-4DB2-BD59-A6C34878D82A}">
                    <a16:rowId xmlns:a16="http://schemas.microsoft.com/office/drawing/2014/main" val="3382708703"/>
                  </a:ext>
                </a:extLst>
              </a:tr>
            </a:tbl>
          </a:graphicData>
        </a:graphic>
      </p:graphicFrame>
      <p:sp>
        <p:nvSpPr>
          <p:cNvPr id="7" name="Rectangle 6"/>
          <p:cNvSpPr/>
          <p:nvPr/>
        </p:nvSpPr>
        <p:spPr>
          <a:xfrm rot="16200000">
            <a:off x="-2147600" y="3060412"/>
            <a:ext cx="6400799" cy="584775"/>
          </a:xfrm>
          <a:prstGeom prst="rect">
            <a:avLst/>
          </a:prstGeom>
        </p:spPr>
        <p:txBody>
          <a:bodyPr wrap="square">
            <a:spAutoFit/>
          </a:bodyPr>
          <a:lstStyle/>
          <a:p>
            <a:pPr algn="ctr"/>
            <a:r>
              <a:rPr lang="en-US" sz="1600" b="1" dirty="0">
                <a:latin typeface="Californian FB" panose="0207040306080B030204" pitchFamily="18" charset="0"/>
                <a:ea typeface="Times New Roman" panose="02020603050405020304" pitchFamily="18" charset="0"/>
                <a:cs typeface="Times New Roman" panose="02020603050405020304" pitchFamily="18" charset="0"/>
              </a:rPr>
              <a:t>Focus Groups (2018)</a:t>
            </a:r>
            <a:endParaRPr lang="en-US" sz="1100" dirty="0">
              <a:latin typeface="Californian FB" panose="0207040306080B030204" pitchFamily="18" charset="0"/>
              <a:ea typeface="Calibri" panose="020F0502020204030204" pitchFamily="34" charset="0"/>
              <a:cs typeface="Times New Roman" panose="02020603050405020304" pitchFamily="18" charset="0"/>
            </a:endParaRPr>
          </a:p>
          <a:p>
            <a:pPr algn="ctr"/>
            <a:r>
              <a:rPr lang="en-US" sz="1600" b="1" dirty="0">
                <a:latin typeface="Californian FB" panose="0207040306080B030204" pitchFamily="18" charset="0"/>
                <a:ea typeface="Times New Roman" panose="02020603050405020304" pitchFamily="18" charset="0"/>
                <a:cs typeface="Times New Roman" panose="02020603050405020304" pitchFamily="18" charset="0"/>
              </a:rPr>
              <a:t>Self-Reported Data (Questionnaires) </a:t>
            </a:r>
            <a:endParaRPr lang="en-US" sz="1100" dirty="0">
              <a:effectLst/>
              <a:latin typeface="Californian FB" panose="0207040306080B030204" pitchFamily="18" charset="0"/>
              <a:ea typeface="Calibri" panose="020F0502020204030204" pitchFamily="34" charset="0"/>
              <a:cs typeface="Times New Roman" panose="02020603050405020304" pitchFamily="18" charset="0"/>
            </a:endParaRPr>
          </a:p>
        </p:txBody>
      </p:sp>
      <p:pic>
        <p:nvPicPr>
          <p:cNvPr id="6148" name="Picture 4" descr="Using self-reported data for impact measurement"/>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5400000">
            <a:off x="9978097" y="3221277"/>
            <a:ext cx="1752600" cy="5283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5730340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2812" y="903879"/>
            <a:ext cx="7847347" cy="1303867"/>
          </a:xfrm>
        </p:spPr>
        <p:txBody>
          <a:bodyPr>
            <a:normAutofit fontScale="90000"/>
          </a:bodyPr>
          <a:lstStyle/>
          <a:p>
            <a:r>
              <a:rPr lang="en-US" spc="-10" dirty="0">
                <a:solidFill>
                  <a:srgbClr val="BF2625"/>
                </a:solidFill>
                <a:latin typeface="Californian FB" panose="0207040306080B030204" pitchFamily="18" charset="0"/>
              </a:rPr>
              <a:t>Elements </a:t>
            </a:r>
            <a:r>
              <a:rPr lang="en-US" spc="-5" dirty="0">
                <a:solidFill>
                  <a:srgbClr val="BF2625"/>
                </a:solidFill>
                <a:latin typeface="Californian FB" panose="0207040306080B030204" pitchFamily="18" charset="0"/>
              </a:rPr>
              <a:t>of </a:t>
            </a:r>
            <a:r>
              <a:rPr lang="en-US" dirty="0">
                <a:solidFill>
                  <a:srgbClr val="BF2625"/>
                </a:solidFill>
                <a:latin typeface="Californian FB" panose="0207040306080B030204" pitchFamily="18" charset="0"/>
              </a:rPr>
              <a:t>a </a:t>
            </a:r>
            <a:r>
              <a:rPr lang="en-US" spc="-5" dirty="0">
                <a:solidFill>
                  <a:srgbClr val="BF2625"/>
                </a:solidFill>
                <a:latin typeface="Californian FB" panose="0207040306080B030204" pitchFamily="18" charset="0"/>
              </a:rPr>
              <a:t>Needs</a:t>
            </a:r>
            <a:r>
              <a:rPr lang="en-US" dirty="0">
                <a:solidFill>
                  <a:srgbClr val="BF2625"/>
                </a:solidFill>
                <a:latin typeface="Californian FB" panose="0207040306080B030204" pitchFamily="18" charset="0"/>
              </a:rPr>
              <a:t> </a:t>
            </a:r>
            <a:r>
              <a:rPr lang="en-US" spc="-10" dirty="0">
                <a:solidFill>
                  <a:srgbClr val="BF2625"/>
                </a:solidFill>
                <a:latin typeface="Californian FB" panose="0207040306080B030204" pitchFamily="18" charset="0"/>
              </a:rPr>
              <a:t>Assessment</a:t>
            </a:r>
            <a:br>
              <a:rPr lang="en-US" spc="-10" dirty="0">
                <a:solidFill>
                  <a:srgbClr val="BF2625"/>
                </a:solidFill>
                <a:latin typeface="Californian FB" panose="0207040306080B030204" pitchFamily="18" charset="0"/>
              </a:rPr>
            </a:br>
            <a:endParaRPr lang="en-US" dirty="0"/>
          </a:p>
        </p:txBody>
      </p:sp>
      <p:sp>
        <p:nvSpPr>
          <p:cNvPr id="3" name="Content Placeholder 2"/>
          <p:cNvSpPr>
            <a:spLocks noGrp="1"/>
          </p:cNvSpPr>
          <p:nvPr>
            <p:ph idx="1"/>
          </p:nvPr>
        </p:nvSpPr>
        <p:spPr>
          <a:xfrm>
            <a:off x="1370012" y="1981200"/>
            <a:ext cx="9751060" cy="3505200"/>
          </a:xfrm>
        </p:spPr>
        <p:txBody>
          <a:bodyPr>
            <a:normAutofit/>
          </a:bodyPr>
          <a:lstStyle/>
          <a:p>
            <a:pPr marL="0" indent="0">
              <a:lnSpc>
                <a:spcPct val="100000"/>
              </a:lnSpc>
              <a:spcBef>
                <a:spcPts val="670"/>
              </a:spcBef>
              <a:buNone/>
              <a:tabLst>
                <a:tab pos="355600" algn="l"/>
              </a:tabLst>
            </a:pPr>
            <a:r>
              <a:rPr lang="en-US" b="1" spc="-10" dirty="0">
                <a:solidFill>
                  <a:srgbClr val="0070C0"/>
                </a:solidFill>
                <a:latin typeface="Californian FB" panose="0207040306080B030204" pitchFamily="18" charset="0"/>
                <a:cs typeface="Calibri"/>
              </a:rPr>
              <a:t>Profile of provider capacity and capability</a:t>
            </a:r>
          </a:p>
          <a:p>
            <a:pPr marL="0" indent="0">
              <a:lnSpc>
                <a:spcPct val="100000"/>
              </a:lnSpc>
              <a:spcBef>
                <a:spcPts val="670"/>
              </a:spcBef>
              <a:buNone/>
              <a:tabLst>
                <a:tab pos="355600" algn="l"/>
              </a:tabLst>
            </a:pPr>
            <a:endParaRPr lang="en-US" b="1" spc="-10" dirty="0">
              <a:solidFill>
                <a:srgbClr val="0070C0"/>
              </a:solidFill>
              <a:latin typeface="Californian FB" panose="0207040306080B030204" pitchFamily="18" charset="0"/>
              <a:cs typeface="Calibri"/>
            </a:endParaRPr>
          </a:p>
          <a:p>
            <a:pPr marL="301752" lvl="1" indent="0">
              <a:lnSpc>
                <a:spcPct val="100000"/>
              </a:lnSpc>
              <a:spcBef>
                <a:spcPts val="670"/>
              </a:spcBef>
              <a:buNone/>
              <a:tabLst>
                <a:tab pos="355600" algn="l"/>
              </a:tabLst>
            </a:pPr>
            <a:r>
              <a:rPr lang="en-US" spc="-10" dirty="0">
                <a:solidFill>
                  <a:schemeClr val="tx2"/>
                </a:solidFill>
                <a:latin typeface="Californian FB" panose="0207040306080B030204" pitchFamily="18" charset="0"/>
                <a:cs typeface="Calibri"/>
              </a:rPr>
              <a:t>Information on the capacity of service providers in a specified geographic area to meet the needs of people with HIV, including the extent to which services are available, accessible, and appropriate to PLWH overall and to specific population groups.</a:t>
            </a:r>
          </a:p>
          <a:p>
            <a:pPr marL="301752" lvl="1" indent="0">
              <a:lnSpc>
                <a:spcPct val="100000"/>
              </a:lnSpc>
              <a:spcBef>
                <a:spcPts val="670"/>
              </a:spcBef>
              <a:buNone/>
              <a:tabLst>
                <a:tab pos="355600" algn="l"/>
              </a:tabLst>
            </a:pPr>
            <a:r>
              <a:rPr lang="en-US" spc="-10" dirty="0">
                <a:solidFill>
                  <a:schemeClr val="tx2"/>
                </a:solidFill>
                <a:latin typeface="Californian FB" panose="0207040306080B030204" pitchFamily="18" charset="0"/>
                <a:cs typeface="Calibri"/>
              </a:rPr>
              <a:t>Examples include identifying areas for improvement in:</a:t>
            </a:r>
          </a:p>
          <a:p>
            <a:pPr lvl="2">
              <a:lnSpc>
                <a:spcPct val="100000"/>
              </a:lnSpc>
              <a:spcBef>
                <a:spcPts val="670"/>
              </a:spcBef>
              <a:tabLst>
                <a:tab pos="355600" algn="l"/>
              </a:tabLst>
            </a:pPr>
            <a:r>
              <a:rPr lang="en-US" spc="-10" dirty="0">
                <a:solidFill>
                  <a:schemeClr val="tx2"/>
                </a:solidFill>
                <a:latin typeface="Californian FB" panose="0207040306080B030204" pitchFamily="18" charset="0"/>
                <a:cs typeface="Calibri"/>
              </a:rPr>
              <a:t>workforce capacity (e.g. the ability to provide the volume of service needed)</a:t>
            </a:r>
          </a:p>
          <a:p>
            <a:pPr lvl="2">
              <a:lnSpc>
                <a:spcPct val="100000"/>
              </a:lnSpc>
              <a:spcBef>
                <a:spcPts val="670"/>
              </a:spcBef>
              <a:tabLst>
                <a:tab pos="355600" algn="l"/>
              </a:tabLst>
            </a:pPr>
            <a:r>
              <a:rPr lang="en-US" spc="-10" dirty="0">
                <a:solidFill>
                  <a:schemeClr val="tx2"/>
                </a:solidFill>
                <a:latin typeface="Californian FB" panose="0207040306080B030204" pitchFamily="18" charset="0"/>
                <a:cs typeface="Calibri"/>
              </a:rPr>
              <a:t>knowledge of workforce (e.g. clinical competency, service efficiency</a:t>
            </a:r>
          </a:p>
          <a:p>
            <a:pPr marL="0" indent="0">
              <a:lnSpc>
                <a:spcPct val="100000"/>
              </a:lnSpc>
              <a:spcBef>
                <a:spcPts val="670"/>
              </a:spcBef>
              <a:buNone/>
              <a:tabLst>
                <a:tab pos="355600" algn="l"/>
              </a:tabLst>
            </a:pPr>
            <a:endParaRPr lang="en-US" dirty="0">
              <a:solidFill>
                <a:schemeClr val="tx2"/>
              </a:solidFill>
              <a:latin typeface="Californian FB" panose="0207040306080B030204" pitchFamily="18" charset="0"/>
              <a:cs typeface="Calibri"/>
            </a:endParaRPr>
          </a:p>
          <a:p>
            <a:endParaRPr lang="en-US" dirty="0"/>
          </a:p>
        </p:txBody>
      </p:sp>
      <p:pic>
        <p:nvPicPr>
          <p:cNvPr id="10242" name="Picture 2" descr="Image result for capability buildi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990012" y="665786"/>
            <a:ext cx="2552700" cy="16572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16344778"/>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656012" y="533400"/>
            <a:ext cx="4996817" cy="523220"/>
          </a:xfrm>
          <a:prstGeom prst="rect">
            <a:avLst/>
          </a:prstGeom>
        </p:spPr>
        <p:txBody>
          <a:bodyPr wrap="none">
            <a:spAutoFit/>
          </a:bodyPr>
          <a:lstStyle/>
          <a:p>
            <a:r>
              <a:rPr lang="en-US" sz="2800" b="1" cap="small" spc="-5" dirty="0">
                <a:latin typeface="Californian FB" panose="0207040306080B030204" pitchFamily="18" charset="0"/>
                <a:ea typeface="Calibri" panose="020F0502020204030204" pitchFamily="34" charset="0"/>
                <a:cs typeface="Times New Roman" panose="02020603050405020304" pitchFamily="18" charset="0"/>
              </a:rPr>
              <a:t>Provider Interview Findings</a:t>
            </a:r>
            <a:endParaRPr lang="en-US" sz="2800" dirty="0"/>
          </a:p>
        </p:txBody>
      </p:sp>
      <p:sp>
        <p:nvSpPr>
          <p:cNvPr id="5" name="Rectangle 4"/>
          <p:cNvSpPr/>
          <p:nvPr/>
        </p:nvSpPr>
        <p:spPr>
          <a:xfrm>
            <a:off x="905473" y="1981200"/>
            <a:ext cx="10439400" cy="3785652"/>
          </a:xfrm>
          <a:prstGeom prst="rect">
            <a:avLst/>
          </a:prstGeom>
        </p:spPr>
        <p:txBody>
          <a:bodyPr wrap="square">
            <a:spAutoFit/>
          </a:bodyPr>
          <a:lstStyle/>
          <a:p>
            <a:pPr marL="533400" marR="69850">
              <a:spcBef>
                <a:spcPts val="0"/>
              </a:spcBef>
              <a:spcAft>
                <a:spcPts val="0"/>
              </a:spcAft>
            </a:pPr>
            <a:r>
              <a:rPr lang="en-US" sz="2400" b="1" spc="-5" dirty="0">
                <a:latin typeface="Californian FB" panose="0207040306080B030204" pitchFamily="18" charset="0"/>
                <a:ea typeface="Times New Roman" panose="02020603050405020304" pitchFamily="18" charset="0"/>
                <a:cs typeface="Times New Roman" panose="02020603050405020304" pitchFamily="18" charset="0"/>
              </a:rPr>
              <a:t>Capacity</a:t>
            </a:r>
            <a:r>
              <a:rPr lang="en-US" sz="2400" b="1" spc="-15" dirty="0">
                <a:latin typeface="Californian FB" panose="0207040306080B030204" pitchFamily="18" charset="0"/>
                <a:ea typeface="Times New Roman" panose="02020603050405020304" pitchFamily="18" charset="0"/>
                <a:cs typeface="Times New Roman" panose="02020603050405020304" pitchFamily="18" charset="0"/>
              </a:rPr>
              <a:t> </a:t>
            </a:r>
            <a:r>
              <a:rPr lang="en-US" sz="2400" b="1" dirty="0">
                <a:latin typeface="Californian FB" panose="0207040306080B030204" pitchFamily="18" charset="0"/>
                <a:ea typeface="Times New Roman" panose="02020603050405020304" pitchFamily="18" charset="0"/>
                <a:cs typeface="Times New Roman" panose="02020603050405020304" pitchFamily="18" charset="0"/>
              </a:rPr>
              <a:t>Building</a:t>
            </a:r>
            <a:r>
              <a:rPr lang="en-US" sz="2400" b="1" spc="-15" dirty="0">
                <a:latin typeface="Californian FB" panose="0207040306080B030204" pitchFamily="18" charset="0"/>
                <a:ea typeface="Times New Roman" panose="02020603050405020304" pitchFamily="18" charset="0"/>
                <a:cs typeface="Times New Roman" panose="02020603050405020304" pitchFamily="18" charset="0"/>
              </a:rPr>
              <a:t> </a:t>
            </a:r>
            <a:r>
              <a:rPr lang="en-US" sz="2400" b="1" spc="-5" dirty="0">
                <a:latin typeface="Californian FB" panose="0207040306080B030204" pitchFamily="18" charset="0"/>
                <a:ea typeface="Times New Roman" panose="02020603050405020304" pitchFamily="18" charset="0"/>
                <a:cs typeface="Times New Roman" panose="02020603050405020304" pitchFamily="18" charset="0"/>
              </a:rPr>
              <a:t>Opportunities:</a:t>
            </a:r>
            <a:endParaRPr lang="en-US" sz="2400" b="1" dirty="0">
              <a:latin typeface="Times New Roman" panose="02020603050405020304" pitchFamily="18" charset="0"/>
              <a:ea typeface="Times New Roman" panose="02020603050405020304" pitchFamily="18" charset="0"/>
              <a:cs typeface="Times New Roman" panose="02020603050405020304" pitchFamily="18" charset="0"/>
            </a:endParaRPr>
          </a:p>
          <a:p>
            <a:pPr marR="69850">
              <a:spcBef>
                <a:spcPts val="5"/>
              </a:spcBef>
            </a:pPr>
            <a:r>
              <a:rPr lang="en-US" dirty="0">
                <a:latin typeface="Californian FB" panose="0207040306080B030204" pitchFamily="18" charset="0"/>
                <a:ea typeface="Times New Roman" panose="02020603050405020304" pitchFamily="18" charset="0"/>
                <a:cs typeface="Times New Roman" panose="02020603050405020304" pitchFamily="18" charset="0"/>
              </a:rPr>
              <a:t> </a:t>
            </a:r>
            <a:endParaRPr lang="en-US" sz="1600" dirty="0">
              <a:latin typeface="Calibri" panose="020F0502020204030204" pitchFamily="34" charset="0"/>
              <a:ea typeface="Calibri" panose="020F0502020204030204" pitchFamily="34" charset="0"/>
              <a:cs typeface="Times New Roman" panose="02020603050405020304" pitchFamily="18" charset="0"/>
            </a:endParaRPr>
          </a:p>
          <a:p>
            <a:pPr marL="342900" marR="69850" lvl="0" indent="-342900">
              <a:spcBef>
                <a:spcPts val="0"/>
              </a:spcBef>
              <a:spcAft>
                <a:spcPts val="0"/>
              </a:spcAft>
              <a:buSzPts val="1200"/>
              <a:buFont typeface="Times New Roman" panose="02020603050405020304" pitchFamily="18" charset="0"/>
              <a:buChar char="•"/>
              <a:tabLst>
                <a:tab pos="990600" algn="l"/>
              </a:tabLst>
            </a:pPr>
            <a:r>
              <a:rPr lang="en-US" spc="-5" dirty="0">
                <a:latin typeface="Californian FB" panose="0207040306080B030204" pitchFamily="18" charset="0"/>
                <a:ea typeface="Times New Roman" panose="02020603050405020304" pitchFamily="18" charset="0"/>
                <a:cs typeface="Times New Roman" panose="02020603050405020304" pitchFamily="18" charset="0"/>
              </a:rPr>
              <a:t>Food security: RW is not taking full advantage of food bank networks; agencies should be working with United Way, who is the collective impact backbone organization; agencies need to be involved in this process; food vouchers should be a supplement to the food bank network</a:t>
            </a:r>
          </a:p>
          <a:p>
            <a:pPr marL="342900" marR="69850" lvl="0" indent="-342900">
              <a:spcBef>
                <a:spcPts val="0"/>
              </a:spcBef>
              <a:spcAft>
                <a:spcPts val="0"/>
              </a:spcAft>
              <a:buSzPts val="1200"/>
              <a:buFont typeface="Times New Roman" panose="02020603050405020304" pitchFamily="18" charset="0"/>
              <a:buChar char="•"/>
              <a:tabLst>
                <a:tab pos="990600" algn="l"/>
              </a:tabLst>
            </a:pPr>
            <a:endParaRPr lang="en-US" dirty="0">
              <a:latin typeface="Times New Roman" panose="02020603050405020304" pitchFamily="18" charset="0"/>
              <a:ea typeface="Times New Roman" panose="02020603050405020304" pitchFamily="18" charset="0"/>
              <a:cs typeface="Times New Roman" panose="02020603050405020304" pitchFamily="18" charset="0"/>
            </a:endParaRPr>
          </a:p>
          <a:p>
            <a:pPr marL="342900" marR="69850" lvl="0" indent="-342900">
              <a:spcBef>
                <a:spcPts val="0"/>
              </a:spcBef>
              <a:spcAft>
                <a:spcPts val="0"/>
              </a:spcAft>
              <a:buSzPts val="1200"/>
              <a:buFont typeface="Times New Roman" panose="02020603050405020304" pitchFamily="18" charset="0"/>
              <a:buChar char="•"/>
              <a:tabLst>
                <a:tab pos="990600" algn="l"/>
              </a:tabLst>
            </a:pPr>
            <a:r>
              <a:rPr lang="en-US" spc="-5" dirty="0">
                <a:latin typeface="Californian FB" panose="0207040306080B030204" pitchFamily="18" charset="0"/>
                <a:ea typeface="Times New Roman" panose="02020603050405020304" pitchFamily="18" charset="0"/>
                <a:cs typeface="Times New Roman" panose="02020603050405020304" pitchFamily="18" charset="0"/>
              </a:rPr>
              <a:t>Develop EIS quality markers for all agencies</a:t>
            </a:r>
          </a:p>
          <a:p>
            <a:pPr marL="342900" marR="69850" lvl="0" indent="-342900">
              <a:spcBef>
                <a:spcPts val="0"/>
              </a:spcBef>
              <a:spcAft>
                <a:spcPts val="0"/>
              </a:spcAft>
              <a:buSzPts val="1200"/>
              <a:buFont typeface="Times New Roman" panose="02020603050405020304" pitchFamily="18" charset="0"/>
              <a:buChar char="•"/>
              <a:tabLst>
                <a:tab pos="990600" algn="l"/>
              </a:tabLst>
            </a:pPr>
            <a:endParaRPr lang="en-US" dirty="0">
              <a:latin typeface="Times New Roman" panose="02020603050405020304" pitchFamily="18" charset="0"/>
              <a:ea typeface="Times New Roman" panose="02020603050405020304" pitchFamily="18" charset="0"/>
              <a:cs typeface="Times New Roman" panose="02020603050405020304" pitchFamily="18" charset="0"/>
            </a:endParaRPr>
          </a:p>
          <a:p>
            <a:pPr marL="342900" marR="69850" lvl="0" indent="-342900">
              <a:spcBef>
                <a:spcPts val="0"/>
              </a:spcBef>
              <a:spcAft>
                <a:spcPts val="0"/>
              </a:spcAft>
              <a:buSzPts val="1200"/>
              <a:buFont typeface="Times New Roman" panose="02020603050405020304" pitchFamily="18" charset="0"/>
              <a:buChar char="•"/>
              <a:tabLst>
                <a:tab pos="990600" algn="l"/>
              </a:tabLst>
            </a:pPr>
            <a:r>
              <a:rPr lang="en-US" spc="-5" dirty="0">
                <a:latin typeface="Californian FB" panose="0207040306080B030204" pitchFamily="18" charset="0"/>
                <a:ea typeface="Times New Roman" panose="02020603050405020304" pitchFamily="18" charset="0"/>
                <a:cs typeface="Times New Roman" panose="02020603050405020304" pitchFamily="18" charset="0"/>
              </a:rPr>
              <a:t>Clarify expectations of MCM: level of knowledge of staff; communication with clinical providers; in-house vs. out-of-house MCM</a:t>
            </a:r>
          </a:p>
          <a:p>
            <a:pPr marL="342900" marR="69850" lvl="0" indent="-342900">
              <a:spcBef>
                <a:spcPts val="0"/>
              </a:spcBef>
              <a:spcAft>
                <a:spcPts val="0"/>
              </a:spcAft>
              <a:buSzPts val="1200"/>
              <a:buFont typeface="Times New Roman" panose="02020603050405020304" pitchFamily="18" charset="0"/>
              <a:buChar char="•"/>
              <a:tabLst>
                <a:tab pos="990600" algn="l"/>
              </a:tabLst>
            </a:pPr>
            <a:endParaRPr lang="en-US" dirty="0">
              <a:latin typeface="Times New Roman" panose="02020603050405020304" pitchFamily="18" charset="0"/>
              <a:ea typeface="Times New Roman" panose="02020603050405020304" pitchFamily="18" charset="0"/>
              <a:cs typeface="Times New Roman" panose="02020603050405020304" pitchFamily="18" charset="0"/>
            </a:endParaRPr>
          </a:p>
          <a:p>
            <a:pPr marL="342900" marR="69850" lvl="0" indent="-342900">
              <a:spcBef>
                <a:spcPts val="0"/>
              </a:spcBef>
              <a:spcAft>
                <a:spcPts val="0"/>
              </a:spcAft>
              <a:buSzPts val="1200"/>
              <a:buFont typeface="Times New Roman" panose="02020603050405020304" pitchFamily="18" charset="0"/>
              <a:buChar char="•"/>
              <a:tabLst>
                <a:tab pos="990600" algn="l"/>
              </a:tabLst>
            </a:pPr>
            <a:r>
              <a:rPr lang="en-US" spc="-5" dirty="0">
                <a:latin typeface="Californian FB" panose="0207040306080B030204" pitchFamily="18" charset="0"/>
                <a:ea typeface="Times New Roman" panose="02020603050405020304" pitchFamily="18" charset="0"/>
                <a:cs typeface="Times New Roman" panose="02020603050405020304" pitchFamily="18" charset="0"/>
              </a:rPr>
              <a:t>For MAI, develop a model of (1) Patient-Centered Medical Home; (2) Behavioral health integration; (3) Integrated care coordination as a model program and extension of SPNS project</a:t>
            </a:r>
            <a:endParaRPr lang="en-US" dirty="0">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4098" name="Picture 2" descr="Image result for black people job interviews">
            <a:extLst>
              <a:ext uri="{FF2B5EF4-FFF2-40B4-BE49-F238E27FC236}">
                <a16:creationId xmlns:a16="http://schemas.microsoft.com/office/drawing/2014/main" id="{933A41E3-44D4-46AA-8987-588C9B09D70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59105" y="711056"/>
            <a:ext cx="2593107" cy="17273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40939833"/>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760412" y="685800"/>
            <a:ext cx="6341929" cy="523220"/>
          </a:xfrm>
          <a:prstGeom prst="rect">
            <a:avLst/>
          </a:prstGeom>
        </p:spPr>
        <p:txBody>
          <a:bodyPr wrap="none">
            <a:spAutoFit/>
          </a:bodyPr>
          <a:lstStyle/>
          <a:p>
            <a:pPr algn="ctr"/>
            <a:r>
              <a:rPr lang="en-US" sz="2800" b="1" cap="small" spc="-5" dirty="0">
                <a:latin typeface="Californian FB" panose="0207040306080B030204" pitchFamily="18" charset="0"/>
                <a:ea typeface="Calibri" panose="020F0502020204030204" pitchFamily="34" charset="0"/>
                <a:cs typeface="Times New Roman" panose="02020603050405020304" pitchFamily="18" charset="0"/>
              </a:rPr>
              <a:t>Provider Interview Findings, Cont’d</a:t>
            </a:r>
            <a:endParaRPr lang="en-US" sz="2800" dirty="0"/>
          </a:p>
        </p:txBody>
      </p:sp>
      <p:sp>
        <p:nvSpPr>
          <p:cNvPr id="5" name="Rectangle 4"/>
          <p:cNvSpPr/>
          <p:nvPr/>
        </p:nvSpPr>
        <p:spPr>
          <a:xfrm>
            <a:off x="1141412" y="1828800"/>
            <a:ext cx="9296400" cy="4062651"/>
          </a:xfrm>
          <a:prstGeom prst="rect">
            <a:avLst/>
          </a:prstGeom>
        </p:spPr>
        <p:txBody>
          <a:bodyPr wrap="square">
            <a:spAutoFit/>
          </a:bodyPr>
          <a:lstStyle/>
          <a:p>
            <a:pPr marL="533400" marR="69850">
              <a:spcBef>
                <a:spcPts val="0"/>
              </a:spcBef>
              <a:spcAft>
                <a:spcPts val="0"/>
              </a:spcAft>
            </a:pPr>
            <a:r>
              <a:rPr lang="en-US" sz="2400" b="1" spc="-5" dirty="0">
                <a:latin typeface="Californian FB" panose="0207040306080B030204" pitchFamily="18" charset="0"/>
                <a:ea typeface="Times New Roman" panose="02020603050405020304" pitchFamily="18" charset="0"/>
                <a:cs typeface="Times New Roman" panose="02020603050405020304" pitchFamily="18" charset="0"/>
              </a:rPr>
              <a:t>Administrative Functions:</a:t>
            </a:r>
            <a:endParaRPr lang="en-US" sz="2400" dirty="0">
              <a:latin typeface="Times New Roman" panose="02020603050405020304" pitchFamily="18" charset="0"/>
              <a:ea typeface="Times New Roman" panose="02020603050405020304" pitchFamily="18" charset="0"/>
              <a:cs typeface="Times New Roman" panose="02020603050405020304" pitchFamily="18" charset="0"/>
            </a:endParaRPr>
          </a:p>
          <a:p>
            <a:pPr marR="69850">
              <a:spcBef>
                <a:spcPts val="5"/>
              </a:spcBef>
            </a:pPr>
            <a:r>
              <a:rPr lang="en-US" dirty="0">
                <a:latin typeface="Californian FB" panose="0207040306080B030204" pitchFamily="18" charset="0"/>
                <a:ea typeface="Times New Roman" panose="02020603050405020304" pitchFamily="18" charset="0"/>
                <a:cs typeface="Times New Roman" panose="02020603050405020304" pitchFamily="18" charset="0"/>
              </a:rPr>
              <a:t> </a:t>
            </a:r>
            <a:endParaRPr lang="en-US" sz="1600" dirty="0">
              <a:latin typeface="Calibri" panose="020F0502020204030204" pitchFamily="34" charset="0"/>
              <a:ea typeface="Calibri" panose="020F0502020204030204" pitchFamily="34" charset="0"/>
              <a:cs typeface="Times New Roman" panose="02020603050405020304" pitchFamily="18" charset="0"/>
            </a:endParaRPr>
          </a:p>
          <a:p>
            <a:pPr marL="342900" marR="69850" lvl="0" indent="-342900">
              <a:spcBef>
                <a:spcPts val="0"/>
              </a:spcBef>
              <a:spcAft>
                <a:spcPts val="0"/>
              </a:spcAft>
              <a:buSzPts val="1200"/>
              <a:buFont typeface="Times New Roman" panose="02020603050405020304" pitchFamily="18" charset="0"/>
              <a:buChar char="•"/>
              <a:tabLst>
                <a:tab pos="990600" algn="l"/>
              </a:tabLst>
            </a:pPr>
            <a:r>
              <a:rPr lang="en-US" spc="-5" dirty="0">
                <a:latin typeface="Californian FB" panose="0207040306080B030204" pitchFamily="18" charset="0"/>
                <a:ea typeface="Times New Roman" panose="02020603050405020304" pitchFamily="18" charset="0"/>
                <a:cs typeface="Times New Roman" panose="02020603050405020304" pitchFamily="18" charset="0"/>
              </a:rPr>
              <a:t>Identify ways to incorporate feedback from quality management projects back into the system of care</a:t>
            </a:r>
          </a:p>
          <a:p>
            <a:pPr marL="342900" marR="69850" lvl="0" indent="-342900">
              <a:spcBef>
                <a:spcPts val="0"/>
              </a:spcBef>
              <a:spcAft>
                <a:spcPts val="0"/>
              </a:spcAft>
              <a:buSzPts val="1200"/>
              <a:buFont typeface="Times New Roman" panose="02020603050405020304" pitchFamily="18" charset="0"/>
              <a:buChar char="•"/>
              <a:tabLst>
                <a:tab pos="990600" algn="l"/>
              </a:tabLst>
            </a:pPr>
            <a:endParaRPr lang="en-US" dirty="0">
              <a:latin typeface="Times New Roman" panose="02020603050405020304" pitchFamily="18" charset="0"/>
              <a:ea typeface="Times New Roman" panose="02020603050405020304" pitchFamily="18" charset="0"/>
              <a:cs typeface="Times New Roman" panose="02020603050405020304" pitchFamily="18" charset="0"/>
            </a:endParaRPr>
          </a:p>
          <a:p>
            <a:pPr marL="342900" marR="0" lvl="0" indent="-342900">
              <a:spcBef>
                <a:spcPts val="0"/>
              </a:spcBef>
              <a:spcAft>
                <a:spcPts val="0"/>
              </a:spcAft>
              <a:buSzPts val="1200"/>
              <a:buFont typeface="Times New Roman" panose="02020603050405020304" pitchFamily="18" charset="0"/>
              <a:buChar char="•"/>
              <a:tabLst>
                <a:tab pos="990600" algn="l"/>
              </a:tabLst>
            </a:pPr>
            <a:r>
              <a:rPr lang="en-US" spc="-5" dirty="0">
                <a:latin typeface="Californian FB" panose="0207040306080B030204" pitchFamily="18" charset="0"/>
                <a:ea typeface="Times New Roman" panose="02020603050405020304" pitchFamily="18" charset="0"/>
                <a:cs typeface="Times New Roman" panose="02020603050405020304" pitchFamily="18" charset="0"/>
              </a:rPr>
              <a:t>Clarify budget submission</a:t>
            </a:r>
            <a:r>
              <a:rPr lang="en-US" dirty="0">
                <a:latin typeface="Californian FB" panose="0207040306080B030204" pitchFamily="18" charset="0"/>
                <a:ea typeface="Times New Roman" panose="02020603050405020304" pitchFamily="18" charset="0"/>
                <a:cs typeface="Times New Roman" panose="02020603050405020304" pitchFamily="18" charset="0"/>
              </a:rPr>
              <a:t> </a:t>
            </a:r>
            <a:r>
              <a:rPr lang="en-US" spc="-5" dirty="0">
                <a:latin typeface="Californian FB" panose="0207040306080B030204" pitchFamily="18" charset="0"/>
                <a:ea typeface="Times New Roman" panose="02020603050405020304" pitchFamily="18" charset="0"/>
                <a:cs typeface="Times New Roman" panose="02020603050405020304" pitchFamily="18" charset="0"/>
              </a:rPr>
              <a:t>requirements</a:t>
            </a:r>
            <a:r>
              <a:rPr lang="en-US" dirty="0">
                <a:latin typeface="Californian FB" panose="0207040306080B030204" pitchFamily="18" charset="0"/>
                <a:ea typeface="Times New Roman" panose="02020603050405020304" pitchFamily="18" charset="0"/>
                <a:cs typeface="Times New Roman" panose="02020603050405020304" pitchFamily="18" charset="0"/>
              </a:rPr>
              <a:t> for</a:t>
            </a:r>
            <a:r>
              <a:rPr lang="en-US" spc="-5" dirty="0">
                <a:latin typeface="Californian FB" panose="0207040306080B030204" pitchFamily="18" charset="0"/>
                <a:ea typeface="Times New Roman" panose="02020603050405020304" pitchFamily="18" charset="0"/>
                <a:cs typeface="Times New Roman" panose="02020603050405020304" pitchFamily="18" charset="0"/>
              </a:rPr>
              <a:t> services</a:t>
            </a:r>
            <a:r>
              <a:rPr lang="en-US" dirty="0">
                <a:latin typeface="Californian FB" panose="0207040306080B030204" pitchFamily="18" charset="0"/>
                <a:ea typeface="Times New Roman" panose="02020603050405020304" pitchFamily="18" charset="0"/>
                <a:cs typeface="Times New Roman" panose="02020603050405020304" pitchFamily="18" charset="0"/>
              </a:rPr>
              <a:t> </a:t>
            </a:r>
            <a:r>
              <a:rPr lang="en-US" spc="-5" dirty="0">
                <a:latin typeface="Californian FB" panose="0207040306080B030204" pitchFamily="18" charset="0"/>
                <a:ea typeface="Times New Roman" panose="02020603050405020304" pitchFamily="18" charset="0"/>
                <a:cs typeface="Times New Roman" panose="02020603050405020304" pitchFamily="18" charset="0"/>
              </a:rPr>
              <a:t>that</a:t>
            </a:r>
            <a:r>
              <a:rPr lang="en-US" dirty="0">
                <a:latin typeface="Californian FB" panose="0207040306080B030204" pitchFamily="18" charset="0"/>
                <a:ea typeface="Times New Roman" panose="02020603050405020304" pitchFamily="18" charset="0"/>
                <a:cs typeface="Times New Roman" panose="02020603050405020304" pitchFamily="18" charset="0"/>
              </a:rPr>
              <a:t> </a:t>
            </a:r>
            <a:r>
              <a:rPr lang="en-US" spc="-5" dirty="0">
                <a:latin typeface="Californian FB" panose="0207040306080B030204" pitchFamily="18" charset="0"/>
                <a:ea typeface="Times New Roman" panose="02020603050405020304" pitchFamily="18" charset="0"/>
                <a:cs typeface="Times New Roman" panose="02020603050405020304" pitchFamily="18" charset="0"/>
              </a:rPr>
              <a:t>are</a:t>
            </a:r>
            <a:r>
              <a:rPr lang="en-US" spc="5" dirty="0">
                <a:latin typeface="Californian FB" panose="0207040306080B030204" pitchFamily="18" charset="0"/>
                <a:ea typeface="Times New Roman" panose="02020603050405020304" pitchFamily="18" charset="0"/>
                <a:cs typeface="Times New Roman" panose="02020603050405020304" pitchFamily="18" charset="0"/>
              </a:rPr>
              <a:t> </a:t>
            </a:r>
            <a:r>
              <a:rPr lang="en-US" spc="-5" dirty="0">
                <a:latin typeface="Californian FB" panose="0207040306080B030204" pitchFamily="18" charset="0"/>
                <a:ea typeface="Times New Roman" panose="02020603050405020304" pitchFamily="18" charset="0"/>
                <a:cs typeface="Times New Roman" panose="02020603050405020304" pitchFamily="18" charset="0"/>
              </a:rPr>
              <a:t>reimbursed</a:t>
            </a:r>
            <a:r>
              <a:rPr lang="en-US" dirty="0">
                <a:latin typeface="Californian FB" panose="0207040306080B030204" pitchFamily="18" charset="0"/>
                <a:ea typeface="Times New Roman" panose="02020603050405020304" pitchFamily="18" charset="0"/>
                <a:cs typeface="Times New Roman" panose="02020603050405020304" pitchFamily="18" charset="0"/>
              </a:rPr>
              <a:t> based on </a:t>
            </a:r>
            <a:r>
              <a:rPr lang="en-US" spc="-5" dirty="0">
                <a:latin typeface="Californian FB" panose="0207040306080B030204" pitchFamily="18" charset="0"/>
                <a:ea typeface="Times New Roman" panose="02020603050405020304" pitchFamily="18" charset="0"/>
                <a:cs typeface="Times New Roman" panose="02020603050405020304" pitchFamily="18" charset="0"/>
              </a:rPr>
              <a:t>CPT-codes</a:t>
            </a:r>
          </a:p>
          <a:p>
            <a:pPr marL="342900" marR="0" lvl="0" indent="-342900">
              <a:spcBef>
                <a:spcPts val="0"/>
              </a:spcBef>
              <a:spcAft>
                <a:spcPts val="0"/>
              </a:spcAft>
              <a:buSzPts val="1200"/>
              <a:buFont typeface="Times New Roman" panose="02020603050405020304" pitchFamily="18" charset="0"/>
              <a:buChar char="•"/>
              <a:tabLst>
                <a:tab pos="990600" algn="l"/>
              </a:tabLst>
            </a:pPr>
            <a:endParaRPr lang="en-US" dirty="0">
              <a:latin typeface="Times New Roman" panose="02020603050405020304" pitchFamily="18" charset="0"/>
              <a:ea typeface="Times New Roman" panose="02020603050405020304" pitchFamily="18" charset="0"/>
              <a:cs typeface="Times New Roman" panose="02020603050405020304" pitchFamily="18" charset="0"/>
            </a:endParaRPr>
          </a:p>
          <a:p>
            <a:pPr marL="342900" marR="0" lvl="0" indent="-342900">
              <a:spcBef>
                <a:spcPts val="0"/>
              </a:spcBef>
              <a:spcAft>
                <a:spcPts val="0"/>
              </a:spcAft>
              <a:buSzPts val="1200"/>
              <a:buFont typeface="Times New Roman" panose="02020603050405020304" pitchFamily="18" charset="0"/>
              <a:buChar char="•"/>
              <a:tabLst>
                <a:tab pos="990600" algn="l"/>
              </a:tabLst>
            </a:pPr>
            <a:r>
              <a:rPr lang="en-US" spc="-5" dirty="0">
                <a:latin typeface="Californian FB" panose="0207040306080B030204" pitchFamily="18" charset="0"/>
                <a:ea typeface="Times New Roman" panose="02020603050405020304" pitchFamily="18" charset="0"/>
                <a:cs typeface="Times New Roman" panose="02020603050405020304" pitchFamily="18" charset="0"/>
              </a:rPr>
              <a:t>Require agencies to document and map referral relationships for medical and support services</a:t>
            </a:r>
          </a:p>
          <a:p>
            <a:pPr marL="342900" marR="0" lvl="0" indent="-342900">
              <a:spcBef>
                <a:spcPts val="0"/>
              </a:spcBef>
              <a:spcAft>
                <a:spcPts val="0"/>
              </a:spcAft>
              <a:buSzPts val="1200"/>
              <a:buFont typeface="Times New Roman" panose="02020603050405020304" pitchFamily="18" charset="0"/>
              <a:buChar char="•"/>
              <a:tabLst>
                <a:tab pos="990600" algn="l"/>
              </a:tabLst>
            </a:pPr>
            <a:endParaRPr lang="en-US" dirty="0">
              <a:latin typeface="Times New Roman" panose="02020603050405020304" pitchFamily="18" charset="0"/>
              <a:ea typeface="Times New Roman" panose="02020603050405020304" pitchFamily="18" charset="0"/>
              <a:cs typeface="Times New Roman" panose="02020603050405020304" pitchFamily="18" charset="0"/>
            </a:endParaRPr>
          </a:p>
          <a:p>
            <a:pPr marL="342900" marR="0" lvl="0" indent="-342900">
              <a:spcBef>
                <a:spcPts val="0"/>
              </a:spcBef>
              <a:spcAft>
                <a:spcPts val="0"/>
              </a:spcAft>
              <a:buSzPts val="1200"/>
              <a:buFont typeface="Times New Roman" panose="02020603050405020304" pitchFamily="18" charset="0"/>
              <a:buChar char="•"/>
              <a:tabLst>
                <a:tab pos="990600" algn="l"/>
              </a:tabLst>
            </a:pPr>
            <a:r>
              <a:rPr lang="en-US" spc="-5" dirty="0">
                <a:latin typeface="Californian FB" panose="0207040306080B030204" pitchFamily="18" charset="0"/>
                <a:ea typeface="Times New Roman" panose="02020603050405020304" pitchFamily="18" charset="0"/>
                <a:cs typeface="Times New Roman" panose="02020603050405020304" pitchFamily="18" charset="0"/>
              </a:rPr>
              <a:t>Clarify three-year contracting process at bidder’s conference</a:t>
            </a:r>
          </a:p>
          <a:p>
            <a:pPr marL="342900" marR="0" lvl="0" indent="-342900">
              <a:spcBef>
                <a:spcPts val="0"/>
              </a:spcBef>
              <a:spcAft>
                <a:spcPts val="0"/>
              </a:spcAft>
              <a:buSzPts val="1200"/>
              <a:buFont typeface="Times New Roman" panose="02020603050405020304" pitchFamily="18" charset="0"/>
              <a:buChar char="•"/>
              <a:tabLst>
                <a:tab pos="990600" algn="l"/>
              </a:tabLst>
            </a:pPr>
            <a:endParaRPr lang="en-US" dirty="0">
              <a:latin typeface="Times New Roman" panose="02020603050405020304" pitchFamily="18" charset="0"/>
              <a:ea typeface="Times New Roman" panose="02020603050405020304" pitchFamily="18" charset="0"/>
              <a:cs typeface="Times New Roman" panose="02020603050405020304" pitchFamily="18" charset="0"/>
            </a:endParaRPr>
          </a:p>
          <a:p>
            <a:pPr marL="342900" marR="0" lvl="0" indent="-342900">
              <a:spcBef>
                <a:spcPts val="0"/>
              </a:spcBef>
              <a:spcAft>
                <a:spcPts val="0"/>
              </a:spcAft>
              <a:buSzPts val="1200"/>
              <a:buFont typeface="Times New Roman" panose="02020603050405020304" pitchFamily="18" charset="0"/>
              <a:buChar char="•"/>
              <a:tabLst>
                <a:tab pos="990600" algn="l"/>
              </a:tabLst>
            </a:pPr>
            <a:r>
              <a:rPr lang="en-US" spc="-5" dirty="0">
                <a:latin typeface="Californian FB" panose="0207040306080B030204" pitchFamily="18" charset="0"/>
                <a:ea typeface="Times New Roman" panose="02020603050405020304" pitchFamily="18" charset="0"/>
                <a:cs typeface="Times New Roman" panose="02020603050405020304" pitchFamily="18" charset="0"/>
              </a:rPr>
              <a:t>Document referral relationships in agency proposals</a:t>
            </a:r>
          </a:p>
          <a:p>
            <a:pPr marL="342900" marR="0" lvl="0" indent="-342900">
              <a:spcBef>
                <a:spcPts val="0"/>
              </a:spcBef>
              <a:spcAft>
                <a:spcPts val="0"/>
              </a:spcAft>
              <a:buSzPts val="1200"/>
              <a:buFont typeface="Times New Roman" panose="02020603050405020304" pitchFamily="18" charset="0"/>
              <a:buChar char="•"/>
              <a:tabLst>
                <a:tab pos="990600" algn="l"/>
              </a:tabLst>
            </a:pPr>
            <a:endParaRPr lang="en-US" dirty="0">
              <a:latin typeface="Times New Roman" panose="02020603050405020304" pitchFamily="18" charset="0"/>
              <a:ea typeface="Times New Roman" panose="02020603050405020304" pitchFamily="18" charset="0"/>
              <a:cs typeface="Times New Roman" panose="02020603050405020304" pitchFamily="18" charset="0"/>
            </a:endParaRPr>
          </a:p>
          <a:p>
            <a:pPr marL="342900" marR="0" lvl="0" indent="-342900">
              <a:spcBef>
                <a:spcPts val="0"/>
              </a:spcBef>
              <a:spcAft>
                <a:spcPts val="0"/>
              </a:spcAft>
              <a:buSzPts val="1200"/>
              <a:buFont typeface="Times New Roman" panose="02020603050405020304" pitchFamily="18" charset="0"/>
              <a:buChar char="•"/>
              <a:tabLst>
                <a:tab pos="990600" algn="l"/>
              </a:tabLst>
            </a:pPr>
            <a:r>
              <a:rPr lang="en-US" spc="-5" dirty="0">
                <a:latin typeface="Californian FB" panose="0207040306080B030204" pitchFamily="18" charset="0"/>
                <a:ea typeface="Times New Roman" panose="02020603050405020304" pitchFamily="18" charset="0"/>
                <a:cs typeface="Times New Roman" panose="02020603050405020304" pitchFamily="18" charset="0"/>
              </a:rPr>
              <a:t>Consider extending the submittal</a:t>
            </a:r>
            <a:r>
              <a:rPr lang="en-US" dirty="0">
                <a:latin typeface="Californian FB" panose="0207040306080B030204" pitchFamily="18" charset="0"/>
                <a:ea typeface="Times New Roman" panose="02020603050405020304" pitchFamily="18" charset="0"/>
                <a:cs typeface="Times New Roman" panose="02020603050405020304" pitchFamily="18" charset="0"/>
              </a:rPr>
              <a:t> deadline for RFPs</a:t>
            </a:r>
            <a:endParaRPr lang="en-US" dirty="0">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5122" name="Picture 2" descr="Related image">
            <a:extLst>
              <a:ext uri="{FF2B5EF4-FFF2-40B4-BE49-F238E27FC236}">
                <a16:creationId xmlns:a16="http://schemas.microsoft.com/office/drawing/2014/main" id="{B79D7FE8-D371-4459-8223-97691885208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913812" y="685800"/>
            <a:ext cx="2590800" cy="17266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7778899"/>
      </p:ext>
    </p:extLst>
  </p:cSld>
  <p:clrMapOvr>
    <a:masterClrMapping/>
  </p:clrMapOvr>
  <p:transition spd="med">
    <p:pull/>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3"/>
          <p:cNvSpPr>
            <a:spLocks noGrp="1"/>
          </p:cNvSpPr>
          <p:nvPr>
            <p:ph type="title"/>
          </p:nvPr>
        </p:nvSpPr>
        <p:spPr>
          <a:xfrm>
            <a:off x="719854" y="714685"/>
            <a:ext cx="6341929" cy="523220"/>
          </a:xfrm>
          <a:prstGeom prst="rect">
            <a:avLst/>
          </a:prstGeom>
        </p:spPr>
        <p:txBody>
          <a:bodyPr wrap="none">
            <a:spAutoFit/>
          </a:bodyPr>
          <a:lstStyle/>
          <a:p>
            <a:pPr algn="ctr"/>
            <a:r>
              <a:rPr lang="en-US" sz="2800" b="1" cap="small" spc="-5" dirty="0">
                <a:latin typeface="Californian FB" panose="0207040306080B030204" pitchFamily="18" charset="0"/>
                <a:ea typeface="Calibri" panose="020F0502020204030204" pitchFamily="34" charset="0"/>
                <a:cs typeface="Times New Roman" panose="02020603050405020304" pitchFamily="18" charset="0"/>
              </a:rPr>
              <a:t>Provider Interview Findings, Cont’d</a:t>
            </a:r>
            <a:endParaRPr lang="en-US" sz="2800" dirty="0"/>
          </a:p>
        </p:txBody>
      </p:sp>
      <p:sp>
        <p:nvSpPr>
          <p:cNvPr id="7" name="Rectangle 6"/>
          <p:cNvSpPr/>
          <p:nvPr/>
        </p:nvSpPr>
        <p:spPr>
          <a:xfrm>
            <a:off x="718567" y="1790009"/>
            <a:ext cx="11125200" cy="4062651"/>
          </a:xfrm>
          <a:prstGeom prst="rect">
            <a:avLst/>
          </a:prstGeom>
        </p:spPr>
        <p:txBody>
          <a:bodyPr wrap="square">
            <a:spAutoFit/>
          </a:bodyPr>
          <a:lstStyle/>
          <a:p>
            <a:pPr marL="533400" marR="0">
              <a:spcBef>
                <a:spcPts val="0"/>
              </a:spcBef>
              <a:spcAft>
                <a:spcPts val="0"/>
              </a:spcAft>
              <a:tabLst>
                <a:tab pos="990600" algn="l"/>
              </a:tabLst>
            </a:pPr>
            <a:r>
              <a:rPr lang="en-US" sz="2400" b="1" spc="-5" dirty="0">
                <a:latin typeface="Californian FB" panose="0207040306080B030204" pitchFamily="18" charset="0"/>
                <a:ea typeface="Times New Roman" panose="02020603050405020304" pitchFamily="18" charset="0"/>
                <a:cs typeface="Times New Roman" panose="02020603050405020304" pitchFamily="18" charset="0"/>
              </a:rPr>
              <a:t>Programmatic</a:t>
            </a:r>
            <a:r>
              <a:rPr lang="en-US" sz="2400" b="1" spc="-10" dirty="0">
                <a:latin typeface="Californian FB" panose="0207040306080B030204" pitchFamily="18" charset="0"/>
                <a:ea typeface="Times New Roman" panose="02020603050405020304" pitchFamily="18" charset="0"/>
                <a:cs typeface="Times New Roman" panose="02020603050405020304" pitchFamily="18" charset="0"/>
              </a:rPr>
              <a:t> </a:t>
            </a:r>
            <a:r>
              <a:rPr lang="en-US" sz="2400" b="1" spc="-5" dirty="0">
                <a:latin typeface="Californian FB" panose="0207040306080B030204" pitchFamily="18" charset="0"/>
                <a:ea typeface="Times New Roman" panose="02020603050405020304" pitchFamily="18" charset="0"/>
                <a:cs typeface="Times New Roman" panose="02020603050405020304" pitchFamily="18" charset="0"/>
              </a:rPr>
              <a:t>Functions:</a:t>
            </a:r>
            <a:endParaRPr lang="en-US" sz="2400" b="1" dirty="0">
              <a:latin typeface="Times New Roman" panose="02020603050405020304" pitchFamily="18" charset="0"/>
              <a:ea typeface="Times New Roman" panose="02020603050405020304" pitchFamily="18" charset="0"/>
              <a:cs typeface="Times New Roman" panose="02020603050405020304" pitchFamily="18" charset="0"/>
            </a:endParaRPr>
          </a:p>
          <a:p>
            <a:pPr marL="533400" marR="0">
              <a:spcBef>
                <a:spcPts val="0"/>
              </a:spcBef>
              <a:spcAft>
                <a:spcPts val="0"/>
              </a:spcAft>
              <a:tabLst>
                <a:tab pos="990600" algn="l"/>
              </a:tabLst>
            </a:pPr>
            <a:r>
              <a:rPr lang="en-US" b="1" dirty="0">
                <a:latin typeface="Californian FB" panose="0207040306080B030204" pitchFamily="18" charset="0"/>
                <a:ea typeface="Times New Roman" panose="02020603050405020304" pitchFamily="18" charset="0"/>
                <a:cs typeface="Times New Roman" panose="02020603050405020304" pitchFamily="18" charset="0"/>
              </a:rPr>
              <a:t> </a:t>
            </a:r>
            <a:endParaRPr lang="en-US" dirty="0">
              <a:latin typeface="Times New Roman" panose="02020603050405020304" pitchFamily="18" charset="0"/>
              <a:ea typeface="Times New Roman" panose="02020603050405020304" pitchFamily="18" charset="0"/>
              <a:cs typeface="Times New Roman" panose="02020603050405020304" pitchFamily="18" charset="0"/>
            </a:endParaRPr>
          </a:p>
          <a:p>
            <a:pPr marL="342900" marR="0" lvl="0" indent="-342900">
              <a:spcBef>
                <a:spcPts val="0"/>
              </a:spcBef>
              <a:spcAft>
                <a:spcPts val="0"/>
              </a:spcAft>
              <a:buSzPts val="1200"/>
              <a:buFont typeface="Times New Roman" panose="02020603050405020304" pitchFamily="18" charset="0"/>
              <a:buChar char="•"/>
              <a:tabLst>
                <a:tab pos="990600" algn="l"/>
              </a:tabLst>
            </a:pPr>
            <a:r>
              <a:rPr lang="en-US" spc="-5" dirty="0">
                <a:latin typeface="Californian FB" panose="0207040306080B030204" pitchFamily="18" charset="0"/>
                <a:ea typeface="Times New Roman" panose="02020603050405020304" pitchFamily="18" charset="0"/>
                <a:cs typeface="Times New Roman" panose="02020603050405020304" pitchFamily="18" charset="0"/>
              </a:rPr>
              <a:t>EIS should be evaluated on the speed at which people are linked to care</a:t>
            </a:r>
          </a:p>
          <a:p>
            <a:pPr marL="342900" marR="0" lvl="0" indent="-342900">
              <a:spcBef>
                <a:spcPts val="0"/>
              </a:spcBef>
              <a:spcAft>
                <a:spcPts val="0"/>
              </a:spcAft>
              <a:buSzPts val="1200"/>
              <a:buFont typeface="Times New Roman" panose="02020603050405020304" pitchFamily="18" charset="0"/>
              <a:buChar char="•"/>
              <a:tabLst>
                <a:tab pos="990600" algn="l"/>
              </a:tabLst>
            </a:pPr>
            <a:endParaRPr lang="en-US" dirty="0">
              <a:latin typeface="Times New Roman" panose="02020603050405020304" pitchFamily="18" charset="0"/>
              <a:ea typeface="Times New Roman" panose="02020603050405020304" pitchFamily="18" charset="0"/>
              <a:cs typeface="Times New Roman" panose="02020603050405020304" pitchFamily="18" charset="0"/>
            </a:endParaRPr>
          </a:p>
          <a:p>
            <a:pPr marL="342900" marR="0" lvl="0" indent="-342900">
              <a:spcBef>
                <a:spcPts val="0"/>
              </a:spcBef>
              <a:spcAft>
                <a:spcPts val="0"/>
              </a:spcAft>
              <a:buSzPts val="1200"/>
              <a:buFont typeface="Times New Roman" panose="02020603050405020304" pitchFamily="18" charset="0"/>
              <a:buChar char="•"/>
              <a:tabLst>
                <a:tab pos="990600" algn="l"/>
              </a:tabLst>
            </a:pPr>
            <a:r>
              <a:rPr lang="en-US" spc="-5" dirty="0">
                <a:latin typeface="Californian FB" panose="0207040306080B030204" pitchFamily="18" charset="0"/>
                <a:ea typeface="Times New Roman" panose="02020603050405020304" pitchFamily="18" charset="0"/>
                <a:cs typeface="Times New Roman" panose="02020603050405020304" pitchFamily="18" charset="0"/>
              </a:rPr>
              <a:t>Develop EIS quality markers for all agencies</a:t>
            </a:r>
          </a:p>
          <a:p>
            <a:pPr marL="342900" marR="0" lvl="0" indent="-342900">
              <a:spcBef>
                <a:spcPts val="0"/>
              </a:spcBef>
              <a:spcAft>
                <a:spcPts val="0"/>
              </a:spcAft>
              <a:buSzPts val="1200"/>
              <a:buFont typeface="Times New Roman" panose="02020603050405020304" pitchFamily="18" charset="0"/>
              <a:buChar char="•"/>
              <a:tabLst>
                <a:tab pos="990600" algn="l"/>
              </a:tabLst>
            </a:pPr>
            <a:endParaRPr lang="en-US" dirty="0">
              <a:latin typeface="Times New Roman" panose="02020603050405020304" pitchFamily="18" charset="0"/>
              <a:ea typeface="Times New Roman" panose="02020603050405020304" pitchFamily="18" charset="0"/>
              <a:cs typeface="Times New Roman" panose="02020603050405020304" pitchFamily="18" charset="0"/>
            </a:endParaRPr>
          </a:p>
          <a:p>
            <a:pPr marL="342900" marR="0" lvl="0" indent="-342900">
              <a:spcBef>
                <a:spcPts val="0"/>
              </a:spcBef>
              <a:spcAft>
                <a:spcPts val="0"/>
              </a:spcAft>
              <a:buSzPts val="1200"/>
              <a:buFont typeface="Times New Roman" panose="02020603050405020304" pitchFamily="18" charset="0"/>
              <a:buChar char="•"/>
              <a:tabLst>
                <a:tab pos="990600" algn="l"/>
              </a:tabLst>
            </a:pPr>
            <a:r>
              <a:rPr lang="en-US" spc="-5" dirty="0">
                <a:latin typeface="Californian FB" panose="0207040306080B030204" pitchFamily="18" charset="0"/>
                <a:ea typeface="Times New Roman" panose="02020603050405020304" pitchFamily="18" charset="0"/>
                <a:cs typeface="Times New Roman" panose="02020603050405020304" pitchFamily="18" charset="0"/>
              </a:rPr>
              <a:t>Sliding fee scale: how is payment collected and managed across network</a:t>
            </a:r>
          </a:p>
          <a:p>
            <a:pPr marL="342900" marR="0" lvl="0" indent="-342900">
              <a:spcBef>
                <a:spcPts val="0"/>
              </a:spcBef>
              <a:spcAft>
                <a:spcPts val="0"/>
              </a:spcAft>
              <a:buSzPts val="1200"/>
              <a:buFont typeface="Times New Roman" panose="02020603050405020304" pitchFamily="18" charset="0"/>
              <a:buChar char="•"/>
              <a:tabLst>
                <a:tab pos="990600" algn="l"/>
              </a:tabLst>
            </a:pPr>
            <a:endParaRPr lang="en-US" dirty="0">
              <a:latin typeface="Times New Roman" panose="02020603050405020304" pitchFamily="18" charset="0"/>
              <a:ea typeface="Times New Roman" panose="02020603050405020304" pitchFamily="18" charset="0"/>
              <a:cs typeface="Times New Roman" panose="02020603050405020304" pitchFamily="18" charset="0"/>
            </a:endParaRPr>
          </a:p>
          <a:p>
            <a:pPr marL="342900" marR="0" lvl="0" indent="-342900">
              <a:spcBef>
                <a:spcPts val="0"/>
              </a:spcBef>
              <a:spcAft>
                <a:spcPts val="0"/>
              </a:spcAft>
              <a:buSzPts val="1200"/>
              <a:buFont typeface="Times New Roman" panose="02020603050405020304" pitchFamily="18" charset="0"/>
              <a:buChar char="•"/>
              <a:tabLst>
                <a:tab pos="990600" algn="l"/>
              </a:tabLst>
            </a:pPr>
            <a:r>
              <a:rPr lang="en-US" spc="-5" dirty="0">
                <a:latin typeface="Californian FB" panose="0207040306080B030204" pitchFamily="18" charset="0"/>
                <a:ea typeface="Times New Roman" panose="02020603050405020304" pitchFamily="18" charset="0"/>
                <a:cs typeface="Times New Roman" panose="02020603050405020304" pitchFamily="18" charset="0"/>
              </a:rPr>
              <a:t>Bring back/allow funding for Peer Mentoring to multiple agencies to allow sharing of clients</a:t>
            </a:r>
          </a:p>
          <a:p>
            <a:pPr marL="342900" marR="0" lvl="0" indent="-342900">
              <a:spcBef>
                <a:spcPts val="0"/>
              </a:spcBef>
              <a:spcAft>
                <a:spcPts val="0"/>
              </a:spcAft>
              <a:buSzPts val="1200"/>
              <a:buFont typeface="Times New Roman" panose="02020603050405020304" pitchFamily="18" charset="0"/>
              <a:buChar char="•"/>
              <a:tabLst>
                <a:tab pos="990600" algn="l"/>
              </a:tabLst>
            </a:pPr>
            <a:endParaRPr lang="en-US" dirty="0">
              <a:latin typeface="Times New Roman" panose="02020603050405020304" pitchFamily="18" charset="0"/>
              <a:ea typeface="Times New Roman" panose="02020603050405020304" pitchFamily="18" charset="0"/>
              <a:cs typeface="Times New Roman" panose="02020603050405020304" pitchFamily="18" charset="0"/>
            </a:endParaRPr>
          </a:p>
          <a:p>
            <a:pPr marL="342900" marR="0" lvl="0" indent="-342900">
              <a:spcBef>
                <a:spcPts val="0"/>
              </a:spcBef>
              <a:spcAft>
                <a:spcPts val="0"/>
              </a:spcAft>
              <a:buSzPts val="1200"/>
              <a:buFont typeface="Times New Roman" panose="02020603050405020304" pitchFamily="18" charset="0"/>
              <a:buChar char="•"/>
              <a:tabLst>
                <a:tab pos="990600" algn="l"/>
              </a:tabLst>
            </a:pPr>
            <a:r>
              <a:rPr lang="en-US" spc="-5" dirty="0">
                <a:latin typeface="Californian FB" panose="0207040306080B030204" pitchFamily="18" charset="0"/>
                <a:ea typeface="Times New Roman" panose="02020603050405020304" pitchFamily="18" charset="0"/>
                <a:cs typeface="Times New Roman" panose="02020603050405020304" pitchFamily="18" charset="0"/>
              </a:rPr>
              <a:t>Clients requesting Emergency Housing should be screened for substance abuse services and referred appropriately-not deny services just add the referral</a:t>
            </a:r>
            <a:endParaRPr lang="en-US" dirty="0">
              <a:latin typeface="Times New Roman" panose="02020603050405020304" pitchFamily="18" charset="0"/>
              <a:ea typeface="Times New Roman" panose="02020603050405020304" pitchFamily="18" charset="0"/>
              <a:cs typeface="Times New Roman" panose="02020603050405020304" pitchFamily="18" charset="0"/>
            </a:endParaRPr>
          </a:p>
          <a:p>
            <a:br>
              <a:rPr lang="en-US" spc="-5" dirty="0">
                <a:latin typeface="Californian FB" panose="0207040306080B030204" pitchFamily="18" charset="0"/>
                <a:ea typeface="Times New Roman" panose="02020603050405020304" pitchFamily="18" charset="0"/>
                <a:cs typeface="Times New Roman" panose="02020603050405020304" pitchFamily="18" charset="0"/>
              </a:rPr>
            </a:br>
            <a:endParaRPr lang="en-US" dirty="0"/>
          </a:p>
        </p:txBody>
      </p:sp>
      <p:pic>
        <p:nvPicPr>
          <p:cNvPr id="6146" name="Picture 2" descr="Image result for hispanic business people interviewing">
            <a:extLst>
              <a:ext uri="{FF2B5EF4-FFF2-40B4-BE49-F238E27FC236}">
                <a16:creationId xmlns:a16="http://schemas.microsoft.com/office/drawing/2014/main" id="{8216A92B-8503-4076-8AF6-D9DD2FD35D2B}"/>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294812" y="685800"/>
            <a:ext cx="2133600" cy="16535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70189327"/>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8012" y="381000"/>
            <a:ext cx="9751060" cy="1168400"/>
          </a:xfrm>
        </p:spPr>
        <p:txBody>
          <a:bodyPr/>
          <a:lstStyle/>
          <a:p>
            <a:r>
              <a:rPr lang="en-US" dirty="0"/>
              <a:t>Consumer Survey Highlights</a:t>
            </a:r>
          </a:p>
        </p:txBody>
      </p:sp>
      <p:sp>
        <p:nvSpPr>
          <p:cNvPr id="4" name="Rectangle 3"/>
          <p:cNvSpPr/>
          <p:nvPr/>
        </p:nvSpPr>
        <p:spPr>
          <a:xfrm>
            <a:off x="912812" y="2743200"/>
            <a:ext cx="10287000" cy="2616101"/>
          </a:xfrm>
          <a:prstGeom prst="rect">
            <a:avLst/>
          </a:prstGeom>
        </p:spPr>
        <p:txBody>
          <a:bodyPr wrap="square">
            <a:spAutoFit/>
          </a:bodyPr>
          <a:lstStyle/>
          <a:p>
            <a:pPr>
              <a:spcBef>
                <a:spcPts val="35"/>
              </a:spcBef>
            </a:pPr>
            <a:r>
              <a:rPr lang="en-US" sz="2000" b="1" dirty="0">
                <a:latin typeface="Californian FB" panose="0207040306080B030204" pitchFamily="18" charset="0"/>
                <a:ea typeface="Times New Roman" panose="02020603050405020304" pitchFamily="18" charset="0"/>
                <a:cs typeface="Times New Roman" panose="02020603050405020304" pitchFamily="18" charset="0"/>
              </a:rPr>
              <a:t> </a:t>
            </a:r>
            <a:endParaRPr lang="en-US" dirty="0">
              <a:latin typeface="Calibri" panose="020F0502020204030204" pitchFamily="34" charset="0"/>
              <a:ea typeface="Calibri" panose="020F0502020204030204" pitchFamily="34" charset="0"/>
              <a:cs typeface="Times New Roman" panose="02020603050405020304" pitchFamily="18" charset="0"/>
            </a:endParaRPr>
          </a:p>
          <a:p>
            <a:pPr marL="285750" indent="-285750">
              <a:buFont typeface="Arial" panose="020B0604020202020204" pitchFamily="34" charset="0"/>
              <a:buChar char="•"/>
            </a:pPr>
            <a:r>
              <a:rPr lang="en-US" dirty="0">
                <a:latin typeface="Californian FB" panose="0207040306080B030204" pitchFamily="18" charset="0"/>
                <a:ea typeface="Calibri" panose="020F0502020204030204" pitchFamily="34" charset="0"/>
                <a:cs typeface="Times New Roman" panose="02020603050405020304" pitchFamily="18" charset="0"/>
              </a:rPr>
              <a:t>A</a:t>
            </a:r>
            <a:r>
              <a:rPr lang="en-US" spc="-40" dirty="0">
                <a:latin typeface="Californian FB" panose="0207040306080B030204" pitchFamily="18" charset="0"/>
                <a:ea typeface="Calibri" panose="020F0502020204030204" pitchFamily="34" charset="0"/>
                <a:cs typeface="Times New Roman" panose="02020603050405020304" pitchFamily="18" charset="0"/>
              </a:rPr>
              <a:t> </a:t>
            </a:r>
            <a:r>
              <a:rPr lang="en-US" spc="-5" dirty="0">
                <a:latin typeface="Californian FB" panose="0207040306080B030204" pitchFamily="18" charset="0"/>
                <a:ea typeface="Calibri" panose="020F0502020204030204" pitchFamily="34" charset="0"/>
                <a:cs typeface="Times New Roman" panose="02020603050405020304" pitchFamily="18" charset="0"/>
              </a:rPr>
              <a:t>77-item</a:t>
            </a:r>
            <a:r>
              <a:rPr lang="en-US" spc="-35" dirty="0">
                <a:latin typeface="Californian FB" panose="0207040306080B030204" pitchFamily="18" charset="0"/>
                <a:ea typeface="Calibri" panose="020F0502020204030204" pitchFamily="34" charset="0"/>
                <a:cs typeface="Times New Roman" panose="02020603050405020304" pitchFamily="18" charset="0"/>
              </a:rPr>
              <a:t> </a:t>
            </a:r>
            <a:r>
              <a:rPr lang="en-US" dirty="0">
                <a:latin typeface="Californian FB" panose="0207040306080B030204" pitchFamily="18" charset="0"/>
                <a:ea typeface="Calibri" panose="020F0502020204030204" pitchFamily="34" charset="0"/>
                <a:cs typeface="Times New Roman" panose="02020603050405020304" pitchFamily="18" charset="0"/>
              </a:rPr>
              <a:t>survey</a:t>
            </a:r>
            <a:r>
              <a:rPr lang="en-US" spc="-60" dirty="0">
                <a:latin typeface="Californian FB" panose="0207040306080B030204" pitchFamily="18" charset="0"/>
                <a:ea typeface="Calibri" panose="020F0502020204030204" pitchFamily="34" charset="0"/>
                <a:cs typeface="Times New Roman" panose="02020603050405020304" pitchFamily="18" charset="0"/>
              </a:rPr>
              <a:t> </a:t>
            </a:r>
            <a:r>
              <a:rPr lang="en-US" spc="-5" dirty="0">
                <a:latin typeface="Californian FB" panose="0207040306080B030204" pitchFamily="18" charset="0"/>
                <a:ea typeface="Calibri" panose="020F0502020204030204" pitchFamily="34" charset="0"/>
                <a:cs typeface="Times New Roman" panose="02020603050405020304" pitchFamily="18" charset="0"/>
              </a:rPr>
              <a:t>was</a:t>
            </a:r>
            <a:r>
              <a:rPr lang="en-US" spc="-25" dirty="0">
                <a:latin typeface="Californian FB" panose="0207040306080B030204" pitchFamily="18" charset="0"/>
                <a:ea typeface="Calibri" panose="020F0502020204030204" pitchFamily="34" charset="0"/>
                <a:cs typeface="Times New Roman" panose="02020603050405020304" pitchFamily="18" charset="0"/>
              </a:rPr>
              <a:t> </a:t>
            </a:r>
            <a:r>
              <a:rPr lang="en-US" spc="-5" dirty="0">
                <a:latin typeface="Californian FB" panose="0207040306080B030204" pitchFamily="18" charset="0"/>
                <a:ea typeface="Calibri" panose="020F0502020204030204" pitchFamily="34" charset="0"/>
                <a:cs typeface="Times New Roman" panose="02020603050405020304" pitchFamily="18" charset="0"/>
              </a:rPr>
              <a:t>developed</a:t>
            </a:r>
            <a:r>
              <a:rPr lang="en-US" spc="-40" dirty="0">
                <a:latin typeface="Californian FB" panose="0207040306080B030204" pitchFamily="18" charset="0"/>
                <a:ea typeface="Calibri" panose="020F0502020204030204" pitchFamily="34" charset="0"/>
                <a:cs typeface="Times New Roman" panose="02020603050405020304" pitchFamily="18" charset="0"/>
              </a:rPr>
              <a:t> </a:t>
            </a:r>
            <a:r>
              <a:rPr lang="en-US" spc="-5" dirty="0">
                <a:latin typeface="Californian FB" panose="0207040306080B030204" pitchFamily="18" charset="0"/>
                <a:ea typeface="Calibri" panose="020F0502020204030204" pitchFamily="34" charset="0"/>
                <a:cs typeface="Times New Roman" panose="02020603050405020304" pitchFamily="18" charset="0"/>
              </a:rPr>
              <a:t>and</a:t>
            </a:r>
            <a:r>
              <a:rPr lang="en-US" spc="-25" dirty="0">
                <a:latin typeface="Californian FB" panose="0207040306080B030204" pitchFamily="18" charset="0"/>
                <a:ea typeface="Calibri" panose="020F0502020204030204" pitchFamily="34" charset="0"/>
                <a:cs typeface="Times New Roman" panose="02020603050405020304" pitchFamily="18" charset="0"/>
              </a:rPr>
              <a:t> </a:t>
            </a:r>
            <a:r>
              <a:rPr lang="en-US" spc="-5" dirty="0">
                <a:latin typeface="Californian FB" panose="0207040306080B030204" pitchFamily="18" charset="0"/>
                <a:ea typeface="Calibri" panose="020F0502020204030204" pitchFamily="34" charset="0"/>
                <a:cs typeface="Times New Roman" panose="02020603050405020304" pitchFamily="18" charset="0"/>
              </a:rPr>
              <a:t>implemented</a:t>
            </a:r>
            <a:r>
              <a:rPr lang="en-US" spc="-40" dirty="0">
                <a:latin typeface="Californian FB" panose="0207040306080B030204" pitchFamily="18" charset="0"/>
                <a:ea typeface="Calibri" panose="020F0502020204030204" pitchFamily="34" charset="0"/>
                <a:cs typeface="Times New Roman" panose="02020603050405020304" pitchFamily="18" charset="0"/>
              </a:rPr>
              <a:t> </a:t>
            </a:r>
            <a:r>
              <a:rPr lang="en-US" dirty="0">
                <a:latin typeface="Californian FB" panose="0207040306080B030204" pitchFamily="18" charset="0"/>
                <a:ea typeface="Calibri" panose="020F0502020204030204" pitchFamily="34" charset="0"/>
                <a:cs typeface="Times New Roman" panose="02020603050405020304" pitchFamily="18" charset="0"/>
              </a:rPr>
              <a:t>to</a:t>
            </a:r>
            <a:r>
              <a:rPr lang="en-US" spc="-40" dirty="0">
                <a:latin typeface="Californian FB" panose="0207040306080B030204" pitchFamily="18" charset="0"/>
                <a:ea typeface="Calibri" panose="020F0502020204030204" pitchFamily="34" charset="0"/>
                <a:cs typeface="Times New Roman" panose="02020603050405020304" pitchFamily="18" charset="0"/>
              </a:rPr>
              <a:t> </a:t>
            </a:r>
            <a:r>
              <a:rPr lang="en-US" spc="-5" dirty="0">
                <a:latin typeface="Californian FB" panose="0207040306080B030204" pitchFamily="18" charset="0"/>
                <a:ea typeface="Calibri" panose="020F0502020204030204" pitchFamily="34" charset="0"/>
                <a:cs typeface="Times New Roman" panose="02020603050405020304" pitchFamily="18" charset="0"/>
              </a:rPr>
              <a:t>collect</a:t>
            </a:r>
            <a:r>
              <a:rPr lang="en-US" spc="-35" dirty="0">
                <a:latin typeface="Californian FB" panose="0207040306080B030204" pitchFamily="18" charset="0"/>
                <a:ea typeface="Calibri" panose="020F0502020204030204" pitchFamily="34" charset="0"/>
                <a:cs typeface="Times New Roman" panose="02020603050405020304" pitchFamily="18" charset="0"/>
              </a:rPr>
              <a:t> </a:t>
            </a:r>
            <a:r>
              <a:rPr lang="en-US" spc="-5" dirty="0">
                <a:latin typeface="Californian FB" panose="0207040306080B030204" pitchFamily="18" charset="0"/>
                <a:ea typeface="Calibri" panose="020F0502020204030204" pitchFamily="34" charset="0"/>
                <a:cs typeface="Times New Roman" panose="02020603050405020304" pitchFamily="18" charset="0"/>
              </a:rPr>
              <a:t>information</a:t>
            </a:r>
            <a:r>
              <a:rPr lang="en-US" spc="-40" dirty="0">
                <a:latin typeface="Californian FB" panose="0207040306080B030204" pitchFamily="18" charset="0"/>
                <a:ea typeface="Calibri" panose="020F0502020204030204" pitchFamily="34" charset="0"/>
                <a:cs typeface="Times New Roman" panose="02020603050405020304" pitchFamily="18" charset="0"/>
              </a:rPr>
              <a:t> </a:t>
            </a:r>
            <a:r>
              <a:rPr lang="en-US" spc="-5" dirty="0">
                <a:latin typeface="Californian FB" panose="0207040306080B030204" pitchFamily="18" charset="0"/>
                <a:ea typeface="Calibri" panose="020F0502020204030204" pitchFamily="34" charset="0"/>
                <a:cs typeface="Times New Roman" panose="02020603050405020304" pitchFamily="18" charset="0"/>
              </a:rPr>
              <a:t>from</a:t>
            </a:r>
            <a:r>
              <a:rPr lang="en-US" spc="-35" dirty="0">
                <a:latin typeface="Californian FB" panose="0207040306080B030204" pitchFamily="18" charset="0"/>
                <a:ea typeface="Calibri" panose="020F0502020204030204" pitchFamily="34" charset="0"/>
                <a:cs typeface="Times New Roman" panose="02020603050405020304" pitchFamily="18" charset="0"/>
              </a:rPr>
              <a:t> </a:t>
            </a:r>
            <a:r>
              <a:rPr lang="en-US" spc="-5" dirty="0">
                <a:latin typeface="Californian FB" panose="0207040306080B030204" pitchFamily="18" charset="0"/>
                <a:ea typeface="Calibri" panose="020F0502020204030204" pitchFamily="34" charset="0"/>
                <a:cs typeface="Times New Roman" panose="02020603050405020304" pitchFamily="18" charset="0"/>
              </a:rPr>
              <a:t>PLWHA</a:t>
            </a:r>
            <a:r>
              <a:rPr lang="en-US" spc="-40" dirty="0">
                <a:latin typeface="Californian FB" panose="0207040306080B030204" pitchFamily="18" charset="0"/>
                <a:ea typeface="Calibri" panose="020F0502020204030204" pitchFamily="34" charset="0"/>
                <a:cs typeface="Times New Roman" panose="02020603050405020304" pitchFamily="18" charset="0"/>
              </a:rPr>
              <a:t> </a:t>
            </a:r>
            <a:r>
              <a:rPr lang="en-US" spc="-5" dirty="0">
                <a:latin typeface="Californian FB" panose="0207040306080B030204" pitchFamily="18" charset="0"/>
                <a:ea typeface="Calibri" panose="020F0502020204030204" pitchFamily="34" charset="0"/>
                <a:cs typeface="Times New Roman" panose="02020603050405020304" pitchFamily="18" charset="0"/>
              </a:rPr>
              <a:t>regarding</a:t>
            </a:r>
            <a:r>
              <a:rPr lang="en-US" spc="565" dirty="0">
                <a:latin typeface="Californian FB" panose="0207040306080B030204" pitchFamily="18" charset="0"/>
                <a:ea typeface="Calibri" panose="020F0502020204030204" pitchFamily="34" charset="0"/>
                <a:cs typeface="Times New Roman" panose="02020603050405020304" pitchFamily="18" charset="0"/>
              </a:rPr>
              <a:t> </a:t>
            </a:r>
            <a:r>
              <a:rPr lang="en-US" spc="-5" dirty="0">
                <a:latin typeface="Californian FB" panose="0207040306080B030204" pitchFamily="18" charset="0"/>
                <a:ea typeface="Calibri" panose="020F0502020204030204" pitchFamily="34" charset="0"/>
                <a:cs typeface="Times New Roman" panose="02020603050405020304" pitchFamily="18" charset="0"/>
              </a:rPr>
              <a:t>service</a:t>
            </a:r>
            <a:r>
              <a:rPr lang="en-US" spc="-30" dirty="0">
                <a:latin typeface="Californian FB" panose="0207040306080B030204" pitchFamily="18" charset="0"/>
                <a:ea typeface="Calibri" panose="020F0502020204030204" pitchFamily="34" charset="0"/>
                <a:cs typeface="Times New Roman" panose="02020603050405020304" pitchFamily="18" charset="0"/>
              </a:rPr>
              <a:t> </a:t>
            </a:r>
            <a:r>
              <a:rPr lang="en-US" spc="-5" dirty="0">
                <a:latin typeface="Californian FB" panose="0207040306080B030204" pitchFamily="18" charset="0"/>
                <a:ea typeface="Calibri" panose="020F0502020204030204" pitchFamily="34" charset="0"/>
                <a:cs typeface="Times New Roman" panose="02020603050405020304" pitchFamily="18" charset="0"/>
              </a:rPr>
              <a:t>priorities</a:t>
            </a:r>
            <a:r>
              <a:rPr lang="en-US" spc="-35" dirty="0">
                <a:latin typeface="Californian FB" panose="0207040306080B030204" pitchFamily="18" charset="0"/>
                <a:ea typeface="Calibri" panose="020F0502020204030204" pitchFamily="34" charset="0"/>
                <a:cs typeface="Times New Roman" panose="02020603050405020304" pitchFamily="18" charset="0"/>
              </a:rPr>
              <a:t> </a:t>
            </a:r>
            <a:r>
              <a:rPr lang="en-US" spc="-5" dirty="0">
                <a:latin typeface="Californian FB" panose="0207040306080B030204" pitchFamily="18" charset="0"/>
                <a:ea typeface="Calibri" panose="020F0502020204030204" pitchFamily="34" charset="0"/>
                <a:cs typeface="Times New Roman" panose="02020603050405020304" pitchFamily="18" charset="0"/>
              </a:rPr>
              <a:t>and</a:t>
            </a:r>
            <a:r>
              <a:rPr lang="en-US" spc="-25" dirty="0">
                <a:latin typeface="Californian FB" panose="0207040306080B030204" pitchFamily="18" charset="0"/>
                <a:ea typeface="Calibri" panose="020F0502020204030204" pitchFamily="34" charset="0"/>
                <a:cs typeface="Times New Roman" panose="02020603050405020304" pitchFamily="18" charset="0"/>
              </a:rPr>
              <a:t> </a:t>
            </a:r>
            <a:r>
              <a:rPr lang="en-US" dirty="0">
                <a:latin typeface="Californian FB" panose="0207040306080B030204" pitchFamily="18" charset="0"/>
                <a:ea typeface="Calibri" panose="020F0502020204030204" pitchFamily="34" charset="0"/>
                <a:cs typeface="Times New Roman" panose="02020603050405020304" pitchFamily="18" charset="0"/>
              </a:rPr>
              <a:t>needs.</a:t>
            </a:r>
            <a:r>
              <a:rPr lang="en-US" spc="-40" dirty="0">
                <a:latin typeface="Californian FB" panose="0207040306080B030204" pitchFamily="18" charset="0"/>
                <a:ea typeface="Calibri" panose="020F0502020204030204" pitchFamily="34" charset="0"/>
                <a:cs typeface="Times New Roman" panose="02020603050405020304" pitchFamily="18" charset="0"/>
              </a:rPr>
              <a:t> </a:t>
            </a:r>
            <a:r>
              <a:rPr lang="en-US" spc="-5" dirty="0">
                <a:latin typeface="Californian FB" panose="0207040306080B030204" pitchFamily="18" charset="0"/>
                <a:ea typeface="Calibri" panose="020F0502020204030204" pitchFamily="34" charset="0"/>
                <a:cs typeface="Times New Roman" panose="02020603050405020304" pitchFamily="18" charset="0"/>
              </a:rPr>
              <a:t>Demographic</a:t>
            </a:r>
            <a:r>
              <a:rPr lang="en-US" spc="-45" dirty="0">
                <a:latin typeface="Californian FB" panose="0207040306080B030204" pitchFamily="18" charset="0"/>
                <a:ea typeface="Calibri" panose="020F0502020204030204" pitchFamily="34" charset="0"/>
                <a:cs typeface="Times New Roman" panose="02020603050405020304" pitchFamily="18" charset="0"/>
              </a:rPr>
              <a:t> </a:t>
            </a:r>
            <a:r>
              <a:rPr lang="en-US" dirty="0">
                <a:latin typeface="Californian FB" panose="0207040306080B030204" pitchFamily="18" charset="0"/>
                <a:ea typeface="Calibri" panose="020F0502020204030204" pitchFamily="34" charset="0"/>
                <a:cs typeface="Times New Roman" panose="02020603050405020304" pitchFamily="18" charset="0"/>
              </a:rPr>
              <a:t>data</a:t>
            </a:r>
            <a:r>
              <a:rPr lang="en-US" spc="-45" dirty="0">
                <a:latin typeface="Californian FB" panose="0207040306080B030204" pitchFamily="18" charset="0"/>
                <a:ea typeface="Calibri" panose="020F0502020204030204" pitchFamily="34" charset="0"/>
                <a:cs typeface="Times New Roman" panose="02020603050405020304" pitchFamily="18" charset="0"/>
              </a:rPr>
              <a:t> </a:t>
            </a:r>
            <a:r>
              <a:rPr lang="en-US" spc="-5" dirty="0">
                <a:latin typeface="Californian FB" panose="0207040306080B030204" pitchFamily="18" charset="0"/>
                <a:ea typeface="Calibri" panose="020F0502020204030204" pitchFamily="34" charset="0"/>
                <a:cs typeface="Times New Roman" panose="02020603050405020304" pitchFamily="18" charset="0"/>
              </a:rPr>
              <a:t>elements</a:t>
            </a:r>
            <a:r>
              <a:rPr lang="en-US" spc="-35" dirty="0">
                <a:latin typeface="Californian FB" panose="0207040306080B030204" pitchFamily="18" charset="0"/>
                <a:ea typeface="Calibri" panose="020F0502020204030204" pitchFamily="34" charset="0"/>
                <a:cs typeface="Times New Roman" panose="02020603050405020304" pitchFamily="18" charset="0"/>
              </a:rPr>
              <a:t> </a:t>
            </a:r>
            <a:r>
              <a:rPr lang="en-US" spc="-5" dirty="0">
                <a:latin typeface="Californian FB" panose="0207040306080B030204" pitchFamily="18" charset="0"/>
                <a:ea typeface="Calibri" panose="020F0502020204030204" pitchFamily="34" charset="0"/>
                <a:cs typeface="Times New Roman" panose="02020603050405020304" pitchFamily="18" charset="0"/>
              </a:rPr>
              <a:t>included</a:t>
            </a:r>
            <a:r>
              <a:rPr lang="en-US" spc="-25" dirty="0">
                <a:latin typeface="Californian FB" panose="0207040306080B030204" pitchFamily="18" charset="0"/>
                <a:ea typeface="Calibri" panose="020F0502020204030204" pitchFamily="34" charset="0"/>
                <a:cs typeface="Times New Roman" panose="02020603050405020304" pitchFamily="18" charset="0"/>
              </a:rPr>
              <a:t> </a:t>
            </a:r>
            <a:r>
              <a:rPr lang="en-US" spc="-5" dirty="0">
                <a:latin typeface="Californian FB" panose="0207040306080B030204" pitchFamily="18" charset="0"/>
                <a:ea typeface="Calibri" panose="020F0502020204030204" pitchFamily="34" charset="0"/>
                <a:cs typeface="Times New Roman" panose="02020603050405020304" pitchFamily="18" charset="0"/>
              </a:rPr>
              <a:t>gender,</a:t>
            </a:r>
            <a:r>
              <a:rPr lang="en-US" spc="-40" dirty="0">
                <a:latin typeface="Californian FB" panose="0207040306080B030204" pitchFamily="18" charset="0"/>
                <a:ea typeface="Calibri" panose="020F0502020204030204" pitchFamily="34" charset="0"/>
                <a:cs typeface="Times New Roman" panose="02020603050405020304" pitchFamily="18" charset="0"/>
              </a:rPr>
              <a:t> </a:t>
            </a:r>
            <a:r>
              <a:rPr lang="en-US" dirty="0">
                <a:latin typeface="Californian FB" panose="0207040306080B030204" pitchFamily="18" charset="0"/>
                <a:ea typeface="Calibri" panose="020F0502020204030204" pitchFamily="34" charset="0"/>
                <a:cs typeface="Times New Roman" panose="02020603050405020304" pitchFamily="18" charset="0"/>
              </a:rPr>
              <a:t>sexual</a:t>
            </a:r>
            <a:r>
              <a:rPr lang="en-US" spc="-35" dirty="0">
                <a:latin typeface="Californian FB" panose="0207040306080B030204" pitchFamily="18" charset="0"/>
                <a:ea typeface="Calibri" panose="020F0502020204030204" pitchFamily="34" charset="0"/>
                <a:cs typeface="Times New Roman" panose="02020603050405020304" pitchFamily="18" charset="0"/>
              </a:rPr>
              <a:t> </a:t>
            </a:r>
            <a:r>
              <a:rPr lang="en-US" spc="-5" dirty="0">
                <a:latin typeface="Californian FB" panose="0207040306080B030204" pitchFamily="18" charset="0"/>
                <a:ea typeface="Calibri" panose="020F0502020204030204" pitchFamily="34" charset="0"/>
                <a:cs typeface="Times New Roman" panose="02020603050405020304" pitchFamily="18" charset="0"/>
              </a:rPr>
              <a:t>orientation,</a:t>
            </a:r>
            <a:r>
              <a:rPr lang="en-US" spc="-40" dirty="0">
                <a:latin typeface="Californian FB" panose="0207040306080B030204" pitchFamily="18" charset="0"/>
                <a:ea typeface="Calibri" panose="020F0502020204030204" pitchFamily="34" charset="0"/>
                <a:cs typeface="Times New Roman" panose="02020603050405020304" pitchFamily="18" charset="0"/>
              </a:rPr>
              <a:t> </a:t>
            </a:r>
            <a:r>
              <a:rPr lang="en-US" spc="-5" dirty="0">
                <a:latin typeface="Californian FB" panose="0207040306080B030204" pitchFamily="18" charset="0"/>
                <a:ea typeface="Calibri" panose="020F0502020204030204" pitchFamily="34" charset="0"/>
                <a:cs typeface="Times New Roman" panose="02020603050405020304" pitchFamily="18" charset="0"/>
              </a:rPr>
              <a:t>race,</a:t>
            </a:r>
            <a:r>
              <a:rPr lang="en-US" spc="545" dirty="0">
                <a:latin typeface="Californian FB" panose="0207040306080B030204" pitchFamily="18" charset="0"/>
                <a:ea typeface="Calibri" panose="020F0502020204030204" pitchFamily="34" charset="0"/>
                <a:cs typeface="Times New Roman" panose="02020603050405020304" pitchFamily="18" charset="0"/>
              </a:rPr>
              <a:t> </a:t>
            </a:r>
            <a:r>
              <a:rPr lang="en-US" spc="-5" dirty="0">
                <a:latin typeface="Californian FB" panose="0207040306080B030204" pitchFamily="18" charset="0"/>
                <a:ea typeface="Calibri" panose="020F0502020204030204" pitchFamily="34" charset="0"/>
                <a:cs typeface="Times New Roman" panose="02020603050405020304" pitchFamily="18" charset="0"/>
              </a:rPr>
              <a:t>ethnicity,</a:t>
            </a:r>
            <a:r>
              <a:rPr lang="en-US" spc="45" dirty="0">
                <a:latin typeface="Californian FB" panose="0207040306080B030204" pitchFamily="18" charset="0"/>
                <a:ea typeface="Calibri" panose="020F0502020204030204" pitchFamily="34" charset="0"/>
                <a:cs typeface="Times New Roman" panose="02020603050405020304" pitchFamily="18" charset="0"/>
              </a:rPr>
              <a:t> </a:t>
            </a:r>
            <a:r>
              <a:rPr lang="en-US" dirty="0">
                <a:latin typeface="Californian FB" panose="0207040306080B030204" pitchFamily="18" charset="0"/>
                <a:ea typeface="Calibri" panose="020F0502020204030204" pitchFamily="34" charset="0"/>
                <a:cs typeface="Times New Roman" panose="02020603050405020304" pitchFamily="18" charset="0"/>
              </a:rPr>
              <a:t>age,</a:t>
            </a:r>
            <a:r>
              <a:rPr lang="en-US" spc="45" dirty="0">
                <a:latin typeface="Californian FB" panose="0207040306080B030204" pitchFamily="18" charset="0"/>
                <a:ea typeface="Calibri" panose="020F0502020204030204" pitchFamily="34" charset="0"/>
                <a:cs typeface="Times New Roman" panose="02020603050405020304" pitchFamily="18" charset="0"/>
              </a:rPr>
              <a:t> </a:t>
            </a:r>
            <a:r>
              <a:rPr lang="en-US" spc="-5" dirty="0">
                <a:latin typeface="Californian FB" panose="0207040306080B030204" pitchFamily="18" charset="0"/>
                <a:ea typeface="Calibri" panose="020F0502020204030204" pitchFamily="34" charset="0"/>
                <a:cs typeface="Times New Roman" panose="02020603050405020304" pitchFamily="18" charset="0"/>
              </a:rPr>
              <a:t>and</a:t>
            </a:r>
            <a:r>
              <a:rPr lang="en-US" spc="60" dirty="0">
                <a:latin typeface="Californian FB" panose="0207040306080B030204" pitchFamily="18" charset="0"/>
                <a:ea typeface="Calibri" panose="020F0502020204030204" pitchFamily="34" charset="0"/>
                <a:cs typeface="Times New Roman" panose="02020603050405020304" pitchFamily="18" charset="0"/>
              </a:rPr>
              <a:t> </a:t>
            </a:r>
            <a:r>
              <a:rPr lang="en-US" spc="-5" dirty="0">
                <a:latin typeface="Californian FB" panose="0207040306080B030204" pitchFamily="18" charset="0"/>
                <a:ea typeface="Calibri" panose="020F0502020204030204" pitchFamily="34" charset="0"/>
                <a:cs typeface="Times New Roman" panose="02020603050405020304" pitchFamily="18" charset="0"/>
              </a:rPr>
              <a:t>geographic</a:t>
            </a:r>
            <a:r>
              <a:rPr lang="en-US" spc="40" dirty="0">
                <a:latin typeface="Californian FB" panose="0207040306080B030204" pitchFamily="18" charset="0"/>
                <a:ea typeface="Calibri" panose="020F0502020204030204" pitchFamily="34" charset="0"/>
                <a:cs typeface="Times New Roman" panose="02020603050405020304" pitchFamily="18" charset="0"/>
              </a:rPr>
              <a:t> </a:t>
            </a:r>
            <a:r>
              <a:rPr lang="en-US" spc="-5" dirty="0">
                <a:latin typeface="Californian FB" panose="0207040306080B030204" pitchFamily="18" charset="0"/>
                <a:ea typeface="Calibri" panose="020F0502020204030204" pitchFamily="34" charset="0"/>
                <a:cs typeface="Times New Roman" panose="02020603050405020304" pitchFamily="18" charset="0"/>
              </a:rPr>
              <a:t>area</a:t>
            </a:r>
            <a:r>
              <a:rPr lang="en-US" spc="40" dirty="0">
                <a:latin typeface="Californian FB" panose="0207040306080B030204" pitchFamily="18" charset="0"/>
                <a:ea typeface="Calibri" panose="020F0502020204030204" pitchFamily="34" charset="0"/>
                <a:cs typeface="Times New Roman" panose="02020603050405020304" pitchFamily="18" charset="0"/>
              </a:rPr>
              <a:t> </a:t>
            </a:r>
            <a:r>
              <a:rPr lang="en-US" dirty="0">
                <a:latin typeface="Californian FB" panose="0207040306080B030204" pitchFamily="18" charset="0"/>
                <a:ea typeface="Calibri" panose="020F0502020204030204" pitchFamily="34" charset="0"/>
                <a:cs typeface="Times New Roman" panose="02020603050405020304" pitchFamily="18" charset="0"/>
              </a:rPr>
              <a:t>of</a:t>
            </a:r>
            <a:r>
              <a:rPr lang="en-US" spc="55" dirty="0">
                <a:latin typeface="Californian FB" panose="0207040306080B030204" pitchFamily="18" charset="0"/>
                <a:ea typeface="Calibri" panose="020F0502020204030204" pitchFamily="34" charset="0"/>
                <a:cs typeface="Times New Roman" panose="02020603050405020304" pitchFamily="18" charset="0"/>
              </a:rPr>
              <a:t> </a:t>
            </a:r>
            <a:r>
              <a:rPr lang="en-US" spc="-5" dirty="0">
                <a:latin typeface="Californian FB" panose="0207040306080B030204" pitchFamily="18" charset="0"/>
                <a:ea typeface="Calibri" panose="020F0502020204030204" pitchFamily="34" charset="0"/>
                <a:cs typeface="Times New Roman" panose="02020603050405020304" pitchFamily="18" charset="0"/>
              </a:rPr>
              <a:t>residence.</a:t>
            </a:r>
            <a:r>
              <a:rPr lang="en-US" spc="60" dirty="0">
                <a:latin typeface="Californian FB" panose="0207040306080B030204" pitchFamily="18" charset="0"/>
                <a:ea typeface="Calibri" panose="020F0502020204030204" pitchFamily="34" charset="0"/>
                <a:cs typeface="Times New Roman" panose="02020603050405020304" pitchFamily="18" charset="0"/>
              </a:rPr>
              <a:t> </a:t>
            </a:r>
          </a:p>
          <a:p>
            <a:endParaRPr lang="en-US" spc="60" dirty="0">
              <a:latin typeface="Californian FB" panose="0207040306080B030204" pitchFamily="18" charset="0"/>
              <a:cs typeface="Times New Roman" panose="02020603050405020304" pitchFamily="18" charset="0"/>
            </a:endParaRPr>
          </a:p>
          <a:p>
            <a:pPr marL="285750" indent="-285750">
              <a:buFont typeface="Arial" panose="020B0604020202020204" pitchFamily="34" charset="0"/>
              <a:buChar char="•"/>
            </a:pPr>
            <a:r>
              <a:rPr lang="en-US" dirty="0">
                <a:latin typeface="Californian FB" panose="0207040306080B030204" pitchFamily="18" charset="0"/>
              </a:rPr>
              <a:t>There were three hundred fifty-seven (357) surveys administered to PLWHA in locations, including clinics and high-risk neighborhoods. Surveys were also promoted and distributed at community forums and other appropriate venues. After completing the survey, each respondent received a $15 gift card.</a:t>
            </a:r>
          </a:p>
          <a:p>
            <a:endParaRPr lang="en-US" dirty="0">
              <a:latin typeface="Californian FB" panose="0207040306080B030204" pitchFamily="18" charset="0"/>
            </a:endParaRPr>
          </a:p>
        </p:txBody>
      </p:sp>
      <p:pic>
        <p:nvPicPr>
          <p:cNvPr id="11266" name="Picture 2" descr="Image result for survey highlights"/>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066212" y="685800"/>
            <a:ext cx="2455164" cy="1371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61336357"/>
      </p:ext>
    </p:extLst>
  </p:cSld>
  <p:clrMapOvr>
    <a:masterClrMapping/>
  </p:clrMapOvr>
  <p:transition spd="slow">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6612" y="1143000"/>
            <a:ext cx="9296400" cy="3816429"/>
          </a:xfrm>
          <a:prstGeom prst="rect">
            <a:avLst/>
          </a:prstGeom>
        </p:spPr>
        <p:txBody>
          <a:bodyPr wrap="square">
            <a:spAutoFit/>
          </a:bodyPr>
          <a:lstStyle/>
          <a:p>
            <a:pPr marL="342900" marR="74295" lvl="0" indent="-342900" algn="just">
              <a:spcBef>
                <a:spcPts val="0"/>
              </a:spcBef>
              <a:spcAft>
                <a:spcPts val="0"/>
              </a:spcAft>
              <a:buSzPts val="1200"/>
              <a:buFont typeface="Symbol" panose="05050102010706020507" pitchFamily="18" charset="2"/>
              <a:buChar char=""/>
              <a:tabLst>
                <a:tab pos="990600" algn="l"/>
              </a:tabLst>
            </a:pPr>
            <a:r>
              <a:rPr lang="en-US" sz="2800" b="1" dirty="0">
                <a:effectLst>
                  <a:outerShdw blurRad="38100" dist="38100" dir="2700000" algn="tl">
                    <a:srgbClr val="000000">
                      <a:alpha val="43137"/>
                    </a:srgbClr>
                  </a:outerShdw>
                </a:effectLst>
                <a:latin typeface="Californian FB" panose="0207040306080B030204" pitchFamily="18" charset="0"/>
                <a:ea typeface="Symbol" panose="05050102010706020507" pitchFamily="18" charset="2"/>
                <a:cs typeface="Times New Roman" panose="02020603050405020304" pitchFamily="18" charset="0"/>
              </a:rPr>
              <a:t>357</a:t>
            </a:r>
            <a:r>
              <a:rPr lang="en-US" sz="2800" b="1" spc="105" dirty="0">
                <a:effectLst>
                  <a:outerShdw blurRad="38100" dist="38100" dir="2700000" algn="tl">
                    <a:srgbClr val="000000">
                      <a:alpha val="43137"/>
                    </a:srgbClr>
                  </a:outerShdw>
                </a:effectLst>
                <a:latin typeface="Californian FB" panose="0207040306080B030204" pitchFamily="18" charset="0"/>
                <a:ea typeface="Symbol" panose="05050102010706020507" pitchFamily="18" charset="2"/>
                <a:cs typeface="Times New Roman" panose="02020603050405020304" pitchFamily="18" charset="0"/>
              </a:rPr>
              <a:t> </a:t>
            </a:r>
            <a:r>
              <a:rPr lang="en-US" sz="2800" b="1" dirty="0">
                <a:effectLst>
                  <a:outerShdw blurRad="38100" dist="38100" dir="2700000" algn="tl">
                    <a:srgbClr val="000000">
                      <a:alpha val="43137"/>
                    </a:srgbClr>
                  </a:outerShdw>
                </a:effectLst>
                <a:latin typeface="Californian FB" panose="0207040306080B030204" pitchFamily="18" charset="0"/>
                <a:ea typeface="Symbol" panose="05050102010706020507" pitchFamily="18" charset="2"/>
                <a:cs typeface="Times New Roman" panose="02020603050405020304" pitchFamily="18" charset="0"/>
              </a:rPr>
              <a:t>survey</a:t>
            </a:r>
            <a:r>
              <a:rPr lang="en-US" sz="2800" b="1" spc="80" dirty="0">
                <a:effectLst>
                  <a:outerShdw blurRad="38100" dist="38100" dir="2700000" algn="tl">
                    <a:srgbClr val="000000">
                      <a:alpha val="43137"/>
                    </a:srgbClr>
                  </a:outerShdw>
                </a:effectLst>
                <a:latin typeface="Californian FB" panose="0207040306080B030204" pitchFamily="18" charset="0"/>
                <a:ea typeface="Symbol" panose="05050102010706020507" pitchFamily="18" charset="2"/>
                <a:cs typeface="Times New Roman" panose="02020603050405020304" pitchFamily="18" charset="0"/>
              </a:rPr>
              <a:t> </a:t>
            </a:r>
            <a:r>
              <a:rPr lang="en-US" sz="2800" b="1" spc="-5" dirty="0">
                <a:effectLst>
                  <a:outerShdw blurRad="38100" dist="38100" dir="2700000" algn="tl">
                    <a:srgbClr val="000000">
                      <a:alpha val="43137"/>
                    </a:srgbClr>
                  </a:outerShdw>
                </a:effectLst>
                <a:latin typeface="Californian FB" panose="0207040306080B030204" pitchFamily="18" charset="0"/>
                <a:ea typeface="Symbol" panose="05050102010706020507" pitchFamily="18" charset="2"/>
                <a:cs typeface="Times New Roman" panose="02020603050405020304" pitchFamily="18" charset="0"/>
              </a:rPr>
              <a:t>respondents</a:t>
            </a:r>
            <a:r>
              <a:rPr lang="en-US" sz="2800" b="1" spc="120" dirty="0">
                <a:effectLst>
                  <a:outerShdw blurRad="38100" dist="38100" dir="2700000" algn="tl">
                    <a:srgbClr val="000000">
                      <a:alpha val="43137"/>
                    </a:srgbClr>
                  </a:outerShdw>
                </a:effectLst>
                <a:latin typeface="Californian FB" panose="0207040306080B030204" pitchFamily="18" charset="0"/>
                <a:ea typeface="Symbol" panose="05050102010706020507" pitchFamily="18" charset="2"/>
                <a:cs typeface="Times New Roman" panose="02020603050405020304" pitchFamily="18" charset="0"/>
              </a:rPr>
              <a:t> </a:t>
            </a:r>
            <a:r>
              <a:rPr lang="en-US" sz="2800" spc="-5" dirty="0">
                <a:latin typeface="Californian FB" panose="0207040306080B030204" pitchFamily="18" charset="0"/>
                <a:ea typeface="Symbol" panose="05050102010706020507" pitchFamily="18" charset="2"/>
                <a:cs typeface="Times New Roman" panose="02020603050405020304" pitchFamily="18" charset="0"/>
              </a:rPr>
              <a:t>participated</a:t>
            </a:r>
            <a:r>
              <a:rPr lang="en-US" sz="2800" spc="105" dirty="0">
                <a:latin typeface="Californian FB" panose="0207040306080B030204" pitchFamily="18" charset="0"/>
                <a:ea typeface="Symbol" panose="05050102010706020507" pitchFamily="18" charset="2"/>
                <a:cs typeface="Times New Roman" panose="02020603050405020304" pitchFamily="18" charset="0"/>
              </a:rPr>
              <a:t> </a:t>
            </a:r>
            <a:r>
              <a:rPr lang="en-US" sz="2800" dirty="0">
                <a:latin typeface="Californian FB" panose="0207040306080B030204" pitchFamily="18" charset="0"/>
                <a:ea typeface="Symbol" panose="05050102010706020507" pitchFamily="18" charset="2"/>
                <a:cs typeface="Times New Roman" panose="02020603050405020304" pitchFamily="18" charset="0"/>
              </a:rPr>
              <a:t>in</a:t>
            </a:r>
            <a:r>
              <a:rPr lang="en-US" sz="2800" spc="105" dirty="0">
                <a:latin typeface="Californian FB" panose="0207040306080B030204" pitchFamily="18" charset="0"/>
                <a:ea typeface="Symbol" panose="05050102010706020507" pitchFamily="18" charset="2"/>
                <a:cs typeface="Times New Roman" panose="02020603050405020304" pitchFamily="18" charset="0"/>
              </a:rPr>
              <a:t> </a:t>
            </a:r>
            <a:r>
              <a:rPr lang="en-US" sz="2800" dirty="0">
                <a:latin typeface="Californian FB" panose="0207040306080B030204" pitchFamily="18" charset="0"/>
                <a:ea typeface="Symbol" panose="05050102010706020507" pitchFamily="18" charset="2"/>
                <a:cs typeface="Times New Roman" panose="02020603050405020304" pitchFamily="18" charset="0"/>
              </a:rPr>
              <a:t>the</a:t>
            </a:r>
            <a:r>
              <a:rPr lang="en-US" sz="2800" spc="125" dirty="0">
                <a:latin typeface="Californian FB" panose="0207040306080B030204" pitchFamily="18" charset="0"/>
                <a:ea typeface="Symbol" panose="05050102010706020507" pitchFamily="18" charset="2"/>
                <a:cs typeface="Times New Roman" panose="02020603050405020304" pitchFamily="18" charset="0"/>
              </a:rPr>
              <a:t> </a:t>
            </a:r>
            <a:r>
              <a:rPr lang="en-US" sz="2800" spc="-5" dirty="0">
                <a:latin typeface="Californian FB" panose="0207040306080B030204" pitchFamily="18" charset="0"/>
                <a:ea typeface="Symbol" panose="05050102010706020507" pitchFamily="18" charset="2"/>
                <a:cs typeface="Times New Roman" panose="02020603050405020304" pitchFamily="18" charset="0"/>
              </a:rPr>
              <a:t>Integrated</a:t>
            </a:r>
            <a:r>
              <a:rPr lang="en-US" sz="2800" spc="105" dirty="0">
                <a:latin typeface="Californian FB" panose="0207040306080B030204" pitchFamily="18" charset="0"/>
                <a:ea typeface="Symbol" panose="05050102010706020507" pitchFamily="18" charset="2"/>
                <a:cs typeface="Times New Roman" panose="02020603050405020304" pitchFamily="18" charset="0"/>
              </a:rPr>
              <a:t> </a:t>
            </a:r>
            <a:r>
              <a:rPr lang="en-US" sz="2800" spc="-5" dirty="0">
                <a:latin typeface="Californian FB" panose="0207040306080B030204" pitchFamily="18" charset="0"/>
                <a:ea typeface="Symbol" panose="05050102010706020507" pitchFamily="18" charset="2"/>
                <a:cs typeface="Times New Roman" panose="02020603050405020304" pitchFamily="18" charset="0"/>
              </a:rPr>
              <a:t>Needs</a:t>
            </a:r>
            <a:r>
              <a:rPr lang="en-US" sz="2800" spc="105" dirty="0">
                <a:latin typeface="Californian FB" panose="0207040306080B030204" pitchFamily="18" charset="0"/>
                <a:ea typeface="Symbol" panose="05050102010706020507" pitchFamily="18" charset="2"/>
                <a:cs typeface="Times New Roman" panose="02020603050405020304" pitchFamily="18" charset="0"/>
              </a:rPr>
              <a:t> </a:t>
            </a:r>
            <a:r>
              <a:rPr lang="en-US" sz="2800" spc="-5" dirty="0">
                <a:latin typeface="Californian FB" panose="0207040306080B030204" pitchFamily="18" charset="0"/>
                <a:ea typeface="Symbol" panose="05050102010706020507" pitchFamily="18" charset="2"/>
                <a:cs typeface="Times New Roman" panose="02020603050405020304" pitchFamily="18" charset="0"/>
              </a:rPr>
              <a:t>Assessment</a:t>
            </a:r>
            <a:r>
              <a:rPr lang="en-US" sz="2800" spc="130" dirty="0">
                <a:latin typeface="Californian FB" panose="0207040306080B030204" pitchFamily="18" charset="0"/>
                <a:ea typeface="Symbol" panose="05050102010706020507" pitchFamily="18" charset="2"/>
                <a:cs typeface="Times New Roman" panose="02020603050405020304" pitchFamily="18" charset="0"/>
              </a:rPr>
              <a:t> </a:t>
            </a:r>
            <a:r>
              <a:rPr lang="en-US" sz="2800" spc="-5" dirty="0">
                <a:latin typeface="Californian FB" panose="0207040306080B030204" pitchFamily="18" charset="0"/>
                <a:ea typeface="Symbol" panose="05050102010706020507" pitchFamily="18" charset="2"/>
                <a:cs typeface="Times New Roman" panose="02020603050405020304" pitchFamily="18" charset="0"/>
              </a:rPr>
              <a:t>2016-2019.</a:t>
            </a:r>
            <a:r>
              <a:rPr lang="en-US" sz="2800" spc="105" dirty="0">
                <a:latin typeface="Californian FB" panose="0207040306080B030204" pitchFamily="18" charset="0"/>
                <a:ea typeface="Symbol" panose="05050102010706020507" pitchFamily="18" charset="2"/>
                <a:cs typeface="Times New Roman" panose="02020603050405020304" pitchFamily="18" charset="0"/>
              </a:rPr>
              <a:t> </a:t>
            </a:r>
            <a:r>
              <a:rPr lang="en-US" sz="2800" spc="-5" dirty="0">
                <a:latin typeface="Californian FB" panose="0207040306080B030204" pitchFamily="18" charset="0"/>
                <a:ea typeface="Symbol" panose="05050102010706020507" pitchFamily="18" charset="2"/>
                <a:cs typeface="Times New Roman" panose="02020603050405020304" pitchFamily="18" charset="0"/>
              </a:rPr>
              <a:t>Of</a:t>
            </a:r>
            <a:r>
              <a:rPr lang="en-US" sz="2800" spc="465" dirty="0">
                <a:latin typeface="Californian FB" panose="0207040306080B030204" pitchFamily="18" charset="0"/>
                <a:ea typeface="Symbol" panose="05050102010706020507" pitchFamily="18" charset="2"/>
                <a:cs typeface="Times New Roman" panose="02020603050405020304" pitchFamily="18" charset="0"/>
              </a:rPr>
              <a:t> </a:t>
            </a:r>
            <a:r>
              <a:rPr lang="en-US" sz="2800" spc="-5" dirty="0">
                <a:latin typeface="Californian FB" panose="0207040306080B030204" pitchFamily="18" charset="0"/>
                <a:ea typeface="Symbol" panose="05050102010706020507" pitchFamily="18" charset="2"/>
                <a:cs typeface="Times New Roman" panose="02020603050405020304" pitchFamily="18" charset="0"/>
              </a:rPr>
              <a:t>these,</a:t>
            </a:r>
            <a:r>
              <a:rPr lang="en-US" sz="2800" spc="130" dirty="0">
                <a:latin typeface="Californian FB" panose="0207040306080B030204" pitchFamily="18" charset="0"/>
                <a:ea typeface="Symbol" panose="05050102010706020507" pitchFamily="18" charset="2"/>
                <a:cs typeface="Times New Roman" panose="02020603050405020304" pitchFamily="18" charset="0"/>
              </a:rPr>
              <a:t> </a:t>
            </a:r>
            <a:r>
              <a:rPr lang="en-US" sz="2800" u="sng" dirty="0">
                <a:latin typeface="Californian FB" panose="0207040306080B030204" pitchFamily="18" charset="0"/>
                <a:ea typeface="Symbol" panose="05050102010706020507" pitchFamily="18" charset="2"/>
                <a:cs typeface="Times New Roman" panose="02020603050405020304" pitchFamily="18" charset="0"/>
              </a:rPr>
              <a:t>287</a:t>
            </a:r>
            <a:r>
              <a:rPr lang="en-US" sz="2800" u="sng" spc="130" dirty="0">
                <a:latin typeface="Californian FB" panose="0207040306080B030204" pitchFamily="18" charset="0"/>
                <a:ea typeface="Symbol" panose="05050102010706020507" pitchFamily="18" charset="2"/>
                <a:cs typeface="Times New Roman" panose="02020603050405020304" pitchFamily="18" charset="0"/>
              </a:rPr>
              <a:t> </a:t>
            </a:r>
            <a:r>
              <a:rPr lang="en-US" sz="2800" u="sng" spc="-5" dirty="0">
                <a:latin typeface="Californian FB" panose="0207040306080B030204" pitchFamily="18" charset="0"/>
                <a:ea typeface="Symbol" panose="05050102010706020507" pitchFamily="18" charset="2"/>
                <a:cs typeface="Times New Roman" panose="02020603050405020304" pitchFamily="18" charset="0"/>
              </a:rPr>
              <a:t>(83.4%)</a:t>
            </a:r>
            <a:r>
              <a:rPr lang="en-US" sz="2800" u="sng" spc="125" dirty="0">
                <a:latin typeface="Californian FB" panose="0207040306080B030204" pitchFamily="18" charset="0"/>
                <a:ea typeface="Symbol" panose="05050102010706020507" pitchFamily="18" charset="2"/>
                <a:cs typeface="Times New Roman" panose="02020603050405020304" pitchFamily="18" charset="0"/>
              </a:rPr>
              <a:t> </a:t>
            </a:r>
            <a:r>
              <a:rPr lang="en-US" sz="2800" u="sng" spc="-5" dirty="0">
                <a:latin typeface="Californian FB" panose="0207040306080B030204" pitchFamily="18" charset="0"/>
                <a:ea typeface="Symbol" panose="05050102010706020507" pitchFamily="18" charset="2"/>
                <a:cs typeface="Times New Roman" panose="02020603050405020304" pitchFamily="18" charset="0"/>
              </a:rPr>
              <a:t>indicated</a:t>
            </a:r>
            <a:r>
              <a:rPr lang="en-US" sz="2800" u="sng" spc="130" dirty="0">
                <a:latin typeface="Californian FB" panose="0207040306080B030204" pitchFamily="18" charset="0"/>
                <a:ea typeface="Symbol" panose="05050102010706020507" pitchFamily="18" charset="2"/>
                <a:cs typeface="Times New Roman" panose="02020603050405020304" pitchFamily="18" charset="0"/>
              </a:rPr>
              <a:t> </a:t>
            </a:r>
            <a:r>
              <a:rPr lang="en-US" sz="2800" u="sng" dirty="0">
                <a:latin typeface="Californian FB" panose="0207040306080B030204" pitchFamily="18" charset="0"/>
                <a:ea typeface="Symbol" panose="05050102010706020507" pitchFamily="18" charset="2"/>
                <a:cs typeface="Times New Roman" panose="02020603050405020304" pitchFamily="18" charset="0"/>
              </a:rPr>
              <a:t>they</a:t>
            </a:r>
            <a:r>
              <a:rPr lang="en-US" sz="2800" u="sng" spc="105" dirty="0">
                <a:latin typeface="Californian FB" panose="0207040306080B030204" pitchFamily="18" charset="0"/>
                <a:ea typeface="Symbol" panose="05050102010706020507" pitchFamily="18" charset="2"/>
                <a:cs typeface="Times New Roman" panose="02020603050405020304" pitchFamily="18" charset="0"/>
              </a:rPr>
              <a:t> </a:t>
            </a:r>
            <a:r>
              <a:rPr lang="en-US" sz="2800" u="sng" spc="-5" dirty="0">
                <a:latin typeface="Californian FB" panose="0207040306080B030204" pitchFamily="18" charset="0"/>
                <a:ea typeface="Symbol" panose="05050102010706020507" pitchFamily="18" charset="2"/>
                <a:cs typeface="Times New Roman" panose="02020603050405020304" pitchFamily="18" charset="0"/>
              </a:rPr>
              <a:t>were</a:t>
            </a:r>
            <a:r>
              <a:rPr lang="en-US" sz="2800" u="sng" spc="125" dirty="0">
                <a:latin typeface="Californian FB" panose="0207040306080B030204" pitchFamily="18" charset="0"/>
                <a:ea typeface="Symbol" panose="05050102010706020507" pitchFamily="18" charset="2"/>
                <a:cs typeface="Times New Roman" panose="02020603050405020304" pitchFamily="18" charset="0"/>
              </a:rPr>
              <a:t> </a:t>
            </a:r>
            <a:r>
              <a:rPr lang="en-US" sz="2800" u="sng" dirty="0">
                <a:latin typeface="Californian FB" panose="0207040306080B030204" pitchFamily="18" charset="0"/>
                <a:ea typeface="Symbol" panose="05050102010706020507" pitchFamily="18" charset="2"/>
                <a:cs typeface="Times New Roman" panose="02020603050405020304" pitchFamily="18" charset="0"/>
              </a:rPr>
              <a:t>currently</a:t>
            </a:r>
            <a:r>
              <a:rPr lang="en-US" sz="2800" u="sng" spc="120" dirty="0">
                <a:latin typeface="Californian FB" panose="0207040306080B030204" pitchFamily="18" charset="0"/>
                <a:ea typeface="Symbol" panose="05050102010706020507" pitchFamily="18" charset="2"/>
                <a:cs typeface="Times New Roman" panose="02020603050405020304" pitchFamily="18" charset="0"/>
              </a:rPr>
              <a:t> </a:t>
            </a:r>
            <a:r>
              <a:rPr lang="en-US" sz="2800" u="sng" dirty="0">
                <a:latin typeface="Californian FB" panose="0207040306080B030204" pitchFamily="18" charset="0"/>
                <a:ea typeface="Symbol" panose="05050102010706020507" pitchFamily="18" charset="2"/>
                <a:cs typeface="Times New Roman" panose="02020603050405020304" pitchFamily="18" charset="0"/>
              </a:rPr>
              <a:t>in</a:t>
            </a:r>
            <a:r>
              <a:rPr lang="en-US" sz="2800" u="sng" spc="130" dirty="0">
                <a:latin typeface="Californian FB" panose="0207040306080B030204" pitchFamily="18" charset="0"/>
                <a:ea typeface="Symbol" panose="05050102010706020507" pitchFamily="18" charset="2"/>
                <a:cs typeface="Times New Roman" panose="02020603050405020304" pitchFamily="18" charset="0"/>
              </a:rPr>
              <a:t> </a:t>
            </a:r>
            <a:r>
              <a:rPr lang="en-US" sz="2800" u="sng" spc="-5" dirty="0">
                <a:latin typeface="Californian FB" panose="0207040306080B030204" pitchFamily="18" charset="0"/>
                <a:ea typeface="Symbol" panose="05050102010706020507" pitchFamily="18" charset="2"/>
                <a:cs typeface="Times New Roman" panose="02020603050405020304" pitchFamily="18" charset="0"/>
              </a:rPr>
              <a:t>primary</a:t>
            </a:r>
            <a:r>
              <a:rPr lang="en-US" sz="2800" u="sng" spc="105" dirty="0">
                <a:latin typeface="Californian FB" panose="0207040306080B030204" pitchFamily="18" charset="0"/>
                <a:ea typeface="Symbol" panose="05050102010706020507" pitchFamily="18" charset="2"/>
                <a:cs typeface="Times New Roman" panose="02020603050405020304" pitchFamily="18" charset="0"/>
              </a:rPr>
              <a:t> </a:t>
            </a:r>
            <a:r>
              <a:rPr lang="en-US" sz="2800" u="sng" spc="-5" dirty="0">
                <a:latin typeface="Californian FB" panose="0207040306080B030204" pitchFamily="18" charset="0"/>
                <a:ea typeface="Symbol" panose="05050102010706020507" pitchFamily="18" charset="2"/>
                <a:cs typeface="Times New Roman" panose="02020603050405020304" pitchFamily="18" charset="0"/>
              </a:rPr>
              <a:t>medical</a:t>
            </a:r>
            <a:r>
              <a:rPr lang="en-US" sz="2800" u="sng" spc="130" dirty="0">
                <a:latin typeface="Californian FB" panose="0207040306080B030204" pitchFamily="18" charset="0"/>
                <a:ea typeface="Symbol" panose="05050102010706020507" pitchFamily="18" charset="2"/>
                <a:cs typeface="Times New Roman" panose="02020603050405020304" pitchFamily="18" charset="0"/>
              </a:rPr>
              <a:t> </a:t>
            </a:r>
            <a:r>
              <a:rPr lang="en-US" sz="2800" u="sng" dirty="0">
                <a:latin typeface="Californian FB" panose="0207040306080B030204" pitchFamily="18" charset="0"/>
                <a:ea typeface="Symbol" panose="05050102010706020507" pitchFamily="18" charset="2"/>
                <a:cs typeface="Times New Roman" panose="02020603050405020304" pitchFamily="18" charset="0"/>
              </a:rPr>
              <a:t>care</a:t>
            </a:r>
            <a:r>
              <a:rPr lang="en-US" sz="2800" dirty="0">
                <a:latin typeface="Californian FB" panose="0207040306080B030204" pitchFamily="18" charset="0"/>
                <a:ea typeface="Symbol" panose="05050102010706020507" pitchFamily="18" charset="2"/>
                <a:cs typeface="Times New Roman" panose="02020603050405020304" pitchFamily="18" charset="0"/>
              </a:rPr>
              <a:t>.</a:t>
            </a:r>
            <a:r>
              <a:rPr lang="en-US" sz="2800" spc="130" dirty="0">
                <a:latin typeface="Californian FB" panose="0207040306080B030204" pitchFamily="18" charset="0"/>
                <a:ea typeface="Symbol" panose="05050102010706020507" pitchFamily="18" charset="2"/>
                <a:cs typeface="Times New Roman" panose="02020603050405020304" pitchFamily="18" charset="0"/>
              </a:rPr>
              <a:t> </a:t>
            </a:r>
            <a:r>
              <a:rPr lang="en-US" sz="2800" dirty="0">
                <a:latin typeface="Californian FB" panose="0207040306080B030204" pitchFamily="18" charset="0"/>
                <a:ea typeface="Symbol" panose="05050102010706020507" pitchFamily="18" charset="2"/>
                <a:cs typeface="Times New Roman" panose="02020603050405020304" pitchFamily="18" charset="0"/>
              </a:rPr>
              <a:t>When</a:t>
            </a:r>
            <a:r>
              <a:rPr lang="en-US" sz="2800" spc="130" dirty="0">
                <a:latin typeface="Californian FB" panose="0207040306080B030204" pitchFamily="18" charset="0"/>
                <a:ea typeface="Symbol" panose="05050102010706020507" pitchFamily="18" charset="2"/>
                <a:cs typeface="Times New Roman" panose="02020603050405020304" pitchFamily="18" charset="0"/>
              </a:rPr>
              <a:t> </a:t>
            </a:r>
            <a:r>
              <a:rPr lang="en-US" sz="2800" spc="-5" dirty="0">
                <a:latin typeface="Californian FB" panose="0207040306080B030204" pitchFamily="18" charset="0"/>
                <a:ea typeface="Symbol" panose="05050102010706020507" pitchFamily="18" charset="2"/>
                <a:cs typeface="Times New Roman" panose="02020603050405020304" pitchFamily="18" charset="0"/>
              </a:rPr>
              <a:t>asked</a:t>
            </a:r>
            <a:r>
              <a:rPr lang="en-US" sz="2800" spc="400" dirty="0">
                <a:latin typeface="Californian FB" panose="0207040306080B030204" pitchFamily="18" charset="0"/>
                <a:ea typeface="Symbol" panose="05050102010706020507" pitchFamily="18" charset="2"/>
                <a:cs typeface="Times New Roman" panose="02020603050405020304" pitchFamily="18" charset="0"/>
              </a:rPr>
              <a:t> </a:t>
            </a:r>
            <a:r>
              <a:rPr lang="en-US" sz="2800" spc="-5" dirty="0">
                <a:latin typeface="Californian FB" panose="0207040306080B030204" pitchFamily="18" charset="0"/>
                <a:ea typeface="Symbol" panose="05050102010706020507" pitchFamily="18" charset="2"/>
                <a:cs typeface="Times New Roman" panose="02020603050405020304" pitchFamily="18" charset="0"/>
              </a:rPr>
              <a:t>where</a:t>
            </a:r>
            <a:r>
              <a:rPr lang="en-US" sz="2800" spc="-20" dirty="0">
                <a:latin typeface="Californian FB" panose="0207040306080B030204" pitchFamily="18" charset="0"/>
                <a:ea typeface="Symbol" panose="05050102010706020507" pitchFamily="18" charset="2"/>
                <a:cs typeface="Times New Roman" panose="02020603050405020304" pitchFamily="18" charset="0"/>
              </a:rPr>
              <a:t> </a:t>
            </a:r>
            <a:r>
              <a:rPr lang="en-US" sz="2800" dirty="0">
                <a:latin typeface="Californian FB" panose="0207040306080B030204" pitchFamily="18" charset="0"/>
                <a:ea typeface="Symbol" panose="05050102010706020507" pitchFamily="18" charset="2"/>
                <a:cs typeface="Times New Roman" panose="02020603050405020304" pitchFamily="18" charset="0"/>
              </a:rPr>
              <a:t>they</a:t>
            </a:r>
            <a:r>
              <a:rPr lang="en-US" sz="2800" spc="-40" dirty="0">
                <a:latin typeface="Californian FB" panose="0207040306080B030204" pitchFamily="18" charset="0"/>
                <a:ea typeface="Symbol" panose="05050102010706020507" pitchFamily="18" charset="2"/>
                <a:cs typeface="Times New Roman" panose="02020603050405020304" pitchFamily="18" charset="0"/>
              </a:rPr>
              <a:t> </a:t>
            </a:r>
            <a:r>
              <a:rPr lang="en-US" sz="2800" spc="-5" dirty="0">
                <a:latin typeface="Californian FB" panose="0207040306080B030204" pitchFamily="18" charset="0"/>
                <a:ea typeface="Symbol" panose="05050102010706020507" pitchFamily="18" charset="2"/>
                <a:cs typeface="Times New Roman" panose="02020603050405020304" pitchFamily="18" charset="0"/>
              </a:rPr>
              <a:t>received</a:t>
            </a:r>
            <a:r>
              <a:rPr lang="en-US" sz="2800" spc="-15" dirty="0">
                <a:latin typeface="Californian FB" panose="0207040306080B030204" pitchFamily="18" charset="0"/>
                <a:ea typeface="Symbol" panose="05050102010706020507" pitchFamily="18" charset="2"/>
                <a:cs typeface="Times New Roman" panose="02020603050405020304" pitchFamily="18" charset="0"/>
              </a:rPr>
              <a:t> </a:t>
            </a:r>
            <a:r>
              <a:rPr lang="en-US" sz="2800" spc="-5" dirty="0">
                <a:latin typeface="Californian FB" panose="0207040306080B030204" pitchFamily="18" charset="0"/>
                <a:ea typeface="Symbol" panose="05050102010706020507" pitchFamily="18" charset="2"/>
                <a:cs typeface="Times New Roman" panose="02020603050405020304" pitchFamily="18" charset="0"/>
              </a:rPr>
              <a:t>HIV/AIDS</a:t>
            </a:r>
            <a:r>
              <a:rPr lang="en-US" sz="2800" spc="-10" dirty="0">
                <a:latin typeface="Californian FB" panose="0207040306080B030204" pitchFamily="18" charset="0"/>
                <a:ea typeface="Symbol" panose="05050102010706020507" pitchFamily="18" charset="2"/>
                <a:cs typeface="Times New Roman" panose="02020603050405020304" pitchFamily="18" charset="0"/>
              </a:rPr>
              <a:t> </a:t>
            </a:r>
            <a:r>
              <a:rPr lang="en-US" sz="2800" spc="-5" dirty="0">
                <a:latin typeface="Californian FB" panose="0207040306080B030204" pitchFamily="18" charset="0"/>
                <a:ea typeface="Symbol" panose="05050102010706020507" pitchFamily="18" charset="2"/>
                <a:cs typeface="Times New Roman" panose="02020603050405020304" pitchFamily="18" charset="0"/>
              </a:rPr>
              <a:t>medical</a:t>
            </a:r>
            <a:r>
              <a:rPr lang="en-US" sz="2800" spc="-10" dirty="0">
                <a:latin typeface="Californian FB" panose="0207040306080B030204" pitchFamily="18" charset="0"/>
                <a:ea typeface="Symbol" panose="05050102010706020507" pitchFamily="18" charset="2"/>
                <a:cs typeface="Times New Roman" panose="02020603050405020304" pitchFamily="18" charset="0"/>
              </a:rPr>
              <a:t> </a:t>
            </a:r>
            <a:r>
              <a:rPr lang="en-US" sz="2800" spc="-5" dirty="0">
                <a:latin typeface="Californian FB" panose="0207040306080B030204" pitchFamily="18" charset="0"/>
                <a:ea typeface="Symbol" panose="05050102010706020507" pitchFamily="18" charset="2"/>
                <a:cs typeface="Times New Roman" panose="02020603050405020304" pitchFamily="18" charset="0"/>
              </a:rPr>
              <a:t>care,</a:t>
            </a:r>
            <a:r>
              <a:rPr lang="en-US" sz="2800" spc="-15" dirty="0">
                <a:latin typeface="Californian FB" panose="0207040306080B030204" pitchFamily="18" charset="0"/>
                <a:ea typeface="Symbol" panose="05050102010706020507" pitchFamily="18" charset="2"/>
                <a:cs typeface="Times New Roman" panose="02020603050405020304" pitchFamily="18" charset="0"/>
              </a:rPr>
              <a:t> </a:t>
            </a:r>
            <a:r>
              <a:rPr lang="en-US" sz="2800" dirty="0">
                <a:latin typeface="Californian FB" panose="0207040306080B030204" pitchFamily="18" charset="0"/>
                <a:ea typeface="Symbol" panose="05050102010706020507" pitchFamily="18" charset="2"/>
                <a:cs typeface="Times New Roman" panose="02020603050405020304" pitchFamily="18" charset="0"/>
              </a:rPr>
              <a:t>330 of</a:t>
            </a:r>
            <a:r>
              <a:rPr lang="en-US" sz="2800" spc="-20" dirty="0">
                <a:latin typeface="Californian FB" panose="0207040306080B030204" pitchFamily="18" charset="0"/>
                <a:ea typeface="Symbol" panose="05050102010706020507" pitchFamily="18" charset="2"/>
                <a:cs typeface="Times New Roman" panose="02020603050405020304" pitchFamily="18" charset="0"/>
              </a:rPr>
              <a:t> </a:t>
            </a:r>
            <a:r>
              <a:rPr lang="en-US" sz="2800" dirty="0">
                <a:latin typeface="Californian FB" panose="0207040306080B030204" pitchFamily="18" charset="0"/>
                <a:ea typeface="Symbol" panose="05050102010706020507" pitchFamily="18" charset="2"/>
                <a:cs typeface="Times New Roman" panose="02020603050405020304" pitchFamily="18" charset="0"/>
              </a:rPr>
              <a:t>the</a:t>
            </a:r>
            <a:r>
              <a:rPr lang="en-US" sz="2800" spc="-20" dirty="0">
                <a:latin typeface="Californian FB" panose="0207040306080B030204" pitchFamily="18" charset="0"/>
                <a:ea typeface="Symbol" panose="05050102010706020507" pitchFamily="18" charset="2"/>
                <a:cs typeface="Times New Roman" panose="02020603050405020304" pitchFamily="18" charset="0"/>
              </a:rPr>
              <a:t> </a:t>
            </a:r>
            <a:r>
              <a:rPr lang="en-US" sz="2800" dirty="0">
                <a:latin typeface="Californian FB" panose="0207040306080B030204" pitchFamily="18" charset="0"/>
                <a:ea typeface="Symbol" panose="05050102010706020507" pitchFamily="18" charset="2"/>
                <a:cs typeface="Times New Roman" panose="02020603050405020304" pitchFamily="18" charset="0"/>
              </a:rPr>
              <a:t>357</a:t>
            </a:r>
            <a:r>
              <a:rPr lang="en-US" sz="2800" spc="-15" dirty="0">
                <a:latin typeface="Californian FB" panose="0207040306080B030204" pitchFamily="18" charset="0"/>
                <a:ea typeface="Symbol" panose="05050102010706020507" pitchFamily="18" charset="2"/>
                <a:cs typeface="Times New Roman" panose="02020603050405020304" pitchFamily="18" charset="0"/>
              </a:rPr>
              <a:t> </a:t>
            </a:r>
            <a:r>
              <a:rPr lang="en-US" sz="2800" spc="-5" dirty="0">
                <a:latin typeface="Californian FB" panose="0207040306080B030204" pitchFamily="18" charset="0"/>
                <a:ea typeface="Symbol" panose="05050102010706020507" pitchFamily="18" charset="2"/>
                <a:cs typeface="Times New Roman" panose="02020603050405020304" pitchFamily="18" charset="0"/>
              </a:rPr>
              <a:t>(100%)</a:t>
            </a:r>
            <a:r>
              <a:rPr lang="en-US" sz="2800" spc="-20" dirty="0">
                <a:latin typeface="Californian FB" panose="0207040306080B030204" pitchFamily="18" charset="0"/>
                <a:ea typeface="Symbol" panose="05050102010706020507" pitchFamily="18" charset="2"/>
                <a:cs typeface="Times New Roman" panose="02020603050405020304" pitchFamily="18" charset="0"/>
              </a:rPr>
              <a:t> </a:t>
            </a:r>
            <a:r>
              <a:rPr lang="en-US" sz="2800" spc="-5" dirty="0">
                <a:latin typeface="Californian FB" panose="0207040306080B030204" pitchFamily="18" charset="0"/>
                <a:ea typeface="Symbol" panose="05050102010706020507" pitchFamily="18" charset="2"/>
                <a:cs typeface="Times New Roman" panose="02020603050405020304" pitchFamily="18" charset="0"/>
              </a:rPr>
              <a:t>indicated</a:t>
            </a:r>
            <a:r>
              <a:rPr lang="en-US" sz="2800" spc="-15" dirty="0">
                <a:latin typeface="Californian FB" panose="0207040306080B030204" pitchFamily="18" charset="0"/>
                <a:ea typeface="Symbol" panose="05050102010706020507" pitchFamily="18" charset="2"/>
                <a:cs typeface="Times New Roman" panose="02020603050405020304" pitchFamily="18" charset="0"/>
              </a:rPr>
              <a:t> </a:t>
            </a:r>
            <a:r>
              <a:rPr lang="en-US" sz="2800" dirty="0">
                <a:latin typeface="Californian FB" panose="0207040306080B030204" pitchFamily="18" charset="0"/>
                <a:ea typeface="Symbol" panose="05050102010706020507" pitchFamily="18" charset="2"/>
                <a:cs typeface="Times New Roman" panose="02020603050405020304" pitchFamily="18" charset="0"/>
              </a:rPr>
              <a:t>a</a:t>
            </a:r>
            <a:r>
              <a:rPr lang="en-US" sz="2800" spc="-20" dirty="0">
                <a:latin typeface="Californian FB" panose="0207040306080B030204" pitchFamily="18" charset="0"/>
                <a:ea typeface="Symbol" panose="05050102010706020507" pitchFamily="18" charset="2"/>
                <a:cs typeface="Times New Roman" panose="02020603050405020304" pitchFamily="18" charset="0"/>
              </a:rPr>
              <a:t> </a:t>
            </a:r>
            <a:r>
              <a:rPr lang="en-US" sz="2800" spc="-5" dirty="0">
                <a:latin typeface="Californian FB" panose="0207040306080B030204" pitchFamily="18" charset="0"/>
                <a:ea typeface="Symbol" panose="05050102010706020507" pitchFamily="18" charset="2"/>
                <a:cs typeface="Times New Roman" panose="02020603050405020304" pitchFamily="18" charset="0"/>
              </a:rPr>
              <a:t>response.</a:t>
            </a:r>
            <a:r>
              <a:rPr lang="en-US" sz="2800" spc="365" dirty="0">
                <a:latin typeface="Californian FB" panose="0207040306080B030204" pitchFamily="18" charset="0"/>
                <a:ea typeface="Symbol" panose="05050102010706020507" pitchFamily="18" charset="2"/>
                <a:cs typeface="Times New Roman" panose="02020603050405020304" pitchFamily="18" charset="0"/>
              </a:rPr>
              <a:t> </a:t>
            </a:r>
            <a:r>
              <a:rPr lang="en-US" sz="2800" spc="-5" dirty="0">
                <a:latin typeface="Californian FB" panose="0207040306080B030204" pitchFamily="18" charset="0"/>
                <a:ea typeface="Symbol" panose="05050102010706020507" pitchFamily="18" charset="2"/>
                <a:cs typeface="Times New Roman" panose="02020603050405020304" pitchFamily="18" charset="0"/>
              </a:rPr>
              <a:t>Of</a:t>
            </a:r>
            <a:r>
              <a:rPr lang="en-US" sz="2800" spc="-30" dirty="0">
                <a:latin typeface="Californian FB" panose="0207040306080B030204" pitchFamily="18" charset="0"/>
                <a:ea typeface="Symbol" panose="05050102010706020507" pitchFamily="18" charset="2"/>
                <a:cs typeface="Times New Roman" panose="02020603050405020304" pitchFamily="18" charset="0"/>
              </a:rPr>
              <a:t> </a:t>
            </a:r>
            <a:r>
              <a:rPr lang="en-US" sz="2800" dirty="0">
                <a:latin typeface="Californian FB" panose="0207040306080B030204" pitchFamily="18" charset="0"/>
                <a:ea typeface="Symbol" panose="05050102010706020507" pitchFamily="18" charset="2"/>
                <a:cs typeface="Times New Roman" panose="02020603050405020304" pitchFamily="18" charset="0"/>
              </a:rPr>
              <a:t>the</a:t>
            </a:r>
            <a:r>
              <a:rPr lang="en-US" sz="2800" spc="-30" dirty="0">
                <a:latin typeface="Californian FB" panose="0207040306080B030204" pitchFamily="18" charset="0"/>
                <a:ea typeface="Symbol" panose="05050102010706020507" pitchFamily="18" charset="2"/>
                <a:cs typeface="Times New Roman" panose="02020603050405020304" pitchFamily="18" charset="0"/>
              </a:rPr>
              <a:t> </a:t>
            </a:r>
            <a:r>
              <a:rPr lang="en-US" sz="2800" dirty="0">
                <a:latin typeface="Californian FB" panose="0207040306080B030204" pitchFamily="18" charset="0"/>
                <a:ea typeface="Symbol" panose="05050102010706020507" pitchFamily="18" charset="2"/>
                <a:cs typeface="Times New Roman" panose="02020603050405020304" pitchFamily="18" charset="0"/>
              </a:rPr>
              <a:t>330</a:t>
            </a:r>
            <a:r>
              <a:rPr lang="en-US" sz="2800" spc="-25" dirty="0">
                <a:latin typeface="Californian FB" panose="0207040306080B030204" pitchFamily="18" charset="0"/>
                <a:ea typeface="Symbol" panose="05050102010706020507" pitchFamily="18" charset="2"/>
                <a:cs typeface="Times New Roman" panose="02020603050405020304" pitchFamily="18" charset="0"/>
              </a:rPr>
              <a:t> </a:t>
            </a:r>
            <a:r>
              <a:rPr lang="en-US" sz="2800" dirty="0">
                <a:latin typeface="Californian FB" panose="0207040306080B030204" pitchFamily="18" charset="0"/>
                <a:ea typeface="Symbol" panose="05050102010706020507" pitchFamily="18" charset="2"/>
                <a:cs typeface="Times New Roman" panose="02020603050405020304" pitchFamily="18" charset="0"/>
              </a:rPr>
              <a:t>in</a:t>
            </a:r>
            <a:r>
              <a:rPr lang="en-US" sz="2800" spc="-25" dirty="0">
                <a:latin typeface="Californian FB" panose="0207040306080B030204" pitchFamily="18" charset="0"/>
                <a:ea typeface="Symbol" panose="05050102010706020507" pitchFamily="18" charset="2"/>
                <a:cs typeface="Times New Roman" panose="02020603050405020304" pitchFamily="18" charset="0"/>
              </a:rPr>
              <a:t> </a:t>
            </a:r>
            <a:r>
              <a:rPr lang="en-US" sz="2800" spc="-5" dirty="0">
                <a:latin typeface="Californian FB" panose="0207040306080B030204" pitchFamily="18" charset="0"/>
                <a:ea typeface="Symbol" panose="05050102010706020507" pitchFamily="18" charset="2"/>
                <a:cs typeface="Times New Roman" panose="02020603050405020304" pitchFamily="18" charset="0"/>
              </a:rPr>
              <a:t>care</a:t>
            </a:r>
            <a:r>
              <a:rPr lang="en-US" sz="2800" spc="-30" dirty="0">
                <a:latin typeface="Californian FB" panose="0207040306080B030204" pitchFamily="18" charset="0"/>
                <a:ea typeface="Symbol" panose="05050102010706020507" pitchFamily="18" charset="2"/>
                <a:cs typeface="Times New Roman" panose="02020603050405020304" pitchFamily="18" charset="0"/>
              </a:rPr>
              <a:t> </a:t>
            </a:r>
            <a:r>
              <a:rPr lang="en-US" sz="2800" spc="-5" dirty="0">
                <a:latin typeface="Californian FB" panose="0207040306080B030204" pitchFamily="18" charset="0"/>
                <a:ea typeface="Symbol" panose="05050102010706020507" pitchFamily="18" charset="2"/>
                <a:cs typeface="Times New Roman" panose="02020603050405020304" pitchFamily="18" charset="0"/>
              </a:rPr>
              <a:t>correspondent</a:t>
            </a:r>
            <a:r>
              <a:rPr lang="en-US" sz="2800" spc="-25" dirty="0">
                <a:latin typeface="Californian FB" panose="0207040306080B030204" pitchFamily="18" charset="0"/>
                <a:ea typeface="Symbol" panose="05050102010706020507" pitchFamily="18" charset="2"/>
                <a:cs typeface="Times New Roman" panose="02020603050405020304" pitchFamily="18" charset="0"/>
              </a:rPr>
              <a:t> </a:t>
            </a:r>
            <a:r>
              <a:rPr lang="en-US" sz="2800" spc="-5" dirty="0">
                <a:latin typeface="Californian FB" panose="0207040306080B030204" pitchFamily="18" charset="0"/>
                <a:ea typeface="Symbol" panose="05050102010706020507" pitchFamily="18" charset="2"/>
                <a:cs typeface="Times New Roman" panose="02020603050405020304" pitchFamily="18" charset="0"/>
              </a:rPr>
              <a:t>who</a:t>
            </a:r>
            <a:r>
              <a:rPr lang="en-US" sz="2800" spc="-25" dirty="0">
                <a:latin typeface="Californian FB" panose="0207040306080B030204" pitchFamily="18" charset="0"/>
                <a:ea typeface="Symbol" panose="05050102010706020507" pitchFamily="18" charset="2"/>
                <a:cs typeface="Times New Roman" panose="02020603050405020304" pitchFamily="18" charset="0"/>
              </a:rPr>
              <a:t> </a:t>
            </a:r>
            <a:r>
              <a:rPr lang="en-US" sz="2800" spc="-5" dirty="0">
                <a:latin typeface="Californian FB" panose="0207040306080B030204" pitchFamily="18" charset="0"/>
                <a:ea typeface="Symbol" panose="05050102010706020507" pitchFamily="18" charset="2"/>
                <a:cs typeface="Times New Roman" panose="02020603050405020304" pitchFamily="18" charset="0"/>
              </a:rPr>
              <a:t>indicated</a:t>
            </a:r>
            <a:r>
              <a:rPr lang="en-US" sz="2800" spc="-25" dirty="0">
                <a:latin typeface="Californian FB" panose="0207040306080B030204" pitchFamily="18" charset="0"/>
                <a:ea typeface="Symbol" panose="05050102010706020507" pitchFamily="18" charset="2"/>
                <a:cs typeface="Times New Roman" panose="02020603050405020304" pitchFamily="18" charset="0"/>
              </a:rPr>
              <a:t> </a:t>
            </a:r>
            <a:r>
              <a:rPr lang="en-US" sz="2800" dirty="0">
                <a:latin typeface="Californian FB" panose="0207040306080B030204" pitchFamily="18" charset="0"/>
                <a:ea typeface="Symbol" panose="05050102010706020507" pitchFamily="18" charset="2"/>
                <a:cs typeface="Times New Roman" panose="02020603050405020304" pitchFamily="18" charset="0"/>
              </a:rPr>
              <a:t>one</a:t>
            </a:r>
            <a:r>
              <a:rPr lang="en-US" sz="2800" spc="-30" dirty="0">
                <a:latin typeface="Californian FB" panose="0207040306080B030204" pitchFamily="18" charset="0"/>
                <a:ea typeface="Symbol" panose="05050102010706020507" pitchFamily="18" charset="2"/>
                <a:cs typeface="Times New Roman" panose="02020603050405020304" pitchFamily="18" charset="0"/>
              </a:rPr>
              <a:t> </a:t>
            </a:r>
            <a:r>
              <a:rPr lang="en-US" sz="2800" spc="-5" dirty="0">
                <a:latin typeface="Californian FB" panose="0207040306080B030204" pitchFamily="18" charset="0"/>
                <a:ea typeface="Symbol" panose="05050102010706020507" pitchFamily="18" charset="2"/>
                <a:cs typeface="Times New Roman" panose="02020603050405020304" pitchFamily="18" charset="0"/>
              </a:rPr>
              <a:t>source,</a:t>
            </a:r>
            <a:r>
              <a:rPr lang="en-US" sz="2800" spc="-25" dirty="0">
                <a:latin typeface="Californian FB" panose="0207040306080B030204" pitchFamily="18" charset="0"/>
                <a:ea typeface="Symbol" panose="05050102010706020507" pitchFamily="18" charset="2"/>
                <a:cs typeface="Times New Roman" panose="02020603050405020304" pitchFamily="18" charset="0"/>
              </a:rPr>
              <a:t> </a:t>
            </a:r>
            <a:r>
              <a:rPr lang="en-US" sz="2800" dirty="0">
                <a:latin typeface="Californian FB" panose="0207040306080B030204" pitchFamily="18" charset="0"/>
                <a:ea typeface="Symbol" panose="05050102010706020507" pitchFamily="18" charset="2"/>
                <a:cs typeface="Times New Roman" panose="02020603050405020304" pitchFamily="18" charset="0"/>
              </a:rPr>
              <a:t>45.8%</a:t>
            </a:r>
            <a:r>
              <a:rPr lang="en-US" sz="2800" spc="-30" dirty="0">
                <a:latin typeface="Californian FB" panose="0207040306080B030204" pitchFamily="18" charset="0"/>
                <a:ea typeface="Symbol" panose="05050102010706020507" pitchFamily="18" charset="2"/>
                <a:cs typeface="Times New Roman" panose="02020603050405020304" pitchFamily="18" charset="0"/>
              </a:rPr>
              <a:t> </a:t>
            </a:r>
            <a:r>
              <a:rPr lang="en-US" sz="2800" spc="-5" dirty="0">
                <a:latin typeface="Californian FB" panose="0207040306080B030204" pitchFamily="18" charset="0"/>
                <a:ea typeface="Symbol" panose="05050102010706020507" pitchFamily="18" charset="2"/>
                <a:cs typeface="Times New Roman" panose="02020603050405020304" pitchFamily="18" charset="0"/>
              </a:rPr>
              <a:t>said</a:t>
            </a:r>
            <a:r>
              <a:rPr lang="en-US" sz="2800" spc="-25" dirty="0">
                <a:latin typeface="Californian FB" panose="0207040306080B030204" pitchFamily="18" charset="0"/>
                <a:ea typeface="Symbol" panose="05050102010706020507" pitchFamily="18" charset="2"/>
                <a:cs typeface="Times New Roman" panose="02020603050405020304" pitchFamily="18" charset="0"/>
              </a:rPr>
              <a:t> </a:t>
            </a:r>
            <a:r>
              <a:rPr lang="en-US" sz="2800" spc="-5" dirty="0">
                <a:latin typeface="Californian FB" panose="0207040306080B030204" pitchFamily="18" charset="0"/>
                <a:ea typeface="Symbol" panose="05050102010706020507" pitchFamily="18" charset="2"/>
                <a:cs typeface="Times New Roman" panose="02020603050405020304" pitchFamily="18" charset="0"/>
              </a:rPr>
              <a:t>doctor’s</a:t>
            </a:r>
            <a:r>
              <a:rPr lang="en-US" sz="2800" spc="-25" dirty="0">
                <a:latin typeface="Californian FB" panose="0207040306080B030204" pitchFamily="18" charset="0"/>
                <a:ea typeface="Symbol" panose="05050102010706020507" pitchFamily="18" charset="2"/>
                <a:cs typeface="Times New Roman" panose="02020603050405020304" pitchFamily="18" charset="0"/>
              </a:rPr>
              <a:t> </a:t>
            </a:r>
            <a:r>
              <a:rPr lang="en-US" sz="2800" spc="-5" dirty="0">
                <a:latin typeface="Californian FB" panose="0207040306080B030204" pitchFamily="18" charset="0"/>
                <a:ea typeface="Symbol" panose="05050102010706020507" pitchFamily="18" charset="2"/>
                <a:cs typeface="Times New Roman" panose="02020603050405020304" pitchFamily="18" charset="0"/>
              </a:rPr>
              <a:t>office</a:t>
            </a:r>
            <a:r>
              <a:rPr lang="en-US" sz="2800" spc="-30" dirty="0">
                <a:latin typeface="Californian FB" panose="0207040306080B030204" pitchFamily="18" charset="0"/>
                <a:ea typeface="Symbol" panose="05050102010706020507" pitchFamily="18" charset="2"/>
                <a:cs typeface="Times New Roman" panose="02020603050405020304" pitchFamily="18" charset="0"/>
              </a:rPr>
              <a:t> </a:t>
            </a:r>
            <a:r>
              <a:rPr lang="en-US" sz="2800" spc="-5" dirty="0">
                <a:latin typeface="Californian FB" panose="0207040306080B030204" pitchFamily="18" charset="0"/>
                <a:ea typeface="Symbol" panose="05050102010706020507" pitchFamily="18" charset="2"/>
                <a:cs typeface="Times New Roman" panose="02020603050405020304" pitchFamily="18" charset="0"/>
              </a:rPr>
              <a:t>and</a:t>
            </a:r>
            <a:r>
              <a:rPr lang="en-US" sz="2800" spc="435" dirty="0">
                <a:latin typeface="Californian FB" panose="0207040306080B030204" pitchFamily="18" charset="0"/>
                <a:ea typeface="Symbol" panose="05050102010706020507" pitchFamily="18" charset="2"/>
                <a:cs typeface="Times New Roman" panose="02020603050405020304" pitchFamily="18" charset="0"/>
              </a:rPr>
              <a:t> </a:t>
            </a:r>
            <a:r>
              <a:rPr lang="en-US" sz="2800" dirty="0">
                <a:latin typeface="Californian FB" panose="0207040306080B030204" pitchFamily="18" charset="0"/>
                <a:ea typeface="Symbol" panose="05050102010706020507" pitchFamily="18" charset="2"/>
                <a:cs typeface="Times New Roman" panose="02020603050405020304" pitchFamily="18" charset="0"/>
              </a:rPr>
              <a:t>28.8%</a:t>
            </a:r>
            <a:r>
              <a:rPr lang="en-US" sz="2800" spc="-5" dirty="0">
                <a:latin typeface="Californian FB" panose="0207040306080B030204" pitchFamily="18" charset="0"/>
                <a:ea typeface="Symbol" panose="05050102010706020507" pitchFamily="18" charset="2"/>
                <a:cs typeface="Times New Roman" panose="02020603050405020304" pitchFamily="18" charset="0"/>
              </a:rPr>
              <a:t> said</a:t>
            </a:r>
            <a:r>
              <a:rPr lang="en-US" sz="2800" dirty="0">
                <a:latin typeface="Californian FB" panose="0207040306080B030204" pitchFamily="18" charset="0"/>
                <a:ea typeface="Symbol" panose="05050102010706020507" pitchFamily="18" charset="2"/>
                <a:cs typeface="Times New Roman" panose="02020603050405020304" pitchFamily="18" charset="0"/>
              </a:rPr>
              <a:t> public</a:t>
            </a:r>
            <a:r>
              <a:rPr lang="en-US" sz="2800" spc="-5" dirty="0">
                <a:latin typeface="Californian FB" panose="0207040306080B030204" pitchFamily="18" charset="0"/>
                <a:ea typeface="Symbol" panose="05050102010706020507" pitchFamily="18" charset="2"/>
                <a:cs typeface="Times New Roman" panose="02020603050405020304" pitchFamily="18" charset="0"/>
              </a:rPr>
              <a:t> clinic/health</a:t>
            </a:r>
            <a:r>
              <a:rPr lang="en-US" sz="2800" dirty="0">
                <a:latin typeface="Californian FB" panose="0207040306080B030204" pitchFamily="18" charset="0"/>
                <a:ea typeface="Symbol" panose="05050102010706020507" pitchFamily="18" charset="2"/>
                <a:cs typeface="Times New Roman" panose="02020603050405020304" pitchFamily="18" charset="0"/>
              </a:rPr>
              <a:t> </a:t>
            </a:r>
            <a:r>
              <a:rPr lang="en-US" sz="2800" spc="-5" dirty="0">
                <a:latin typeface="Californian FB" panose="0207040306080B030204" pitchFamily="18" charset="0"/>
                <a:ea typeface="Symbol" panose="05050102010706020507" pitchFamily="18" charset="2"/>
                <a:cs typeface="Times New Roman" panose="02020603050405020304" pitchFamily="18" charset="0"/>
              </a:rPr>
              <a:t>department.</a:t>
            </a:r>
          </a:p>
          <a:p>
            <a:pPr marL="342900" marR="74295" lvl="0" indent="-342900" algn="just">
              <a:spcBef>
                <a:spcPts val="0"/>
              </a:spcBef>
              <a:spcAft>
                <a:spcPts val="0"/>
              </a:spcAft>
              <a:buSzPts val="1200"/>
              <a:buFont typeface="Symbol" panose="05050102010706020507" pitchFamily="18" charset="2"/>
              <a:buChar char=""/>
              <a:tabLst>
                <a:tab pos="990600" algn="l"/>
              </a:tabLst>
            </a:pPr>
            <a:endParaRPr lang="en-US" dirty="0">
              <a:latin typeface="Times New Roman" panose="02020603050405020304" pitchFamily="18" charset="0"/>
              <a:ea typeface="Symbol" panose="05050102010706020507" pitchFamily="18" charset="2"/>
              <a:cs typeface="Times New Roman" panose="02020603050405020304" pitchFamily="18" charset="0"/>
            </a:endParaRPr>
          </a:p>
        </p:txBody>
      </p:sp>
      <p:sp>
        <p:nvSpPr>
          <p:cNvPr id="5" name="Rectangle 4"/>
          <p:cNvSpPr/>
          <p:nvPr/>
        </p:nvSpPr>
        <p:spPr>
          <a:xfrm>
            <a:off x="6551612" y="590490"/>
            <a:ext cx="4937570" cy="400110"/>
          </a:xfrm>
          <a:prstGeom prst="rect">
            <a:avLst/>
          </a:prstGeom>
        </p:spPr>
        <p:txBody>
          <a:bodyPr wrap="none">
            <a:spAutoFit/>
          </a:bodyPr>
          <a:lstStyle/>
          <a:p>
            <a:pPr marL="533400" marR="0" algn="just">
              <a:spcBef>
                <a:spcPts val="0"/>
              </a:spcBef>
              <a:spcAft>
                <a:spcPts val="0"/>
              </a:spcAft>
            </a:pPr>
            <a:r>
              <a:rPr lang="en-US" sz="2000" b="1" cap="small" dirty="0">
                <a:latin typeface="Californian FB" panose="0207040306080B030204" pitchFamily="18" charset="0"/>
                <a:ea typeface="Calibri" panose="020F0502020204030204" pitchFamily="34" charset="0"/>
                <a:cs typeface="Times New Roman" panose="02020603050405020304" pitchFamily="18" charset="0"/>
              </a:rPr>
              <a:t>PLWHA Survey Finding Highlights</a:t>
            </a:r>
            <a:endParaRPr lang="en-US"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12290" name="Picture 2" descr="Image result for people taking a survey"/>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16200000">
            <a:off x="9928885" y="3138502"/>
            <a:ext cx="1824038" cy="10334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32187670"/>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673EEB49-FE1E-466A-9581-6C933B8FB227}"/>
              </a:ext>
            </a:extLst>
          </p:cNvPr>
          <p:cNvGraphicFramePr>
            <a:graphicFrameLocks noGrp="1"/>
          </p:cNvGraphicFramePr>
          <p:nvPr>
            <p:extLst>
              <p:ext uri="{D42A27DB-BD31-4B8C-83A1-F6EECF244321}">
                <p14:modId xmlns:p14="http://schemas.microsoft.com/office/powerpoint/2010/main" val="2124304674"/>
              </p:ext>
            </p:extLst>
          </p:nvPr>
        </p:nvGraphicFramePr>
        <p:xfrm>
          <a:off x="1903412" y="990601"/>
          <a:ext cx="7924800" cy="1601532"/>
        </p:xfrm>
        <a:graphic>
          <a:graphicData uri="http://schemas.openxmlformats.org/drawingml/2006/table">
            <a:tbl>
              <a:tblPr firstRow="1" firstCol="1" lastRow="1" lastCol="1" bandRow="1" bandCol="1">
                <a:tableStyleId>{5C22544A-7EE6-4342-B048-85BDC9FD1C3A}</a:tableStyleId>
              </a:tblPr>
              <a:tblGrid>
                <a:gridCol w="4933082">
                  <a:extLst>
                    <a:ext uri="{9D8B030D-6E8A-4147-A177-3AD203B41FA5}">
                      <a16:colId xmlns:a16="http://schemas.microsoft.com/office/drawing/2014/main" val="4086316862"/>
                    </a:ext>
                  </a:extLst>
                </a:gridCol>
                <a:gridCol w="1263730">
                  <a:extLst>
                    <a:ext uri="{9D8B030D-6E8A-4147-A177-3AD203B41FA5}">
                      <a16:colId xmlns:a16="http://schemas.microsoft.com/office/drawing/2014/main" val="3627650651"/>
                    </a:ext>
                  </a:extLst>
                </a:gridCol>
                <a:gridCol w="1727988">
                  <a:extLst>
                    <a:ext uri="{9D8B030D-6E8A-4147-A177-3AD203B41FA5}">
                      <a16:colId xmlns:a16="http://schemas.microsoft.com/office/drawing/2014/main" val="3629605801"/>
                    </a:ext>
                  </a:extLst>
                </a:gridCol>
              </a:tblGrid>
              <a:tr h="228822">
                <a:tc>
                  <a:txBody>
                    <a:bodyPr/>
                    <a:lstStyle/>
                    <a:p>
                      <a:pPr marL="0" marR="0" algn="ctr">
                        <a:spcBef>
                          <a:spcPts val="25"/>
                        </a:spcBef>
                        <a:spcAft>
                          <a:spcPts val="0"/>
                        </a:spcAft>
                      </a:pPr>
                      <a:r>
                        <a:rPr lang="en-US" sz="1500" spc="-5" dirty="0">
                          <a:effectLst/>
                        </a:rPr>
                        <a:t>Gender</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299085" marR="0">
                        <a:spcBef>
                          <a:spcPts val="25"/>
                        </a:spcBef>
                        <a:spcAft>
                          <a:spcPts val="0"/>
                        </a:spcAft>
                      </a:pPr>
                      <a:r>
                        <a:rPr lang="en-US" sz="1500" spc="-5" dirty="0">
                          <a:effectLst/>
                        </a:rPr>
                        <a:t>Number</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408940" marR="0">
                        <a:spcBef>
                          <a:spcPts val="25"/>
                        </a:spcBef>
                        <a:spcAft>
                          <a:spcPts val="0"/>
                        </a:spcAft>
                      </a:pPr>
                      <a:r>
                        <a:rPr lang="en-US" sz="1500" spc="-5" dirty="0">
                          <a:effectLst/>
                        </a:rPr>
                        <a:t>Percentage</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2295975588"/>
                  </a:ext>
                </a:extLst>
              </a:tr>
              <a:tr h="228822">
                <a:tc>
                  <a:txBody>
                    <a:bodyPr/>
                    <a:lstStyle/>
                    <a:p>
                      <a:pPr marL="64770" marR="0">
                        <a:spcBef>
                          <a:spcPts val="25"/>
                        </a:spcBef>
                        <a:spcAft>
                          <a:spcPts val="0"/>
                        </a:spcAft>
                      </a:pPr>
                      <a:r>
                        <a:rPr lang="en-US" sz="1500" spc="-5" dirty="0">
                          <a:effectLst/>
                        </a:rPr>
                        <a:t>Male</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64770" marR="0">
                        <a:spcBef>
                          <a:spcPts val="25"/>
                        </a:spcBef>
                        <a:spcAft>
                          <a:spcPts val="0"/>
                        </a:spcAft>
                      </a:pPr>
                      <a:r>
                        <a:rPr lang="en-US" sz="1500" spc="-10" dirty="0">
                          <a:effectLst/>
                        </a:rPr>
                        <a:t>162</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64770" marR="0">
                        <a:lnSpc>
                          <a:spcPts val="1335"/>
                        </a:lnSpc>
                        <a:spcBef>
                          <a:spcPts val="0"/>
                        </a:spcBef>
                        <a:spcAft>
                          <a:spcPts val="0"/>
                        </a:spcAft>
                      </a:pPr>
                      <a:r>
                        <a:rPr lang="en-US" sz="1500" spc="-5" dirty="0">
                          <a:effectLst/>
                        </a:rPr>
                        <a:t>45.4%</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4216515934"/>
                  </a:ext>
                </a:extLst>
              </a:tr>
              <a:tr h="228822">
                <a:tc>
                  <a:txBody>
                    <a:bodyPr/>
                    <a:lstStyle/>
                    <a:p>
                      <a:pPr marL="64770" marR="0">
                        <a:spcBef>
                          <a:spcPts val="25"/>
                        </a:spcBef>
                        <a:spcAft>
                          <a:spcPts val="0"/>
                        </a:spcAft>
                      </a:pPr>
                      <a:r>
                        <a:rPr lang="en-US" sz="1500" spc="-5" dirty="0">
                          <a:effectLst/>
                        </a:rPr>
                        <a:t>Female</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64770" marR="0">
                        <a:spcBef>
                          <a:spcPts val="25"/>
                        </a:spcBef>
                        <a:spcAft>
                          <a:spcPts val="0"/>
                        </a:spcAft>
                      </a:pPr>
                      <a:r>
                        <a:rPr lang="en-US" sz="1500" spc="-10" dirty="0">
                          <a:effectLst/>
                        </a:rPr>
                        <a:t>184</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64770" marR="0">
                        <a:lnSpc>
                          <a:spcPts val="1335"/>
                        </a:lnSpc>
                        <a:spcBef>
                          <a:spcPts val="0"/>
                        </a:spcBef>
                        <a:spcAft>
                          <a:spcPts val="0"/>
                        </a:spcAft>
                      </a:pPr>
                      <a:r>
                        <a:rPr lang="en-US" sz="1500" spc="-5" dirty="0">
                          <a:effectLst/>
                        </a:rPr>
                        <a:t>51.5%</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3868129060"/>
                  </a:ext>
                </a:extLst>
              </a:tr>
              <a:tr h="228822">
                <a:tc>
                  <a:txBody>
                    <a:bodyPr/>
                    <a:lstStyle/>
                    <a:p>
                      <a:pPr marL="64770" marR="0">
                        <a:spcBef>
                          <a:spcPts val="25"/>
                        </a:spcBef>
                        <a:spcAft>
                          <a:spcPts val="0"/>
                        </a:spcAft>
                      </a:pPr>
                      <a:r>
                        <a:rPr lang="en-US" sz="1500" spc="-5" dirty="0">
                          <a:effectLst/>
                        </a:rPr>
                        <a:t>Transgender</a:t>
                      </a:r>
                      <a:r>
                        <a:rPr lang="en-US" sz="1500" dirty="0">
                          <a:effectLst/>
                        </a:rPr>
                        <a:t> </a:t>
                      </a:r>
                      <a:r>
                        <a:rPr lang="en-US" sz="1500" spc="-5" dirty="0">
                          <a:effectLst/>
                        </a:rPr>
                        <a:t>(Male</a:t>
                      </a:r>
                      <a:r>
                        <a:rPr lang="en-US" sz="1500" spc="-10" dirty="0">
                          <a:effectLst/>
                        </a:rPr>
                        <a:t> </a:t>
                      </a:r>
                      <a:r>
                        <a:rPr lang="en-US" sz="1500" spc="-5" dirty="0">
                          <a:effectLst/>
                        </a:rPr>
                        <a:t>to</a:t>
                      </a:r>
                      <a:r>
                        <a:rPr lang="en-US" sz="1500" spc="5" dirty="0">
                          <a:effectLst/>
                        </a:rPr>
                        <a:t> </a:t>
                      </a:r>
                      <a:r>
                        <a:rPr lang="en-US" sz="1500" spc="-5" dirty="0">
                          <a:effectLst/>
                        </a:rPr>
                        <a:t>Female)</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64770" marR="0">
                        <a:spcBef>
                          <a:spcPts val="25"/>
                        </a:spcBef>
                        <a:spcAft>
                          <a:spcPts val="0"/>
                        </a:spcAft>
                      </a:pPr>
                      <a:r>
                        <a:rPr lang="en-US" sz="1500" dirty="0">
                          <a:effectLst/>
                        </a:rPr>
                        <a:t>7</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64770" marR="0">
                        <a:lnSpc>
                          <a:spcPts val="1335"/>
                        </a:lnSpc>
                        <a:spcBef>
                          <a:spcPts val="0"/>
                        </a:spcBef>
                        <a:spcAft>
                          <a:spcPts val="0"/>
                        </a:spcAft>
                      </a:pPr>
                      <a:r>
                        <a:rPr lang="en-US" sz="1500" spc="-5" dirty="0">
                          <a:effectLst/>
                        </a:rPr>
                        <a:t>2.0%</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3124855075"/>
                  </a:ext>
                </a:extLst>
              </a:tr>
              <a:tr h="227270">
                <a:tc>
                  <a:txBody>
                    <a:bodyPr/>
                    <a:lstStyle/>
                    <a:p>
                      <a:pPr marL="64770" marR="0">
                        <a:spcBef>
                          <a:spcPts val="25"/>
                        </a:spcBef>
                        <a:spcAft>
                          <a:spcPts val="0"/>
                        </a:spcAft>
                      </a:pPr>
                      <a:r>
                        <a:rPr lang="en-US" sz="1500" spc="-5" dirty="0">
                          <a:effectLst/>
                        </a:rPr>
                        <a:t>Transgender</a:t>
                      </a:r>
                      <a:r>
                        <a:rPr lang="en-US" sz="1500" dirty="0">
                          <a:effectLst/>
                        </a:rPr>
                        <a:t> </a:t>
                      </a:r>
                      <a:r>
                        <a:rPr lang="en-US" sz="1500" spc="-5" dirty="0">
                          <a:effectLst/>
                        </a:rPr>
                        <a:t>(Female</a:t>
                      </a:r>
                      <a:r>
                        <a:rPr lang="en-US" sz="1500" spc="5" dirty="0">
                          <a:effectLst/>
                        </a:rPr>
                        <a:t> </a:t>
                      </a:r>
                      <a:r>
                        <a:rPr lang="en-US" sz="1500" spc="-5" dirty="0">
                          <a:effectLst/>
                        </a:rPr>
                        <a:t>to Male)</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64770" marR="0">
                        <a:spcBef>
                          <a:spcPts val="25"/>
                        </a:spcBef>
                        <a:spcAft>
                          <a:spcPts val="0"/>
                        </a:spcAft>
                      </a:pPr>
                      <a:r>
                        <a:rPr lang="en-US" sz="1500" dirty="0">
                          <a:effectLst/>
                        </a:rPr>
                        <a:t>0</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64770" marR="0">
                        <a:lnSpc>
                          <a:spcPts val="1335"/>
                        </a:lnSpc>
                        <a:spcBef>
                          <a:spcPts val="0"/>
                        </a:spcBef>
                        <a:spcAft>
                          <a:spcPts val="0"/>
                        </a:spcAft>
                      </a:pPr>
                      <a:r>
                        <a:rPr lang="en-US" sz="1500" spc="-5" dirty="0">
                          <a:effectLst/>
                        </a:rPr>
                        <a:t>0.0%</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1621363972"/>
                  </a:ext>
                </a:extLst>
              </a:tr>
              <a:tr h="228822">
                <a:tc>
                  <a:txBody>
                    <a:bodyPr/>
                    <a:lstStyle/>
                    <a:p>
                      <a:pPr marL="64770" marR="0">
                        <a:spcBef>
                          <a:spcPts val="40"/>
                        </a:spcBef>
                        <a:spcAft>
                          <a:spcPts val="0"/>
                        </a:spcAft>
                      </a:pPr>
                      <a:r>
                        <a:rPr lang="en-US" sz="1500" spc="-5" dirty="0">
                          <a:effectLst/>
                        </a:rPr>
                        <a:t>No</a:t>
                      </a:r>
                      <a:r>
                        <a:rPr lang="en-US" sz="1500" spc="5" dirty="0">
                          <a:effectLst/>
                        </a:rPr>
                        <a:t> </a:t>
                      </a:r>
                      <a:r>
                        <a:rPr lang="en-US" sz="1500" spc="-5" dirty="0">
                          <a:effectLst/>
                        </a:rPr>
                        <a:t>Response</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64770" marR="0">
                        <a:spcBef>
                          <a:spcPts val="40"/>
                        </a:spcBef>
                        <a:spcAft>
                          <a:spcPts val="0"/>
                        </a:spcAft>
                      </a:pPr>
                      <a:r>
                        <a:rPr lang="en-US" sz="1500" dirty="0">
                          <a:effectLst/>
                        </a:rPr>
                        <a:t>4</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64770" marR="0">
                        <a:lnSpc>
                          <a:spcPts val="1335"/>
                        </a:lnSpc>
                        <a:spcBef>
                          <a:spcPts val="0"/>
                        </a:spcBef>
                        <a:spcAft>
                          <a:spcPts val="0"/>
                        </a:spcAft>
                      </a:pPr>
                      <a:r>
                        <a:rPr lang="en-US" sz="1500" spc="-5" dirty="0">
                          <a:effectLst/>
                        </a:rPr>
                        <a:t>1.1%</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453561278"/>
                  </a:ext>
                </a:extLst>
              </a:tr>
              <a:tr h="228822">
                <a:tc>
                  <a:txBody>
                    <a:bodyPr/>
                    <a:lstStyle/>
                    <a:p>
                      <a:pPr marL="64770" marR="0">
                        <a:spcBef>
                          <a:spcPts val="0"/>
                        </a:spcBef>
                        <a:spcAft>
                          <a:spcPts val="0"/>
                        </a:spcAft>
                      </a:pPr>
                      <a:r>
                        <a:rPr lang="en-US" sz="1500" dirty="0">
                          <a:effectLst/>
                        </a:rPr>
                        <a:t>Total</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64770" marR="0">
                        <a:spcBef>
                          <a:spcPts val="0"/>
                        </a:spcBef>
                        <a:spcAft>
                          <a:spcPts val="0"/>
                        </a:spcAft>
                      </a:pPr>
                      <a:r>
                        <a:rPr lang="en-US" sz="1500" spc="-10" dirty="0">
                          <a:effectLst/>
                        </a:rPr>
                        <a:t>357</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64770" marR="0">
                        <a:lnSpc>
                          <a:spcPts val="1335"/>
                        </a:lnSpc>
                        <a:spcBef>
                          <a:spcPts val="0"/>
                        </a:spcBef>
                        <a:spcAft>
                          <a:spcPts val="0"/>
                        </a:spcAft>
                      </a:pPr>
                      <a:r>
                        <a:rPr lang="en-US" sz="1500" spc="-5" dirty="0">
                          <a:effectLst/>
                        </a:rPr>
                        <a:t>100.0%</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3547695140"/>
                  </a:ext>
                </a:extLst>
              </a:tr>
            </a:tbl>
          </a:graphicData>
        </a:graphic>
      </p:graphicFrame>
      <p:graphicFrame>
        <p:nvGraphicFramePr>
          <p:cNvPr id="3" name="Chart 2">
            <a:extLst>
              <a:ext uri="{FF2B5EF4-FFF2-40B4-BE49-F238E27FC236}">
                <a16:creationId xmlns:a16="http://schemas.microsoft.com/office/drawing/2014/main" id="{744E99EF-D90B-4B48-8630-B7EEA54C18A3}"/>
              </a:ext>
            </a:extLst>
          </p:cNvPr>
          <p:cNvGraphicFramePr/>
          <p:nvPr>
            <p:extLst>
              <p:ext uri="{D42A27DB-BD31-4B8C-83A1-F6EECF244321}">
                <p14:modId xmlns:p14="http://schemas.microsoft.com/office/powerpoint/2010/main" val="3725998665"/>
              </p:ext>
            </p:extLst>
          </p:nvPr>
        </p:nvGraphicFramePr>
        <p:xfrm>
          <a:off x="3065462" y="2895600"/>
          <a:ext cx="6057900" cy="3289300"/>
        </p:xfrm>
        <a:graphic>
          <a:graphicData uri="http://schemas.openxmlformats.org/drawingml/2006/chart">
            <c:chart xmlns:c="http://schemas.openxmlformats.org/drawingml/2006/chart" xmlns:r="http://schemas.openxmlformats.org/officeDocument/2006/relationships" r:id="rId3"/>
          </a:graphicData>
        </a:graphic>
      </p:graphicFrame>
      <p:sp>
        <p:nvSpPr>
          <p:cNvPr id="4" name="Rectangle 3">
            <a:extLst>
              <a:ext uri="{FF2B5EF4-FFF2-40B4-BE49-F238E27FC236}">
                <a16:creationId xmlns:a16="http://schemas.microsoft.com/office/drawing/2014/main" id="{8F7CFF13-48ED-4754-98AF-4ECD07016274}"/>
              </a:ext>
            </a:extLst>
          </p:cNvPr>
          <p:cNvSpPr/>
          <p:nvPr/>
        </p:nvSpPr>
        <p:spPr>
          <a:xfrm rot="19209772">
            <a:off x="338721" y="3638386"/>
            <a:ext cx="3129383" cy="923330"/>
          </a:xfrm>
          <a:prstGeom prst="rect">
            <a:avLst/>
          </a:prstGeom>
          <a:noFill/>
        </p:spPr>
        <p:txBody>
          <a:bodyPr wrap="none" lIns="91440" tIns="45720" rIns="91440" bIns="45720">
            <a:spAutoFit/>
          </a:bodyPr>
          <a:lstStyle/>
          <a:p>
            <a:pPr algn="ctr"/>
            <a:r>
              <a:rPr lang="en-US" sz="5400" b="0" cap="none" spc="0" dirty="0">
                <a:ln w="0"/>
                <a:solidFill>
                  <a:schemeClr val="tx1"/>
                </a:solidFill>
                <a:effectLst>
                  <a:outerShdw blurRad="38100" dist="19050" dir="2700000" algn="tl" rotWithShape="0">
                    <a:schemeClr val="dk1">
                      <a:alpha val="40000"/>
                    </a:schemeClr>
                  </a:outerShdw>
                </a:effectLst>
              </a:rPr>
              <a:t>GENDER</a:t>
            </a:r>
          </a:p>
        </p:txBody>
      </p:sp>
    </p:spTree>
    <p:extLst>
      <p:ext uri="{BB962C8B-B14F-4D97-AF65-F5344CB8AC3E}">
        <p14:creationId xmlns:p14="http://schemas.microsoft.com/office/powerpoint/2010/main" val="2237866612"/>
      </p:ext>
    </p:extLst>
  </p:cSld>
  <p:clrMapOvr>
    <a:masterClrMapping/>
  </p:clrMapOvr>
  <p:transition spd="slow">
    <p:wip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5F2F66D7-374C-476D-AE94-83CDF7227AE7}"/>
              </a:ext>
            </a:extLst>
          </p:cNvPr>
          <p:cNvSpPr/>
          <p:nvPr/>
        </p:nvSpPr>
        <p:spPr>
          <a:xfrm rot="19209772">
            <a:off x="792856" y="3667465"/>
            <a:ext cx="2268570" cy="923330"/>
          </a:xfrm>
          <a:prstGeom prst="rect">
            <a:avLst/>
          </a:prstGeom>
          <a:noFill/>
        </p:spPr>
        <p:txBody>
          <a:bodyPr wrap="none" lIns="91440" tIns="45720" rIns="91440" bIns="45720">
            <a:spAutoFit/>
          </a:bodyPr>
          <a:lstStyle/>
          <a:p>
            <a:pPr algn="ctr"/>
            <a:r>
              <a:rPr lang="en-US" sz="5400" b="0" cap="none" spc="0" dirty="0">
                <a:ln w="0"/>
                <a:solidFill>
                  <a:schemeClr val="tx1"/>
                </a:solidFill>
                <a:effectLst>
                  <a:outerShdw blurRad="38100" dist="19050" dir="2700000" algn="tl" rotWithShape="0">
                    <a:schemeClr val="dk1">
                      <a:alpha val="40000"/>
                    </a:schemeClr>
                  </a:outerShdw>
                </a:effectLst>
              </a:rPr>
              <a:t>Identity</a:t>
            </a:r>
          </a:p>
        </p:txBody>
      </p:sp>
      <p:graphicFrame>
        <p:nvGraphicFramePr>
          <p:cNvPr id="3" name="Table 2">
            <a:extLst>
              <a:ext uri="{FF2B5EF4-FFF2-40B4-BE49-F238E27FC236}">
                <a16:creationId xmlns:a16="http://schemas.microsoft.com/office/drawing/2014/main" id="{66DF07D6-E324-4076-8BD7-30A9847048C8}"/>
              </a:ext>
            </a:extLst>
          </p:cNvPr>
          <p:cNvGraphicFramePr>
            <a:graphicFrameLocks noGrp="1"/>
          </p:cNvGraphicFramePr>
          <p:nvPr>
            <p:extLst>
              <p:ext uri="{D42A27DB-BD31-4B8C-83A1-F6EECF244321}">
                <p14:modId xmlns:p14="http://schemas.microsoft.com/office/powerpoint/2010/main" val="1048945600"/>
              </p:ext>
            </p:extLst>
          </p:nvPr>
        </p:nvGraphicFramePr>
        <p:xfrm>
          <a:off x="2324099" y="762000"/>
          <a:ext cx="7540625" cy="1771892"/>
        </p:xfrm>
        <a:graphic>
          <a:graphicData uri="http://schemas.openxmlformats.org/drawingml/2006/table">
            <a:tbl>
              <a:tblPr firstRow="1" firstCol="1" lastRow="1" lastCol="1" bandRow="1" bandCol="1">
                <a:tableStyleId>{5C22544A-7EE6-4342-B048-85BDC9FD1C3A}</a:tableStyleId>
              </a:tblPr>
              <a:tblGrid>
                <a:gridCol w="4407435">
                  <a:extLst>
                    <a:ext uri="{9D8B030D-6E8A-4147-A177-3AD203B41FA5}">
                      <a16:colId xmlns:a16="http://schemas.microsoft.com/office/drawing/2014/main" val="3291358739"/>
                    </a:ext>
                  </a:extLst>
                </a:gridCol>
                <a:gridCol w="1331504">
                  <a:extLst>
                    <a:ext uri="{9D8B030D-6E8A-4147-A177-3AD203B41FA5}">
                      <a16:colId xmlns:a16="http://schemas.microsoft.com/office/drawing/2014/main" val="4179606525"/>
                    </a:ext>
                  </a:extLst>
                </a:gridCol>
                <a:gridCol w="1801686">
                  <a:extLst>
                    <a:ext uri="{9D8B030D-6E8A-4147-A177-3AD203B41FA5}">
                      <a16:colId xmlns:a16="http://schemas.microsoft.com/office/drawing/2014/main" val="3207671153"/>
                    </a:ext>
                  </a:extLst>
                </a:gridCol>
              </a:tblGrid>
              <a:tr h="286346">
                <a:tc>
                  <a:txBody>
                    <a:bodyPr/>
                    <a:lstStyle/>
                    <a:p>
                      <a:pPr marL="0" marR="635" algn="ctr">
                        <a:lnSpc>
                          <a:spcPts val="1335"/>
                        </a:lnSpc>
                        <a:spcBef>
                          <a:spcPts val="0"/>
                        </a:spcBef>
                        <a:spcAft>
                          <a:spcPts val="0"/>
                        </a:spcAft>
                      </a:pPr>
                      <a:r>
                        <a:rPr lang="en-US" sz="1500" spc="-5" dirty="0">
                          <a:effectLst/>
                        </a:rPr>
                        <a:t>Sexual</a:t>
                      </a:r>
                      <a:r>
                        <a:rPr lang="en-US" sz="1500" spc="5" dirty="0">
                          <a:effectLst/>
                        </a:rPr>
                        <a:t> </a:t>
                      </a:r>
                      <a:r>
                        <a:rPr lang="en-US" sz="1500" spc="-5" dirty="0">
                          <a:effectLst/>
                        </a:rPr>
                        <a:t>Orientation</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marL="282575" marR="0">
                        <a:lnSpc>
                          <a:spcPts val="1335"/>
                        </a:lnSpc>
                        <a:spcBef>
                          <a:spcPts val="0"/>
                        </a:spcBef>
                        <a:spcAft>
                          <a:spcPts val="0"/>
                        </a:spcAft>
                      </a:pPr>
                      <a:r>
                        <a:rPr lang="en-US" sz="1500" spc="-5" dirty="0">
                          <a:effectLst/>
                        </a:rPr>
                        <a:t>Number</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marL="378460" marR="0">
                        <a:lnSpc>
                          <a:spcPts val="1335"/>
                        </a:lnSpc>
                        <a:spcBef>
                          <a:spcPts val="0"/>
                        </a:spcBef>
                        <a:spcAft>
                          <a:spcPts val="0"/>
                        </a:spcAft>
                      </a:pPr>
                      <a:r>
                        <a:rPr lang="en-US" sz="1500" spc="-5" dirty="0">
                          <a:effectLst/>
                        </a:rPr>
                        <a:t>Percentage</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extLst>
                  <a:ext uri="{0D108BD9-81ED-4DB2-BD59-A6C34878D82A}">
                    <a16:rowId xmlns:a16="http://schemas.microsoft.com/office/drawing/2014/main" val="927691580"/>
                  </a:ext>
                </a:extLst>
              </a:tr>
              <a:tr h="208306">
                <a:tc>
                  <a:txBody>
                    <a:bodyPr/>
                    <a:lstStyle/>
                    <a:p>
                      <a:pPr marL="64770" marR="0">
                        <a:lnSpc>
                          <a:spcPts val="1335"/>
                        </a:lnSpc>
                        <a:spcBef>
                          <a:spcPts val="0"/>
                        </a:spcBef>
                        <a:spcAft>
                          <a:spcPts val="0"/>
                        </a:spcAft>
                      </a:pPr>
                      <a:r>
                        <a:rPr lang="en-US" sz="1500" spc="-5" dirty="0">
                          <a:effectLst/>
                        </a:rPr>
                        <a:t>Heterosexual</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marL="64770" marR="0">
                        <a:lnSpc>
                          <a:spcPts val="1335"/>
                        </a:lnSpc>
                        <a:spcBef>
                          <a:spcPts val="0"/>
                        </a:spcBef>
                        <a:spcAft>
                          <a:spcPts val="0"/>
                        </a:spcAft>
                      </a:pPr>
                      <a:r>
                        <a:rPr lang="en-US" sz="1500" spc="-10" dirty="0">
                          <a:effectLst/>
                        </a:rPr>
                        <a:t>221</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marL="64770" marR="0">
                        <a:lnSpc>
                          <a:spcPts val="1335"/>
                        </a:lnSpc>
                        <a:spcBef>
                          <a:spcPts val="0"/>
                        </a:spcBef>
                        <a:spcAft>
                          <a:spcPts val="0"/>
                        </a:spcAft>
                      </a:pPr>
                      <a:r>
                        <a:rPr lang="en-US" sz="1500" spc="-5" dirty="0">
                          <a:effectLst/>
                        </a:rPr>
                        <a:t>61.9%</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extLst>
                  <a:ext uri="{0D108BD9-81ED-4DB2-BD59-A6C34878D82A}">
                    <a16:rowId xmlns:a16="http://schemas.microsoft.com/office/drawing/2014/main" val="3670464698"/>
                  </a:ext>
                </a:extLst>
              </a:tr>
              <a:tr h="209728">
                <a:tc>
                  <a:txBody>
                    <a:bodyPr/>
                    <a:lstStyle/>
                    <a:p>
                      <a:pPr marL="64770" marR="0">
                        <a:spcBef>
                          <a:spcPts val="0"/>
                        </a:spcBef>
                        <a:spcAft>
                          <a:spcPts val="0"/>
                        </a:spcAft>
                      </a:pPr>
                      <a:r>
                        <a:rPr lang="en-US" sz="1500" spc="-5" dirty="0">
                          <a:effectLst/>
                        </a:rPr>
                        <a:t>Lesbian</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marL="64770" marR="0">
                        <a:spcBef>
                          <a:spcPts val="0"/>
                        </a:spcBef>
                        <a:spcAft>
                          <a:spcPts val="0"/>
                        </a:spcAft>
                      </a:pPr>
                      <a:r>
                        <a:rPr lang="en-US" sz="1500" dirty="0">
                          <a:effectLst/>
                        </a:rPr>
                        <a:t>13</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marL="64770" marR="0">
                        <a:spcBef>
                          <a:spcPts val="0"/>
                        </a:spcBef>
                        <a:spcAft>
                          <a:spcPts val="0"/>
                        </a:spcAft>
                      </a:pPr>
                      <a:r>
                        <a:rPr lang="en-US" sz="1500" spc="-5" dirty="0">
                          <a:effectLst/>
                        </a:rPr>
                        <a:t>3.6%</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extLst>
                  <a:ext uri="{0D108BD9-81ED-4DB2-BD59-A6C34878D82A}">
                    <a16:rowId xmlns:a16="http://schemas.microsoft.com/office/drawing/2014/main" val="892422323"/>
                  </a:ext>
                </a:extLst>
              </a:tr>
              <a:tr h="209728">
                <a:tc>
                  <a:txBody>
                    <a:bodyPr/>
                    <a:lstStyle/>
                    <a:p>
                      <a:pPr marL="64770" marR="0">
                        <a:lnSpc>
                          <a:spcPts val="1335"/>
                        </a:lnSpc>
                        <a:spcBef>
                          <a:spcPts val="0"/>
                        </a:spcBef>
                        <a:spcAft>
                          <a:spcPts val="0"/>
                        </a:spcAft>
                      </a:pPr>
                      <a:r>
                        <a:rPr lang="en-US" sz="1500" spc="-5" dirty="0">
                          <a:effectLst/>
                        </a:rPr>
                        <a:t>MSM (Men </a:t>
                      </a:r>
                      <a:r>
                        <a:rPr lang="en-US" sz="1500" spc="-10" dirty="0">
                          <a:effectLst/>
                        </a:rPr>
                        <a:t>who</a:t>
                      </a:r>
                      <a:r>
                        <a:rPr lang="en-US" sz="1500" spc="5" dirty="0">
                          <a:effectLst/>
                        </a:rPr>
                        <a:t> </a:t>
                      </a:r>
                      <a:r>
                        <a:rPr lang="en-US" sz="1500" spc="-5" dirty="0">
                          <a:effectLst/>
                        </a:rPr>
                        <a:t>have</a:t>
                      </a:r>
                      <a:r>
                        <a:rPr lang="en-US" sz="1500" spc="5" dirty="0">
                          <a:effectLst/>
                        </a:rPr>
                        <a:t> </a:t>
                      </a:r>
                      <a:r>
                        <a:rPr lang="en-US" sz="1500" spc="-5" dirty="0">
                          <a:effectLst/>
                        </a:rPr>
                        <a:t>sex</a:t>
                      </a:r>
                      <a:r>
                        <a:rPr lang="en-US" sz="1500" spc="-10" dirty="0">
                          <a:effectLst/>
                        </a:rPr>
                        <a:t> </a:t>
                      </a:r>
                      <a:r>
                        <a:rPr lang="en-US" sz="1500" spc="-5" dirty="0">
                          <a:effectLst/>
                        </a:rPr>
                        <a:t>with</a:t>
                      </a:r>
                      <a:r>
                        <a:rPr lang="en-US" sz="1500" spc="-15" dirty="0">
                          <a:effectLst/>
                        </a:rPr>
                        <a:t> </a:t>
                      </a:r>
                      <a:r>
                        <a:rPr lang="en-US" sz="1500" dirty="0">
                          <a:effectLst/>
                        </a:rPr>
                        <a:t>men)</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marL="64770" marR="0">
                        <a:lnSpc>
                          <a:spcPts val="1335"/>
                        </a:lnSpc>
                        <a:spcBef>
                          <a:spcPts val="0"/>
                        </a:spcBef>
                        <a:spcAft>
                          <a:spcPts val="0"/>
                        </a:spcAft>
                      </a:pPr>
                      <a:r>
                        <a:rPr lang="en-US" sz="1500" dirty="0">
                          <a:effectLst/>
                        </a:rPr>
                        <a:t>57</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marL="64770" marR="0">
                        <a:lnSpc>
                          <a:spcPts val="1335"/>
                        </a:lnSpc>
                        <a:spcBef>
                          <a:spcPts val="0"/>
                        </a:spcBef>
                        <a:spcAft>
                          <a:spcPts val="0"/>
                        </a:spcAft>
                      </a:pPr>
                      <a:r>
                        <a:rPr lang="en-US" sz="1500" spc="-5" dirty="0">
                          <a:effectLst/>
                        </a:rPr>
                        <a:t>16.0%</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extLst>
                  <a:ext uri="{0D108BD9-81ED-4DB2-BD59-A6C34878D82A}">
                    <a16:rowId xmlns:a16="http://schemas.microsoft.com/office/drawing/2014/main" val="3584462887"/>
                  </a:ext>
                </a:extLst>
              </a:tr>
              <a:tr h="209728">
                <a:tc>
                  <a:txBody>
                    <a:bodyPr/>
                    <a:lstStyle/>
                    <a:p>
                      <a:pPr marL="64770" marR="0">
                        <a:lnSpc>
                          <a:spcPts val="1335"/>
                        </a:lnSpc>
                        <a:spcBef>
                          <a:spcPts val="0"/>
                        </a:spcBef>
                        <a:spcAft>
                          <a:spcPts val="0"/>
                        </a:spcAft>
                      </a:pPr>
                      <a:r>
                        <a:rPr lang="en-US" sz="1500" spc="-5" dirty="0">
                          <a:effectLst/>
                        </a:rPr>
                        <a:t> </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marL="64770" marR="0">
                        <a:lnSpc>
                          <a:spcPts val="1335"/>
                        </a:lnSpc>
                        <a:spcBef>
                          <a:spcPts val="0"/>
                        </a:spcBef>
                        <a:spcAft>
                          <a:spcPts val="0"/>
                        </a:spcAft>
                      </a:pPr>
                      <a:r>
                        <a:rPr lang="en-US" sz="1500" dirty="0">
                          <a:effectLst/>
                        </a:rPr>
                        <a:t> </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marL="64770" marR="0">
                        <a:lnSpc>
                          <a:spcPts val="1335"/>
                        </a:lnSpc>
                        <a:spcBef>
                          <a:spcPts val="0"/>
                        </a:spcBef>
                        <a:spcAft>
                          <a:spcPts val="0"/>
                        </a:spcAft>
                      </a:pPr>
                      <a:r>
                        <a:rPr lang="en-US" sz="1500" spc="-5" dirty="0">
                          <a:effectLst/>
                        </a:rPr>
                        <a:t> </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extLst>
                  <a:ext uri="{0D108BD9-81ED-4DB2-BD59-A6C34878D82A}">
                    <a16:rowId xmlns:a16="http://schemas.microsoft.com/office/drawing/2014/main" val="1626491509"/>
                  </a:ext>
                </a:extLst>
              </a:tr>
              <a:tr h="209728">
                <a:tc>
                  <a:txBody>
                    <a:bodyPr/>
                    <a:lstStyle/>
                    <a:p>
                      <a:pPr marL="64770" marR="0">
                        <a:lnSpc>
                          <a:spcPts val="1335"/>
                        </a:lnSpc>
                        <a:spcBef>
                          <a:spcPts val="0"/>
                        </a:spcBef>
                        <a:spcAft>
                          <a:spcPts val="0"/>
                        </a:spcAft>
                      </a:pPr>
                      <a:r>
                        <a:rPr lang="en-US" sz="1500" spc="-5" dirty="0">
                          <a:effectLst/>
                        </a:rPr>
                        <a:t>Bi-Sexual</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marL="64770" marR="0">
                        <a:lnSpc>
                          <a:spcPts val="1335"/>
                        </a:lnSpc>
                        <a:spcBef>
                          <a:spcPts val="0"/>
                        </a:spcBef>
                        <a:spcAft>
                          <a:spcPts val="0"/>
                        </a:spcAft>
                      </a:pPr>
                      <a:r>
                        <a:rPr lang="en-US" sz="1500" dirty="0">
                          <a:effectLst/>
                        </a:rPr>
                        <a:t>38</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marL="64770" marR="0">
                        <a:lnSpc>
                          <a:spcPts val="1335"/>
                        </a:lnSpc>
                        <a:spcBef>
                          <a:spcPts val="0"/>
                        </a:spcBef>
                        <a:spcAft>
                          <a:spcPts val="0"/>
                        </a:spcAft>
                      </a:pPr>
                      <a:r>
                        <a:rPr lang="en-US" sz="1500" spc="-5" dirty="0">
                          <a:effectLst/>
                        </a:rPr>
                        <a:t>10.6%</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extLst>
                  <a:ext uri="{0D108BD9-81ED-4DB2-BD59-A6C34878D82A}">
                    <a16:rowId xmlns:a16="http://schemas.microsoft.com/office/drawing/2014/main" val="119836207"/>
                  </a:ext>
                </a:extLst>
              </a:tr>
              <a:tr h="209728">
                <a:tc>
                  <a:txBody>
                    <a:bodyPr/>
                    <a:lstStyle/>
                    <a:p>
                      <a:pPr marL="64770" marR="0">
                        <a:lnSpc>
                          <a:spcPts val="1335"/>
                        </a:lnSpc>
                        <a:spcBef>
                          <a:spcPts val="0"/>
                        </a:spcBef>
                        <a:spcAft>
                          <a:spcPts val="0"/>
                        </a:spcAft>
                      </a:pPr>
                      <a:r>
                        <a:rPr lang="en-US" sz="1500" spc="-5" dirty="0">
                          <a:effectLst/>
                        </a:rPr>
                        <a:t>No</a:t>
                      </a:r>
                      <a:r>
                        <a:rPr lang="en-US" sz="1500" spc="5" dirty="0">
                          <a:effectLst/>
                        </a:rPr>
                        <a:t> </a:t>
                      </a:r>
                      <a:r>
                        <a:rPr lang="en-US" sz="1500" spc="-5" dirty="0">
                          <a:effectLst/>
                        </a:rPr>
                        <a:t>response</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marL="64770" marR="0">
                        <a:lnSpc>
                          <a:spcPts val="1335"/>
                        </a:lnSpc>
                        <a:spcBef>
                          <a:spcPts val="0"/>
                        </a:spcBef>
                        <a:spcAft>
                          <a:spcPts val="0"/>
                        </a:spcAft>
                      </a:pPr>
                      <a:r>
                        <a:rPr lang="en-US" sz="1500" dirty="0">
                          <a:effectLst/>
                        </a:rPr>
                        <a:t>28</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marL="64770" marR="0">
                        <a:lnSpc>
                          <a:spcPts val="1335"/>
                        </a:lnSpc>
                        <a:spcBef>
                          <a:spcPts val="0"/>
                        </a:spcBef>
                        <a:spcAft>
                          <a:spcPts val="0"/>
                        </a:spcAft>
                      </a:pPr>
                      <a:r>
                        <a:rPr lang="en-US" sz="1500" spc="-5" dirty="0">
                          <a:effectLst/>
                        </a:rPr>
                        <a:t>7.8%</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extLst>
                  <a:ext uri="{0D108BD9-81ED-4DB2-BD59-A6C34878D82A}">
                    <a16:rowId xmlns:a16="http://schemas.microsoft.com/office/drawing/2014/main" val="3482419584"/>
                  </a:ext>
                </a:extLst>
              </a:tr>
              <a:tr h="209728">
                <a:tc>
                  <a:txBody>
                    <a:bodyPr/>
                    <a:lstStyle/>
                    <a:p>
                      <a:pPr marL="64770" marR="0">
                        <a:lnSpc>
                          <a:spcPts val="1335"/>
                        </a:lnSpc>
                        <a:spcBef>
                          <a:spcPts val="0"/>
                        </a:spcBef>
                        <a:spcAft>
                          <a:spcPts val="0"/>
                        </a:spcAft>
                      </a:pPr>
                      <a:r>
                        <a:rPr lang="en-US" sz="1500" dirty="0">
                          <a:effectLst/>
                        </a:rPr>
                        <a:t>Total</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b"/>
                </a:tc>
                <a:tc>
                  <a:txBody>
                    <a:bodyPr/>
                    <a:lstStyle/>
                    <a:p>
                      <a:pPr marL="64770" marR="0">
                        <a:lnSpc>
                          <a:spcPts val="1335"/>
                        </a:lnSpc>
                        <a:spcBef>
                          <a:spcPts val="0"/>
                        </a:spcBef>
                        <a:spcAft>
                          <a:spcPts val="0"/>
                        </a:spcAft>
                      </a:pPr>
                      <a:r>
                        <a:rPr lang="en-US" sz="1500" spc="-10" dirty="0">
                          <a:effectLst/>
                        </a:rPr>
                        <a:t>357</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b"/>
                </a:tc>
                <a:tc>
                  <a:txBody>
                    <a:bodyPr/>
                    <a:lstStyle/>
                    <a:p>
                      <a:pPr marL="64770" marR="0">
                        <a:lnSpc>
                          <a:spcPts val="1335"/>
                        </a:lnSpc>
                        <a:spcBef>
                          <a:spcPts val="0"/>
                        </a:spcBef>
                        <a:spcAft>
                          <a:spcPts val="0"/>
                        </a:spcAft>
                      </a:pPr>
                      <a:r>
                        <a:rPr lang="en-US" sz="1500" spc="-5" dirty="0">
                          <a:effectLst/>
                        </a:rPr>
                        <a:t>100.0%</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b"/>
                </a:tc>
                <a:extLst>
                  <a:ext uri="{0D108BD9-81ED-4DB2-BD59-A6C34878D82A}">
                    <a16:rowId xmlns:a16="http://schemas.microsoft.com/office/drawing/2014/main" val="1004478640"/>
                  </a:ext>
                </a:extLst>
              </a:tr>
            </a:tbl>
          </a:graphicData>
        </a:graphic>
      </p:graphicFrame>
      <p:graphicFrame>
        <p:nvGraphicFramePr>
          <p:cNvPr id="4" name="Chart 3">
            <a:extLst>
              <a:ext uri="{FF2B5EF4-FFF2-40B4-BE49-F238E27FC236}">
                <a16:creationId xmlns:a16="http://schemas.microsoft.com/office/drawing/2014/main" id="{53A4B844-D4C3-4183-B9EB-2EA6541DCB08}"/>
              </a:ext>
            </a:extLst>
          </p:cNvPr>
          <p:cNvGraphicFramePr/>
          <p:nvPr>
            <p:extLst>
              <p:ext uri="{D42A27DB-BD31-4B8C-83A1-F6EECF244321}">
                <p14:modId xmlns:p14="http://schemas.microsoft.com/office/powerpoint/2010/main" val="2337252802"/>
              </p:ext>
            </p:extLst>
          </p:nvPr>
        </p:nvGraphicFramePr>
        <p:xfrm>
          <a:off x="3351211" y="2723909"/>
          <a:ext cx="5486400" cy="3200400"/>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513425541"/>
      </p:ext>
    </p:extLst>
  </p:cSld>
  <p:clrMapOvr>
    <a:masterClrMapping/>
  </p:clrMapOvr>
  <p:transition spd="slow">
    <p:randomBar dir="vert"/>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14CD24EE-CE54-44C5-A508-5BCF0DA51804}"/>
              </a:ext>
            </a:extLst>
          </p:cNvPr>
          <p:cNvGraphicFramePr>
            <a:graphicFrameLocks noGrp="1"/>
          </p:cNvGraphicFramePr>
          <p:nvPr>
            <p:extLst>
              <p:ext uri="{D42A27DB-BD31-4B8C-83A1-F6EECF244321}">
                <p14:modId xmlns:p14="http://schemas.microsoft.com/office/powerpoint/2010/main" val="4245957972"/>
              </p:ext>
            </p:extLst>
          </p:nvPr>
        </p:nvGraphicFramePr>
        <p:xfrm>
          <a:off x="1903412" y="838200"/>
          <a:ext cx="7924800" cy="1828800"/>
        </p:xfrm>
        <a:graphic>
          <a:graphicData uri="http://schemas.openxmlformats.org/drawingml/2006/table">
            <a:tbl>
              <a:tblPr firstRow="1" firstCol="1" lastRow="1" lastCol="1" bandRow="1" bandCol="1">
                <a:tableStyleId>{5C22544A-7EE6-4342-B048-85BDC9FD1C3A}</a:tableStyleId>
              </a:tblPr>
              <a:tblGrid>
                <a:gridCol w="4558243">
                  <a:extLst>
                    <a:ext uri="{9D8B030D-6E8A-4147-A177-3AD203B41FA5}">
                      <a16:colId xmlns:a16="http://schemas.microsoft.com/office/drawing/2014/main" val="2012845632"/>
                    </a:ext>
                  </a:extLst>
                </a:gridCol>
                <a:gridCol w="1429854">
                  <a:extLst>
                    <a:ext uri="{9D8B030D-6E8A-4147-A177-3AD203B41FA5}">
                      <a16:colId xmlns:a16="http://schemas.microsoft.com/office/drawing/2014/main" val="2214282985"/>
                    </a:ext>
                  </a:extLst>
                </a:gridCol>
                <a:gridCol w="1936703">
                  <a:extLst>
                    <a:ext uri="{9D8B030D-6E8A-4147-A177-3AD203B41FA5}">
                      <a16:colId xmlns:a16="http://schemas.microsoft.com/office/drawing/2014/main" val="1398670114"/>
                    </a:ext>
                  </a:extLst>
                </a:gridCol>
              </a:tblGrid>
              <a:tr h="228600">
                <a:tc>
                  <a:txBody>
                    <a:bodyPr/>
                    <a:lstStyle/>
                    <a:p>
                      <a:pPr marL="1905" marR="0" algn="ctr">
                        <a:lnSpc>
                          <a:spcPts val="1335"/>
                        </a:lnSpc>
                        <a:spcBef>
                          <a:spcPts val="0"/>
                        </a:spcBef>
                        <a:spcAft>
                          <a:spcPts val="0"/>
                        </a:spcAft>
                      </a:pPr>
                      <a:r>
                        <a:rPr lang="en-US" sz="1500" dirty="0">
                          <a:effectLst/>
                        </a:rPr>
                        <a:t>Race</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marL="293370" marR="0">
                        <a:lnSpc>
                          <a:spcPts val="1335"/>
                        </a:lnSpc>
                        <a:spcBef>
                          <a:spcPts val="0"/>
                        </a:spcBef>
                        <a:spcAft>
                          <a:spcPts val="0"/>
                        </a:spcAft>
                      </a:pPr>
                      <a:r>
                        <a:rPr lang="en-US" sz="1500" spc="-5" dirty="0">
                          <a:effectLst/>
                        </a:rPr>
                        <a:t>Number</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marL="394970" marR="0">
                        <a:lnSpc>
                          <a:spcPts val="1335"/>
                        </a:lnSpc>
                        <a:spcBef>
                          <a:spcPts val="0"/>
                        </a:spcBef>
                        <a:spcAft>
                          <a:spcPts val="0"/>
                        </a:spcAft>
                      </a:pPr>
                      <a:r>
                        <a:rPr lang="en-US" sz="1500" spc="-5" dirty="0">
                          <a:effectLst/>
                        </a:rPr>
                        <a:t>Percentage</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extLst>
                  <a:ext uri="{0D108BD9-81ED-4DB2-BD59-A6C34878D82A}">
                    <a16:rowId xmlns:a16="http://schemas.microsoft.com/office/drawing/2014/main" val="3243908067"/>
                  </a:ext>
                </a:extLst>
              </a:tr>
              <a:tr h="228600">
                <a:tc>
                  <a:txBody>
                    <a:bodyPr/>
                    <a:lstStyle/>
                    <a:p>
                      <a:pPr marL="64770" marR="0">
                        <a:lnSpc>
                          <a:spcPts val="1335"/>
                        </a:lnSpc>
                        <a:spcBef>
                          <a:spcPts val="0"/>
                        </a:spcBef>
                        <a:spcAft>
                          <a:spcPts val="0"/>
                        </a:spcAft>
                      </a:pPr>
                      <a:r>
                        <a:rPr lang="en-US" sz="1500" spc="-5" dirty="0">
                          <a:effectLst/>
                        </a:rPr>
                        <a:t>American</a:t>
                      </a:r>
                      <a:r>
                        <a:rPr lang="en-US" sz="1500" spc="-15" dirty="0">
                          <a:effectLst/>
                        </a:rPr>
                        <a:t> </a:t>
                      </a:r>
                      <a:r>
                        <a:rPr lang="en-US" sz="1500" spc="-5" dirty="0">
                          <a:effectLst/>
                        </a:rPr>
                        <a:t>Indian </a:t>
                      </a:r>
                      <a:r>
                        <a:rPr lang="en-US" sz="1500" dirty="0">
                          <a:effectLst/>
                        </a:rPr>
                        <a:t>or </a:t>
                      </a:r>
                      <a:r>
                        <a:rPr lang="en-US" sz="1500" spc="-5" dirty="0">
                          <a:effectLst/>
                        </a:rPr>
                        <a:t>Alaskan</a:t>
                      </a:r>
                      <a:r>
                        <a:rPr lang="en-US" sz="1500" spc="-15" dirty="0">
                          <a:effectLst/>
                        </a:rPr>
                        <a:t> </a:t>
                      </a:r>
                      <a:r>
                        <a:rPr lang="en-US" sz="1500" spc="-5" dirty="0">
                          <a:effectLst/>
                        </a:rPr>
                        <a:t>Native</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marL="64770" marR="0">
                        <a:lnSpc>
                          <a:spcPts val="1335"/>
                        </a:lnSpc>
                        <a:spcBef>
                          <a:spcPts val="0"/>
                        </a:spcBef>
                        <a:spcAft>
                          <a:spcPts val="0"/>
                        </a:spcAft>
                      </a:pPr>
                      <a:r>
                        <a:rPr lang="en-US" sz="1500" dirty="0">
                          <a:effectLst/>
                        </a:rPr>
                        <a:t>2</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marL="64770" marR="0">
                        <a:lnSpc>
                          <a:spcPts val="1335"/>
                        </a:lnSpc>
                        <a:spcBef>
                          <a:spcPts val="0"/>
                        </a:spcBef>
                        <a:spcAft>
                          <a:spcPts val="0"/>
                        </a:spcAft>
                      </a:pPr>
                      <a:r>
                        <a:rPr lang="en-US" sz="1500" spc="-5" dirty="0">
                          <a:effectLst/>
                        </a:rPr>
                        <a:t>0.6%</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extLst>
                  <a:ext uri="{0D108BD9-81ED-4DB2-BD59-A6C34878D82A}">
                    <a16:rowId xmlns:a16="http://schemas.microsoft.com/office/drawing/2014/main" val="320514780"/>
                  </a:ext>
                </a:extLst>
              </a:tr>
              <a:tr h="228600">
                <a:tc>
                  <a:txBody>
                    <a:bodyPr/>
                    <a:lstStyle/>
                    <a:p>
                      <a:pPr marL="64770" marR="0">
                        <a:lnSpc>
                          <a:spcPts val="1335"/>
                        </a:lnSpc>
                        <a:spcBef>
                          <a:spcPts val="0"/>
                        </a:spcBef>
                        <a:spcAft>
                          <a:spcPts val="0"/>
                        </a:spcAft>
                      </a:pPr>
                      <a:r>
                        <a:rPr lang="en-US" sz="1500" spc="-5" dirty="0">
                          <a:effectLst/>
                        </a:rPr>
                        <a:t>Asian</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marL="64770" marR="0">
                        <a:lnSpc>
                          <a:spcPts val="1335"/>
                        </a:lnSpc>
                        <a:spcBef>
                          <a:spcPts val="0"/>
                        </a:spcBef>
                        <a:spcAft>
                          <a:spcPts val="0"/>
                        </a:spcAft>
                      </a:pPr>
                      <a:r>
                        <a:rPr lang="en-US" sz="1500" dirty="0">
                          <a:effectLst/>
                        </a:rPr>
                        <a:t>1</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marL="64770" marR="0">
                        <a:lnSpc>
                          <a:spcPts val="1335"/>
                        </a:lnSpc>
                        <a:spcBef>
                          <a:spcPts val="0"/>
                        </a:spcBef>
                        <a:spcAft>
                          <a:spcPts val="0"/>
                        </a:spcAft>
                      </a:pPr>
                      <a:r>
                        <a:rPr lang="en-US" sz="1500" spc="-5" dirty="0">
                          <a:effectLst/>
                        </a:rPr>
                        <a:t>0.3%</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extLst>
                  <a:ext uri="{0D108BD9-81ED-4DB2-BD59-A6C34878D82A}">
                    <a16:rowId xmlns:a16="http://schemas.microsoft.com/office/drawing/2014/main" val="2012544788"/>
                  </a:ext>
                </a:extLst>
              </a:tr>
              <a:tr h="228600">
                <a:tc>
                  <a:txBody>
                    <a:bodyPr/>
                    <a:lstStyle/>
                    <a:p>
                      <a:pPr marL="64770" marR="0">
                        <a:lnSpc>
                          <a:spcPts val="1335"/>
                        </a:lnSpc>
                        <a:spcBef>
                          <a:spcPts val="0"/>
                        </a:spcBef>
                        <a:spcAft>
                          <a:spcPts val="0"/>
                        </a:spcAft>
                      </a:pPr>
                      <a:r>
                        <a:rPr lang="en-US" sz="1500" spc="-5" dirty="0">
                          <a:effectLst/>
                        </a:rPr>
                        <a:t>Black</a:t>
                      </a:r>
                      <a:r>
                        <a:rPr lang="en-US" sz="1500" spc="-10" dirty="0">
                          <a:effectLst/>
                        </a:rPr>
                        <a:t> </a:t>
                      </a:r>
                      <a:r>
                        <a:rPr lang="en-US" sz="1500" dirty="0">
                          <a:effectLst/>
                        </a:rPr>
                        <a:t>or </a:t>
                      </a:r>
                      <a:r>
                        <a:rPr lang="en-US" sz="1500" spc="-5" dirty="0">
                          <a:effectLst/>
                        </a:rPr>
                        <a:t>African </a:t>
                      </a:r>
                      <a:r>
                        <a:rPr lang="en-US" sz="1500" spc="-10" dirty="0">
                          <a:effectLst/>
                        </a:rPr>
                        <a:t>American</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marL="64770" marR="0">
                        <a:lnSpc>
                          <a:spcPts val="1335"/>
                        </a:lnSpc>
                        <a:spcBef>
                          <a:spcPts val="0"/>
                        </a:spcBef>
                        <a:spcAft>
                          <a:spcPts val="0"/>
                        </a:spcAft>
                      </a:pPr>
                      <a:r>
                        <a:rPr lang="en-US" sz="1500" spc="-10" dirty="0">
                          <a:effectLst/>
                        </a:rPr>
                        <a:t>242</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marL="64770" marR="0">
                        <a:lnSpc>
                          <a:spcPts val="1335"/>
                        </a:lnSpc>
                        <a:spcBef>
                          <a:spcPts val="0"/>
                        </a:spcBef>
                        <a:spcAft>
                          <a:spcPts val="0"/>
                        </a:spcAft>
                      </a:pPr>
                      <a:r>
                        <a:rPr lang="en-US" sz="1500" spc="-5" dirty="0">
                          <a:effectLst/>
                        </a:rPr>
                        <a:t>67.8%</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extLst>
                  <a:ext uri="{0D108BD9-81ED-4DB2-BD59-A6C34878D82A}">
                    <a16:rowId xmlns:a16="http://schemas.microsoft.com/office/drawing/2014/main" val="1639347852"/>
                  </a:ext>
                </a:extLst>
              </a:tr>
              <a:tr h="228600">
                <a:tc>
                  <a:txBody>
                    <a:bodyPr/>
                    <a:lstStyle/>
                    <a:p>
                      <a:pPr marL="64770" marR="0">
                        <a:lnSpc>
                          <a:spcPts val="1335"/>
                        </a:lnSpc>
                        <a:spcBef>
                          <a:spcPts val="0"/>
                        </a:spcBef>
                        <a:spcAft>
                          <a:spcPts val="0"/>
                        </a:spcAft>
                      </a:pPr>
                      <a:r>
                        <a:rPr lang="en-US" sz="1500" spc="-5" dirty="0">
                          <a:effectLst/>
                        </a:rPr>
                        <a:t>Mixed/more</a:t>
                      </a:r>
                      <a:r>
                        <a:rPr lang="en-US" sz="1500" spc="5" dirty="0">
                          <a:effectLst/>
                        </a:rPr>
                        <a:t> </a:t>
                      </a:r>
                      <a:r>
                        <a:rPr lang="en-US" sz="1500" spc="-5" dirty="0">
                          <a:effectLst/>
                        </a:rPr>
                        <a:t>than</a:t>
                      </a:r>
                      <a:r>
                        <a:rPr lang="en-US" sz="1500" spc="-15" dirty="0">
                          <a:effectLst/>
                        </a:rPr>
                        <a:t> </a:t>
                      </a:r>
                      <a:r>
                        <a:rPr lang="en-US" sz="1500" dirty="0">
                          <a:effectLst/>
                        </a:rPr>
                        <a:t>one</a:t>
                      </a:r>
                      <a:r>
                        <a:rPr lang="en-US" sz="1500" spc="5" dirty="0">
                          <a:effectLst/>
                        </a:rPr>
                        <a:t> </a:t>
                      </a:r>
                      <a:r>
                        <a:rPr lang="en-US" sz="1500" spc="-5" dirty="0">
                          <a:effectLst/>
                        </a:rPr>
                        <a:t>race</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marL="64770" marR="0">
                        <a:lnSpc>
                          <a:spcPts val="1335"/>
                        </a:lnSpc>
                        <a:spcBef>
                          <a:spcPts val="0"/>
                        </a:spcBef>
                        <a:spcAft>
                          <a:spcPts val="0"/>
                        </a:spcAft>
                      </a:pPr>
                      <a:r>
                        <a:rPr lang="en-US" sz="1500" dirty="0">
                          <a:effectLst/>
                        </a:rPr>
                        <a:t>29</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marL="64770" marR="0">
                        <a:lnSpc>
                          <a:spcPts val="1335"/>
                        </a:lnSpc>
                        <a:spcBef>
                          <a:spcPts val="0"/>
                        </a:spcBef>
                        <a:spcAft>
                          <a:spcPts val="0"/>
                        </a:spcAft>
                      </a:pPr>
                      <a:r>
                        <a:rPr lang="en-US" sz="1500" spc="-5" dirty="0">
                          <a:effectLst/>
                        </a:rPr>
                        <a:t>8.1%</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extLst>
                  <a:ext uri="{0D108BD9-81ED-4DB2-BD59-A6C34878D82A}">
                    <a16:rowId xmlns:a16="http://schemas.microsoft.com/office/drawing/2014/main" val="1874929530"/>
                  </a:ext>
                </a:extLst>
              </a:tr>
              <a:tr h="228600">
                <a:tc>
                  <a:txBody>
                    <a:bodyPr/>
                    <a:lstStyle/>
                    <a:p>
                      <a:pPr marL="64770" marR="0">
                        <a:lnSpc>
                          <a:spcPts val="1335"/>
                        </a:lnSpc>
                        <a:spcBef>
                          <a:spcPts val="0"/>
                        </a:spcBef>
                        <a:spcAft>
                          <a:spcPts val="0"/>
                        </a:spcAft>
                      </a:pPr>
                      <a:r>
                        <a:rPr lang="en-US" sz="1500" spc="-5" dirty="0">
                          <a:effectLst/>
                        </a:rPr>
                        <a:t>White/Caucasian</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marL="64770" marR="0">
                        <a:lnSpc>
                          <a:spcPts val="1335"/>
                        </a:lnSpc>
                        <a:spcBef>
                          <a:spcPts val="0"/>
                        </a:spcBef>
                        <a:spcAft>
                          <a:spcPts val="0"/>
                        </a:spcAft>
                      </a:pPr>
                      <a:r>
                        <a:rPr lang="en-US" sz="1500" dirty="0">
                          <a:effectLst/>
                        </a:rPr>
                        <a:t>68</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marL="64770" marR="0">
                        <a:lnSpc>
                          <a:spcPts val="1335"/>
                        </a:lnSpc>
                        <a:spcBef>
                          <a:spcPts val="0"/>
                        </a:spcBef>
                        <a:spcAft>
                          <a:spcPts val="0"/>
                        </a:spcAft>
                      </a:pPr>
                      <a:r>
                        <a:rPr lang="en-US" sz="1500" spc="-5" dirty="0">
                          <a:effectLst/>
                        </a:rPr>
                        <a:t>19.0%</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extLst>
                  <a:ext uri="{0D108BD9-81ED-4DB2-BD59-A6C34878D82A}">
                    <a16:rowId xmlns:a16="http://schemas.microsoft.com/office/drawing/2014/main" val="1860477403"/>
                  </a:ext>
                </a:extLst>
              </a:tr>
              <a:tr h="228600">
                <a:tc>
                  <a:txBody>
                    <a:bodyPr/>
                    <a:lstStyle/>
                    <a:p>
                      <a:pPr marL="64770" marR="0">
                        <a:lnSpc>
                          <a:spcPts val="1335"/>
                        </a:lnSpc>
                        <a:spcBef>
                          <a:spcPts val="0"/>
                        </a:spcBef>
                        <a:spcAft>
                          <a:spcPts val="0"/>
                        </a:spcAft>
                      </a:pPr>
                      <a:r>
                        <a:rPr lang="en-US" sz="1500" spc="-5" dirty="0">
                          <a:effectLst/>
                        </a:rPr>
                        <a:t>No</a:t>
                      </a:r>
                      <a:r>
                        <a:rPr lang="en-US" sz="1500" spc="5" dirty="0">
                          <a:effectLst/>
                        </a:rPr>
                        <a:t> </a:t>
                      </a:r>
                      <a:r>
                        <a:rPr lang="en-US" sz="1500" spc="-5" dirty="0">
                          <a:effectLst/>
                        </a:rPr>
                        <a:t>Response</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marL="64770" marR="0">
                        <a:lnSpc>
                          <a:spcPts val="1335"/>
                        </a:lnSpc>
                        <a:spcBef>
                          <a:spcPts val="0"/>
                        </a:spcBef>
                        <a:spcAft>
                          <a:spcPts val="0"/>
                        </a:spcAft>
                      </a:pPr>
                      <a:r>
                        <a:rPr lang="en-US" sz="1500" dirty="0">
                          <a:effectLst/>
                        </a:rPr>
                        <a:t>15</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marL="64770" marR="0">
                        <a:lnSpc>
                          <a:spcPts val="1335"/>
                        </a:lnSpc>
                        <a:spcBef>
                          <a:spcPts val="0"/>
                        </a:spcBef>
                        <a:spcAft>
                          <a:spcPts val="0"/>
                        </a:spcAft>
                      </a:pPr>
                      <a:r>
                        <a:rPr lang="en-US" sz="1500" spc="-5" dirty="0">
                          <a:effectLst/>
                        </a:rPr>
                        <a:t>4.2%</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extLst>
                  <a:ext uri="{0D108BD9-81ED-4DB2-BD59-A6C34878D82A}">
                    <a16:rowId xmlns:a16="http://schemas.microsoft.com/office/drawing/2014/main" val="4265011029"/>
                  </a:ext>
                </a:extLst>
              </a:tr>
              <a:tr h="228600">
                <a:tc>
                  <a:txBody>
                    <a:bodyPr/>
                    <a:lstStyle/>
                    <a:p>
                      <a:pPr marL="64770" marR="0">
                        <a:lnSpc>
                          <a:spcPts val="1335"/>
                        </a:lnSpc>
                        <a:spcBef>
                          <a:spcPts val="0"/>
                        </a:spcBef>
                        <a:spcAft>
                          <a:spcPts val="0"/>
                        </a:spcAft>
                      </a:pPr>
                      <a:r>
                        <a:rPr lang="en-US" sz="1500" dirty="0">
                          <a:effectLst/>
                        </a:rPr>
                        <a:t>Total</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marL="64770" marR="0">
                        <a:lnSpc>
                          <a:spcPts val="1335"/>
                        </a:lnSpc>
                        <a:spcBef>
                          <a:spcPts val="0"/>
                        </a:spcBef>
                        <a:spcAft>
                          <a:spcPts val="0"/>
                        </a:spcAft>
                      </a:pPr>
                      <a:r>
                        <a:rPr lang="en-US" sz="1500" spc="-10" dirty="0">
                          <a:effectLst/>
                        </a:rPr>
                        <a:t>357</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marL="64770" marR="0">
                        <a:lnSpc>
                          <a:spcPts val="1335"/>
                        </a:lnSpc>
                        <a:spcBef>
                          <a:spcPts val="0"/>
                        </a:spcBef>
                        <a:spcAft>
                          <a:spcPts val="0"/>
                        </a:spcAft>
                      </a:pPr>
                      <a:r>
                        <a:rPr lang="en-US" sz="1500" spc="-5" dirty="0">
                          <a:effectLst/>
                        </a:rPr>
                        <a:t>100%</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extLst>
                  <a:ext uri="{0D108BD9-81ED-4DB2-BD59-A6C34878D82A}">
                    <a16:rowId xmlns:a16="http://schemas.microsoft.com/office/drawing/2014/main" val="1599983359"/>
                  </a:ext>
                </a:extLst>
              </a:tr>
            </a:tbl>
          </a:graphicData>
        </a:graphic>
      </p:graphicFrame>
      <p:sp>
        <p:nvSpPr>
          <p:cNvPr id="3" name="Rectangle 2">
            <a:extLst>
              <a:ext uri="{FF2B5EF4-FFF2-40B4-BE49-F238E27FC236}">
                <a16:creationId xmlns:a16="http://schemas.microsoft.com/office/drawing/2014/main" id="{56E160F1-19E8-4943-9845-35D5AD226923}"/>
              </a:ext>
            </a:extLst>
          </p:cNvPr>
          <p:cNvSpPr/>
          <p:nvPr/>
        </p:nvSpPr>
        <p:spPr>
          <a:xfrm rot="19209772">
            <a:off x="1188798" y="3667465"/>
            <a:ext cx="1476686" cy="923330"/>
          </a:xfrm>
          <a:prstGeom prst="rect">
            <a:avLst/>
          </a:prstGeom>
          <a:noFill/>
        </p:spPr>
        <p:txBody>
          <a:bodyPr wrap="none" lIns="91440" tIns="45720" rIns="91440" bIns="45720">
            <a:spAutoFit/>
          </a:bodyPr>
          <a:lstStyle/>
          <a:p>
            <a:pPr algn="ctr"/>
            <a:r>
              <a:rPr lang="en-US" sz="5400" b="0" cap="none" spc="0" dirty="0">
                <a:ln w="0"/>
                <a:solidFill>
                  <a:schemeClr val="tx1"/>
                </a:solidFill>
                <a:effectLst>
                  <a:outerShdw blurRad="38100" dist="19050" dir="2700000" algn="tl" rotWithShape="0">
                    <a:schemeClr val="dk1">
                      <a:alpha val="40000"/>
                    </a:schemeClr>
                  </a:outerShdw>
                </a:effectLst>
              </a:rPr>
              <a:t>Race</a:t>
            </a:r>
          </a:p>
        </p:txBody>
      </p:sp>
      <p:graphicFrame>
        <p:nvGraphicFramePr>
          <p:cNvPr id="5" name="Chart 4">
            <a:extLst>
              <a:ext uri="{FF2B5EF4-FFF2-40B4-BE49-F238E27FC236}">
                <a16:creationId xmlns:a16="http://schemas.microsoft.com/office/drawing/2014/main" id="{C5B8D1E2-6439-44CD-849F-274CBCA4AEEF}"/>
              </a:ext>
            </a:extLst>
          </p:cNvPr>
          <p:cNvGraphicFramePr/>
          <p:nvPr>
            <p:extLst>
              <p:ext uri="{D42A27DB-BD31-4B8C-83A1-F6EECF244321}">
                <p14:modId xmlns:p14="http://schemas.microsoft.com/office/powerpoint/2010/main" val="2071616212"/>
              </p:ext>
            </p:extLst>
          </p:nvPr>
        </p:nvGraphicFramePr>
        <p:xfrm>
          <a:off x="3163569" y="2765590"/>
          <a:ext cx="5861685" cy="3331845"/>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64749453"/>
      </p:ext>
    </p:extLst>
  </p:cSld>
  <p:clrMapOvr>
    <a:masterClrMapping/>
  </p:clrMapOvr>
  <mc:AlternateContent xmlns:mc="http://schemas.openxmlformats.org/markup-compatibility/2006">
    <mc:Choice xmlns:p14="http://schemas.microsoft.com/office/powerpoint/2010/main" Requires="p14">
      <p:transition spd="slow" p14:dur="900">
        <p14:warp dir="in"/>
      </p:transition>
    </mc:Choice>
    <mc:Fallback>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192BC428-1FE0-4542-B54D-3C24A4AE4D45}"/>
              </a:ext>
            </a:extLst>
          </p:cNvPr>
          <p:cNvGraphicFramePr>
            <a:graphicFrameLocks noGrp="1"/>
          </p:cNvGraphicFramePr>
          <p:nvPr>
            <p:extLst>
              <p:ext uri="{D42A27DB-BD31-4B8C-83A1-F6EECF244321}">
                <p14:modId xmlns:p14="http://schemas.microsoft.com/office/powerpoint/2010/main" val="691143803"/>
              </p:ext>
            </p:extLst>
          </p:nvPr>
        </p:nvGraphicFramePr>
        <p:xfrm>
          <a:off x="2055812" y="762000"/>
          <a:ext cx="7466013" cy="1577338"/>
        </p:xfrm>
        <a:graphic>
          <a:graphicData uri="http://schemas.openxmlformats.org/drawingml/2006/table">
            <a:tbl>
              <a:tblPr firstRow="1" firstCol="1" lastRow="1" lastCol="1" bandRow="1" bandCol="1">
                <a:tableStyleId>{5C22544A-7EE6-4342-B048-85BDC9FD1C3A}</a:tableStyleId>
              </a:tblPr>
              <a:tblGrid>
                <a:gridCol w="3541365">
                  <a:extLst>
                    <a:ext uri="{9D8B030D-6E8A-4147-A177-3AD203B41FA5}">
                      <a16:colId xmlns:a16="http://schemas.microsoft.com/office/drawing/2014/main" val="3482403678"/>
                    </a:ext>
                  </a:extLst>
                </a:gridCol>
                <a:gridCol w="1667277">
                  <a:extLst>
                    <a:ext uri="{9D8B030D-6E8A-4147-A177-3AD203B41FA5}">
                      <a16:colId xmlns:a16="http://schemas.microsoft.com/office/drawing/2014/main" val="3438890800"/>
                    </a:ext>
                  </a:extLst>
                </a:gridCol>
                <a:gridCol w="2257371">
                  <a:extLst>
                    <a:ext uri="{9D8B030D-6E8A-4147-A177-3AD203B41FA5}">
                      <a16:colId xmlns:a16="http://schemas.microsoft.com/office/drawing/2014/main" val="2621030272"/>
                    </a:ext>
                  </a:extLst>
                </a:gridCol>
              </a:tblGrid>
              <a:tr h="263187">
                <a:tc>
                  <a:txBody>
                    <a:bodyPr/>
                    <a:lstStyle/>
                    <a:p>
                      <a:pPr marL="0" marR="0" algn="ctr">
                        <a:lnSpc>
                          <a:spcPts val="1335"/>
                        </a:lnSpc>
                        <a:spcBef>
                          <a:spcPts val="0"/>
                        </a:spcBef>
                        <a:spcAft>
                          <a:spcPts val="0"/>
                        </a:spcAft>
                      </a:pPr>
                      <a:r>
                        <a:rPr lang="en-US" sz="1500" spc="-5" dirty="0">
                          <a:effectLst/>
                        </a:rPr>
                        <a:t>Ethnicity</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b"/>
                </a:tc>
                <a:tc>
                  <a:txBody>
                    <a:bodyPr/>
                    <a:lstStyle/>
                    <a:p>
                      <a:pPr marL="421005" marR="0">
                        <a:lnSpc>
                          <a:spcPts val="1335"/>
                        </a:lnSpc>
                        <a:spcBef>
                          <a:spcPts val="0"/>
                        </a:spcBef>
                        <a:spcAft>
                          <a:spcPts val="0"/>
                        </a:spcAft>
                      </a:pPr>
                      <a:r>
                        <a:rPr lang="en-US" sz="1500" spc="-5" dirty="0">
                          <a:effectLst/>
                        </a:rPr>
                        <a:t>Number</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b"/>
                </a:tc>
                <a:tc>
                  <a:txBody>
                    <a:bodyPr/>
                    <a:lstStyle/>
                    <a:p>
                      <a:pPr marL="567690" marR="0">
                        <a:lnSpc>
                          <a:spcPts val="1335"/>
                        </a:lnSpc>
                        <a:spcBef>
                          <a:spcPts val="0"/>
                        </a:spcBef>
                        <a:spcAft>
                          <a:spcPts val="0"/>
                        </a:spcAft>
                      </a:pPr>
                      <a:r>
                        <a:rPr lang="en-US" sz="1500" spc="-5" dirty="0">
                          <a:effectLst/>
                        </a:rPr>
                        <a:t>Percentage</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b"/>
                </a:tc>
                <a:extLst>
                  <a:ext uri="{0D108BD9-81ED-4DB2-BD59-A6C34878D82A}">
                    <a16:rowId xmlns:a16="http://schemas.microsoft.com/office/drawing/2014/main" val="3337210384"/>
                  </a:ext>
                </a:extLst>
              </a:tr>
              <a:tr h="261403">
                <a:tc>
                  <a:txBody>
                    <a:bodyPr/>
                    <a:lstStyle/>
                    <a:p>
                      <a:pPr marL="64770" marR="0">
                        <a:lnSpc>
                          <a:spcPts val="1335"/>
                        </a:lnSpc>
                        <a:spcBef>
                          <a:spcPts val="0"/>
                        </a:spcBef>
                        <a:spcAft>
                          <a:spcPts val="0"/>
                        </a:spcAft>
                      </a:pPr>
                      <a:r>
                        <a:rPr lang="en-US" sz="1500" spc="-5" dirty="0">
                          <a:effectLst/>
                        </a:rPr>
                        <a:t>Haitian</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b"/>
                </a:tc>
                <a:tc>
                  <a:txBody>
                    <a:bodyPr/>
                    <a:lstStyle/>
                    <a:p>
                      <a:pPr marL="64770" marR="0">
                        <a:lnSpc>
                          <a:spcPts val="1335"/>
                        </a:lnSpc>
                        <a:spcBef>
                          <a:spcPts val="0"/>
                        </a:spcBef>
                        <a:spcAft>
                          <a:spcPts val="0"/>
                        </a:spcAft>
                      </a:pPr>
                      <a:r>
                        <a:rPr lang="en-US" sz="1500" dirty="0">
                          <a:effectLst/>
                        </a:rPr>
                        <a:t>33</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b"/>
                </a:tc>
                <a:tc>
                  <a:txBody>
                    <a:bodyPr/>
                    <a:lstStyle/>
                    <a:p>
                      <a:pPr marL="64770" marR="0">
                        <a:lnSpc>
                          <a:spcPts val="1335"/>
                        </a:lnSpc>
                        <a:spcBef>
                          <a:spcPts val="0"/>
                        </a:spcBef>
                        <a:spcAft>
                          <a:spcPts val="0"/>
                        </a:spcAft>
                      </a:pPr>
                      <a:r>
                        <a:rPr lang="en-US" sz="1500" spc="-5" dirty="0">
                          <a:effectLst/>
                        </a:rPr>
                        <a:t>9.2%</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b"/>
                </a:tc>
                <a:extLst>
                  <a:ext uri="{0D108BD9-81ED-4DB2-BD59-A6C34878D82A}">
                    <a16:rowId xmlns:a16="http://schemas.microsoft.com/office/drawing/2014/main" val="1623228731"/>
                  </a:ext>
                </a:extLst>
              </a:tr>
              <a:tr h="263187">
                <a:tc>
                  <a:txBody>
                    <a:bodyPr/>
                    <a:lstStyle/>
                    <a:p>
                      <a:pPr marL="64770" marR="0">
                        <a:spcBef>
                          <a:spcPts val="0"/>
                        </a:spcBef>
                        <a:spcAft>
                          <a:spcPts val="0"/>
                        </a:spcAft>
                      </a:pPr>
                      <a:r>
                        <a:rPr lang="en-US" sz="1500" spc="-5" dirty="0">
                          <a:effectLst/>
                        </a:rPr>
                        <a:t>Hispanic/Latina/o</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b"/>
                </a:tc>
                <a:tc>
                  <a:txBody>
                    <a:bodyPr/>
                    <a:lstStyle/>
                    <a:p>
                      <a:pPr marL="64770" marR="0">
                        <a:spcBef>
                          <a:spcPts val="0"/>
                        </a:spcBef>
                        <a:spcAft>
                          <a:spcPts val="0"/>
                        </a:spcAft>
                      </a:pPr>
                      <a:r>
                        <a:rPr lang="en-US" sz="1500" dirty="0">
                          <a:effectLst/>
                        </a:rPr>
                        <a:t>48</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b"/>
                </a:tc>
                <a:tc>
                  <a:txBody>
                    <a:bodyPr/>
                    <a:lstStyle/>
                    <a:p>
                      <a:pPr marL="64770" marR="0">
                        <a:spcBef>
                          <a:spcPts val="0"/>
                        </a:spcBef>
                        <a:spcAft>
                          <a:spcPts val="0"/>
                        </a:spcAft>
                      </a:pPr>
                      <a:r>
                        <a:rPr lang="en-US" sz="1500" spc="-5" dirty="0">
                          <a:effectLst/>
                        </a:rPr>
                        <a:t>13.4%</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b"/>
                </a:tc>
                <a:extLst>
                  <a:ext uri="{0D108BD9-81ED-4DB2-BD59-A6C34878D82A}">
                    <a16:rowId xmlns:a16="http://schemas.microsoft.com/office/drawing/2014/main" val="3322722710"/>
                  </a:ext>
                </a:extLst>
              </a:tr>
              <a:tr h="263187">
                <a:tc>
                  <a:txBody>
                    <a:bodyPr/>
                    <a:lstStyle/>
                    <a:p>
                      <a:pPr marL="64770" marR="0">
                        <a:lnSpc>
                          <a:spcPts val="1335"/>
                        </a:lnSpc>
                        <a:spcBef>
                          <a:spcPts val="0"/>
                        </a:spcBef>
                        <a:spcAft>
                          <a:spcPts val="0"/>
                        </a:spcAft>
                      </a:pPr>
                      <a:r>
                        <a:rPr lang="en-US" sz="1500" spc="-5" dirty="0">
                          <a:effectLst/>
                        </a:rPr>
                        <a:t>Non-Hispanic/Latina/o</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b"/>
                </a:tc>
                <a:tc>
                  <a:txBody>
                    <a:bodyPr/>
                    <a:lstStyle/>
                    <a:p>
                      <a:pPr marL="64770" marR="0">
                        <a:lnSpc>
                          <a:spcPts val="1335"/>
                        </a:lnSpc>
                        <a:spcBef>
                          <a:spcPts val="0"/>
                        </a:spcBef>
                        <a:spcAft>
                          <a:spcPts val="0"/>
                        </a:spcAft>
                      </a:pPr>
                      <a:r>
                        <a:rPr lang="en-US" sz="1500" spc="-10" dirty="0">
                          <a:effectLst/>
                        </a:rPr>
                        <a:t>222</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b"/>
                </a:tc>
                <a:tc>
                  <a:txBody>
                    <a:bodyPr/>
                    <a:lstStyle/>
                    <a:p>
                      <a:pPr marL="64770" marR="0">
                        <a:lnSpc>
                          <a:spcPts val="1335"/>
                        </a:lnSpc>
                        <a:spcBef>
                          <a:spcPts val="0"/>
                        </a:spcBef>
                        <a:spcAft>
                          <a:spcPts val="0"/>
                        </a:spcAft>
                      </a:pPr>
                      <a:r>
                        <a:rPr lang="en-US" sz="1500" spc="-5" dirty="0">
                          <a:effectLst/>
                        </a:rPr>
                        <a:t>62.2%</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b"/>
                </a:tc>
                <a:extLst>
                  <a:ext uri="{0D108BD9-81ED-4DB2-BD59-A6C34878D82A}">
                    <a16:rowId xmlns:a16="http://schemas.microsoft.com/office/drawing/2014/main" val="196898762"/>
                  </a:ext>
                </a:extLst>
              </a:tr>
              <a:tr h="263187">
                <a:tc>
                  <a:txBody>
                    <a:bodyPr/>
                    <a:lstStyle/>
                    <a:p>
                      <a:pPr marL="64770" marR="0">
                        <a:lnSpc>
                          <a:spcPts val="1335"/>
                        </a:lnSpc>
                        <a:spcBef>
                          <a:spcPts val="0"/>
                        </a:spcBef>
                        <a:spcAft>
                          <a:spcPts val="0"/>
                        </a:spcAft>
                      </a:pPr>
                      <a:r>
                        <a:rPr lang="en-US" sz="1500" spc="-5" dirty="0">
                          <a:effectLst/>
                        </a:rPr>
                        <a:t>No</a:t>
                      </a:r>
                      <a:r>
                        <a:rPr lang="en-US" sz="1500" spc="5" dirty="0">
                          <a:effectLst/>
                        </a:rPr>
                        <a:t> </a:t>
                      </a:r>
                      <a:r>
                        <a:rPr lang="en-US" sz="1500" spc="-5" dirty="0">
                          <a:effectLst/>
                        </a:rPr>
                        <a:t>Response</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b"/>
                </a:tc>
                <a:tc>
                  <a:txBody>
                    <a:bodyPr/>
                    <a:lstStyle/>
                    <a:p>
                      <a:pPr marL="64770" marR="0">
                        <a:lnSpc>
                          <a:spcPts val="1335"/>
                        </a:lnSpc>
                        <a:spcBef>
                          <a:spcPts val="0"/>
                        </a:spcBef>
                        <a:spcAft>
                          <a:spcPts val="0"/>
                        </a:spcAft>
                      </a:pPr>
                      <a:r>
                        <a:rPr lang="en-US" sz="1500" dirty="0">
                          <a:effectLst/>
                        </a:rPr>
                        <a:t>54</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b"/>
                </a:tc>
                <a:tc>
                  <a:txBody>
                    <a:bodyPr/>
                    <a:lstStyle/>
                    <a:p>
                      <a:pPr marL="64770" marR="0">
                        <a:lnSpc>
                          <a:spcPts val="1335"/>
                        </a:lnSpc>
                        <a:spcBef>
                          <a:spcPts val="0"/>
                        </a:spcBef>
                        <a:spcAft>
                          <a:spcPts val="0"/>
                        </a:spcAft>
                      </a:pPr>
                      <a:r>
                        <a:rPr lang="en-US" sz="1500" spc="-5" dirty="0">
                          <a:effectLst/>
                        </a:rPr>
                        <a:t>15.1%</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b"/>
                </a:tc>
                <a:extLst>
                  <a:ext uri="{0D108BD9-81ED-4DB2-BD59-A6C34878D82A}">
                    <a16:rowId xmlns:a16="http://schemas.microsoft.com/office/drawing/2014/main" val="3516752108"/>
                  </a:ext>
                </a:extLst>
              </a:tr>
              <a:tr h="263187">
                <a:tc>
                  <a:txBody>
                    <a:bodyPr/>
                    <a:lstStyle/>
                    <a:p>
                      <a:pPr marL="64770" marR="0">
                        <a:lnSpc>
                          <a:spcPts val="1335"/>
                        </a:lnSpc>
                        <a:spcBef>
                          <a:spcPts val="0"/>
                        </a:spcBef>
                        <a:spcAft>
                          <a:spcPts val="0"/>
                        </a:spcAft>
                      </a:pPr>
                      <a:r>
                        <a:rPr lang="en-US" sz="1500" spc="-5" dirty="0">
                          <a:effectLst/>
                        </a:rPr>
                        <a:t>Total</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b"/>
                </a:tc>
                <a:tc>
                  <a:txBody>
                    <a:bodyPr/>
                    <a:lstStyle/>
                    <a:p>
                      <a:pPr marL="64770" marR="0">
                        <a:lnSpc>
                          <a:spcPts val="1335"/>
                        </a:lnSpc>
                        <a:spcBef>
                          <a:spcPts val="0"/>
                        </a:spcBef>
                        <a:spcAft>
                          <a:spcPts val="0"/>
                        </a:spcAft>
                      </a:pPr>
                      <a:r>
                        <a:rPr lang="en-US" sz="1500" spc="-10" dirty="0">
                          <a:effectLst/>
                        </a:rPr>
                        <a:t>357</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b"/>
                </a:tc>
                <a:tc>
                  <a:txBody>
                    <a:bodyPr/>
                    <a:lstStyle/>
                    <a:p>
                      <a:pPr marL="64770" marR="0">
                        <a:lnSpc>
                          <a:spcPts val="1335"/>
                        </a:lnSpc>
                        <a:spcBef>
                          <a:spcPts val="0"/>
                        </a:spcBef>
                        <a:spcAft>
                          <a:spcPts val="0"/>
                        </a:spcAft>
                      </a:pPr>
                      <a:r>
                        <a:rPr lang="en-US" sz="1500" spc="-5" dirty="0">
                          <a:effectLst/>
                        </a:rPr>
                        <a:t>100%</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b"/>
                </a:tc>
                <a:extLst>
                  <a:ext uri="{0D108BD9-81ED-4DB2-BD59-A6C34878D82A}">
                    <a16:rowId xmlns:a16="http://schemas.microsoft.com/office/drawing/2014/main" val="3654056932"/>
                  </a:ext>
                </a:extLst>
              </a:tr>
            </a:tbl>
          </a:graphicData>
        </a:graphic>
      </p:graphicFrame>
      <p:graphicFrame>
        <p:nvGraphicFramePr>
          <p:cNvPr id="3" name="Chart 2">
            <a:extLst>
              <a:ext uri="{FF2B5EF4-FFF2-40B4-BE49-F238E27FC236}">
                <a16:creationId xmlns:a16="http://schemas.microsoft.com/office/drawing/2014/main" id="{1EFB1BB0-5C91-4874-90E9-D827B7D8337F}"/>
              </a:ext>
            </a:extLst>
          </p:cNvPr>
          <p:cNvGraphicFramePr/>
          <p:nvPr>
            <p:extLst>
              <p:ext uri="{D42A27DB-BD31-4B8C-83A1-F6EECF244321}">
                <p14:modId xmlns:p14="http://schemas.microsoft.com/office/powerpoint/2010/main" val="3399183744"/>
              </p:ext>
            </p:extLst>
          </p:nvPr>
        </p:nvGraphicFramePr>
        <p:xfrm>
          <a:off x="2881947" y="2339338"/>
          <a:ext cx="6424930" cy="3857625"/>
        </p:xfrm>
        <a:graphic>
          <a:graphicData uri="http://schemas.openxmlformats.org/drawingml/2006/chart">
            <c:chart xmlns:c="http://schemas.openxmlformats.org/drawingml/2006/chart" xmlns:r="http://schemas.openxmlformats.org/officeDocument/2006/relationships" r:id="rId3"/>
          </a:graphicData>
        </a:graphic>
      </p:graphicFrame>
      <p:sp>
        <p:nvSpPr>
          <p:cNvPr id="4" name="Rectangle 3">
            <a:extLst>
              <a:ext uri="{FF2B5EF4-FFF2-40B4-BE49-F238E27FC236}">
                <a16:creationId xmlns:a16="http://schemas.microsoft.com/office/drawing/2014/main" id="{49DBD2ED-9F29-424E-8993-5A8B0CED99B2}"/>
              </a:ext>
            </a:extLst>
          </p:cNvPr>
          <p:cNvSpPr/>
          <p:nvPr/>
        </p:nvSpPr>
        <p:spPr>
          <a:xfrm rot="19209772">
            <a:off x="605307" y="3667465"/>
            <a:ext cx="2643673" cy="923330"/>
          </a:xfrm>
          <a:prstGeom prst="rect">
            <a:avLst/>
          </a:prstGeom>
          <a:noFill/>
        </p:spPr>
        <p:txBody>
          <a:bodyPr wrap="none" lIns="91440" tIns="45720" rIns="91440" bIns="45720">
            <a:spAutoFit/>
          </a:bodyPr>
          <a:lstStyle/>
          <a:p>
            <a:pPr algn="ctr"/>
            <a:r>
              <a:rPr lang="en-US" sz="5400" b="0" cap="none" spc="0" dirty="0">
                <a:ln w="0"/>
                <a:solidFill>
                  <a:schemeClr val="tx1"/>
                </a:solidFill>
                <a:effectLst>
                  <a:outerShdw blurRad="38100" dist="19050" dir="2700000" algn="tl" rotWithShape="0">
                    <a:schemeClr val="dk1">
                      <a:alpha val="40000"/>
                    </a:schemeClr>
                  </a:outerShdw>
                </a:effectLst>
              </a:rPr>
              <a:t>Ethnicity</a:t>
            </a:r>
          </a:p>
        </p:txBody>
      </p:sp>
    </p:spTree>
    <p:extLst>
      <p:ext uri="{BB962C8B-B14F-4D97-AF65-F5344CB8AC3E}">
        <p14:creationId xmlns:p14="http://schemas.microsoft.com/office/powerpoint/2010/main" val="1659563958"/>
      </p:ext>
    </p:extLst>
  </p:cSld>
  <p:clrMapOvr>
    <a:masterClrMapping/>
  </p:clrMapOvr>
  <mc:AlternateContent xmlns:mc="http://schemas.openxmlformats.org/markup-compatibility/2006">
    <mc:Choice xmlns:p14="http://schemas.microsoft.com/office/powerpoint/2010/main" Requires="p14">
      <p:transition spd="slow" p14:dur="1400">
        <p14:ripple/>
      </p:transition>
    </mc:Choice>
    <mc:Fallback>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E19B77B7-CA43-44A6-BFA0-048451543C4B}"/>
              </a:ext>
            </a:extLst>
          </p:cNvPr>
          <p:cNvSpPr/>
          <p:nvPr/>
        </p:nvSpPr>
        <p:spPr>
          <a:xfrm rot="19209772">
            <a:off x="1295782" y="3667465"/>
            <a:ext cx="1262718" cy="923330"/>
          </a:xfrm>
          <a:prstGeom prst="rect">
            <a:avLst/>
          </a:prstGeom>
          <a:noFill/>
        </p:spPr>
        <p:txBody>
          <a:bodyPr wrap="none" lIns="91440" tIns="45720" rIns="91440" bIns="45720">
            <a:spAutoFit/>
          </a:bodyPr>
          <a:lstStyle/>
          <a:p>
            <a:pPr algn="ctr"/>
            <a:r>
              <a:rPr lang="en-US" sz="5400" b="0" cap="none" spc="0" dirty="0">
                <a:ln w="0"/>
                <a:solidFill>
                  <a:schemeClr val="tx1"/>
                </a:solidFill>
                <a:effectLst>
                  <a:outerShdw blurRad="38100" dist="19050" dir="2700000" algn="tl" rotWithShape="0">
                    <a:schemeClr val="dk1">
                      <a:alpha val="40000"/>
                    </a:schemeClr>
                  </a:outerShdw>
                </a:effectLst>
              </a:rPr>
              <a:t>Age</a:t>
            </a:r>
          </a:p>
        </p:txBody>
      </p:sp>
      <p:graphicFrame>
        <p:nvGraphicFramePr>
          <p:cNvPr id="3" name="Table 2">
            <a:extLst>
              <a:ext uri="{FF2B5EF4-FFF2-40B4-BE49-F238E27FC236}">
                <a16:creationId xmlns:a16="http://schemas.microsoft.com/office/drawing/2014/main" id="{191E8B18-B62C-4668-BEE5-7BF9EF208F69}"/>
              </a:ext>
            </a:extLst>
          </p:cNvPr>
          <p:cNvGraphicFramePr>
            <a:graphicFrameLocks noGrp="1"/>
          </p:cNvGraphicFramePr>
          <p:nvPr>
            <p:extLst>
              <p:ext uri="{D42A27DB-BD31-4B8C-83A1-F6EECF244321}">
                <p14:modId xmlns:p14="http://schemas.microsoft.com/office/powerpoint/2010/main" val="490207178"/>
              </p:ext>
            </p:extLst>
          </p:nvPr>
        </p:nvGraphicFramePr>
        <p:xfrm>
          <a:off x="2285999" y="838200"/>
          <a:ext cx="7616826" cy="1676401"/>
        </p:xfrm>
        <a:graphic>
          <a:graphicData uri="http://schemas.openxmlformats.org/drawingml/2006/table">
            <a:tbl>
              <a:tblPr firstRow="1" firstCol="1" lastRow="1" lastCol="1" bandRow="1" bandCol="1">
                <a:tableStyleId>{5C22544A-7EE6-4342-B048-85BDC9FD1C3A}</a:tableStyleId>
              </a:tblPr>
              <a:tblGrid>
                <a:gridCol w="2698067">
                  <a:extLst>
                    <a:ext uri="{9D8B030D-6E8A-4147-A177-3AD203B41FA5}">
                      <a16:colId xmlns:a16="http://schemas.microsoft.com/office/drawing/2014/main" val="2295079788"/>
                    </a:ext>
                  </a:extLst>
                </a:gridCol>
                <a:gridCol w="2160409">
                  <a:extLst>
                    <a:ext uri="{9D8B030D-6E8A-4147-A177-3AD203B41FA5}">
                      <a16:colId xmlns:a16="http://schemas.microsoft.com/office/drawing/2014/main" val="3416690506"/>
                    </a:ext>
                  </a:extLst>
                </a:gridCol>
                <a:gridCol w="2758350">
                  <a:extLst>
                    <a:ext uri="{9D8B030D-6E8A-4147-A177-3AD203B41FA5}">
                      <a16:colId xmlns:a16="http://schemas.microsoft.com/office/drawing/2014/main" val="3676123619"/>
                    </a:ext>
                  </a:extLst>
                </a:gridCol>
              </a:tblGrid>
              <a:tr h="239718">
                <a:tc>
                  <a:txBody>
                    <a:bodyPr/>
                    <a:lstStyle/>
                    <a:p>
                      <a:pPr marL="0" marR="0" algn="ctr">
                        <a:lnSpc>
                          <a:spcPts val="1335"/>
                        </a:lnSpc>
                        <a:spcBef>
                          <a:spcPts val="0"/>
                        </a:spcBef>
                        <a:spcAft>
                          <a:spcPts val="0"/>
                        </a:spcAft>
                      </a:pPr>
                      <a:r>
                        <a:rPr lang="en-US" sz="1500" dirty="0">
                          <a:effectLst/>
                        </a:rPr>
                        <a:t>Age</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b"/>
                </a:tc>
                <a:tc>
                  <a:txBody>
                    <a:bodyPr/>
                    <a:lstStyle/>
                    <a:p>
                      <a:pPr marL="0" marR="0" algn="ctr">
                        <a:lnSpc>
                          <a:spcPts val="1335"/>
                        </a:lnSpc>
                        <a:spcBef>
                          <a:spcPts val="0"/>
                        </a:spcBef>
                        <a:spcAft>
                          <a:spcPts val="0"/>
                        </a:spcAft>
                      </a:pPr>
                      <a:r>
                        <a:rPr lang="en-US" sz="1500" spc="-5" dirty="0">
                          <a:effectLst/>
                        </a:rPr>
                        <a:t>Number</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b"/>
                </a:tc>
                <a:tc>
                  <a:txBody>
                    <a:bodyPr/>
                    <a:lstStyle/>
                    <a:p>
                      <a:pPr marL="0" marR="0" algn="ctr">
                        <a:lnSpc>
                          <a:spcPts val="1335"/>
                        </a:lnSpc>
                        <a:spcBef>
                          <a:spcPts val="0"/>
                        </a:spcBef>
                        <a:spcAft>
                          <a:spcPts val="0"/>
                        </a:spcAft>
                      </a:pPr>
                      <a:r>
                        <a:rPr lang="en-US" sz="1500" spc="-5" dirty="0">
                          <a:effectLst/>
                        </a:rPr>
                        <a:t>Percentage</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b"/>
                </a:tc>
                <a:extLst>
                  <a:ext uri="{0D108BD9-81ED-4DB2-BD59-A6C34878D82A}">
                    <a16:rowId xmlns:a16="http://schemas.microsoft.com/office/drawing/2014/main" val="3202635986"/>
                  </a:ext>
                </a:extLst>
              </a:tr>
              <a:tr h="239718">
                <a:tc>
                  <a:txBody>
                    <a:bodyPr/>
                    <a:lstStyle/>
                    <a:p>
                      <a:pPr marL="64770" marR="0">
                        <a:lnSpc>
                          <a:spcPts val="1335"/>
                        </a:lnSpc>
                        <a:spcBef>
                          <a:spcPts val="0"/>
                        </a:spcBef>
                        <a:spcAft>
                          <a:spcPts val="0"/>
                        </a:spcAft>
                      </a:pPr>
                      <a:r>
                        <a:rPr lang="en-US" sz="1500" spc="-5" dirty="0">
                          <a:effectLst/>
                        </a:rPr>
                        <a:t>13-24</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b"/>
                </a:tc>
                <a:tc>
                  <a:txBody>
                    <a:bodyPr/>
                    <a:lstStyle/>
                    <a:p>
                      <a:pPr marL="64770" marR="0">
                        <a:lnSpc>
                          <a:spcPts val="1335"/>
                        </a:lnSpc>
                        <a:spcBef>
                          <a:spcPts val="0"/>
                        </a:spcBef>
                        <a:spcAft>
                          <a:spcPts val="0"/>
                        </a:spcAft>
                      </a:pPr>
                      <a:r>
                        <a:rPr lang="en-US" sz="1500" dirty="0">
                          <a:effectLst/>
                        </a:rPr>
                        <a:t>6</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b"/>
                </a:tc>
                <a:tc>
                  <a:txBody>
                    <a:bodyPr/>
                    <a:lstStyle/>
                    <a:p>
                      <a:pPr marL="64770" marR="0">
                        <a:lnSpc>
                          <a:spcPts val="1335"/>
                        </a:lnSpc>
                        <a:spcBef>
                          <a:spcPts val="0"/>
                        </a:spcBef>
                        <a:spcAft>
                          <a:spcPts val="0"/>
                        </a:spcAft>
                      </a:pPr>
                      <a:r>
                        <a:rPr lang="en-US" sz="1500" spc="-5" dirty="0">
                          <a:effectLst/>
                        </a:rPr>
                        <a:t>1.7%</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b"/>
                </a:tc>
                <a:extLst>
                  <a:ext uri="{0D108BD9-81ED-4DB2-BD59-A6C34878D82A}">
                    <a16:rowId xmlns:a16="http://schemas.microsoft.com/office/drawing/2014/main" val="47858108"/>
                  </a:ext>
                </a:extLst>
              </a:tr>
              <a:tr h="239718">
                <a:tc>
                  <a:txBody>
                    <a:bodyPr/>
                    <a:lstStyle/>
                    <a:p>
                      <a:pPr marL="64770" marR="0">
                        <a:lnSpc>
                          <a:spcPts val="1335"/>
                        </a:lnSpc>
                        <a:spcBef>
                          <a:spcPts val="0"/>
                        </a:spcBef>
                        <a:spcAft>
                          <a:spcPts val="0"/>
                        </a:spcAft>
                      </a:pPr>
                      <a:r>
                        <a:rPr lang="en-US" sz="1500" spc="-5" dirty="0">
                          <a:effectLst/>
                        </a:rPr>
                        <a:t>25-44</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b"/>
                </a:tc>
                <a:tc>
                  <a:txBody>
                    <a:bodyPr/>
                    <a:lstStyle/>
                    <a:p>
                      <a:pPr marL="64770" marR="0">
                        <a:lnSpc>
                          <a:spcPts val="1335"/>
                        </a:lnSpc>
                        <a:spcBef>
                          <a:spcPts val="0"/>
                        </a:spcBef>
                        <a:spcAft>
                          <a:spcPts val="0"/>
                        </a:spcAft>
                      </a:pPr>
                      <a:r>
                        <a:rPr lang="en-US" sz="1500" dirty="0">
                          <a:effectLst/>
                        </a:rPr>
                        <a:t>80</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b"/>
                </a:tc>
                <a:tc>
                  <a:txBody>
                    <a:bodyPr/>
                    <a:lstStyle/>
                    <a:p>
                      <a:pPr marL="64770" marR="0">
                        <a:lnSpc>
                          <a:spcPts val="1335"/>
                        </a:lnSpc>
                        <a:spcBef>
                          <a:spcPts val="0"/>
                        </a:spcBef>
                        <a:spcAft>
                          <a:spcPts val="0"/>
                        </a:spcAft>
                      </a:pPr>
                      <a:r>
                        <a:rPr lang="en-US" sz="1500" spc="-5" dirty="0">
                          <a:effectLst/>
                        </a:rPr>
                        <a:t>22.4%</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b"/>
                </a:tc>
                <a:extLst>
                  <a:ext uri="{0D108BD9-81ED-4DB2-BD59-A6C34878D82A}">
                    <a16:rowId xmlns:a16="http://schemas.microsoft.com/office/drawing/2014/main" val="319667779"/>
                  </a:ext>
                </a:extLst>
              </a:tr>
              <a:tr h="239718">
                <a:tc>
                  <a:txBody>
                    <a:bodyPr/>
                    <a:lstStyle/>
                    <a:p>
                      <a:pPr marL="64770" marR="0">
                        <a:lnSpc>
                          <a:spcPts val="1335"/>
                        </a:lnSpc>
                        <a:spcBef>
                          <a:spcPts val="0"/>
                        </a:spcBef>
                        <a:spcAft>
                          <a:spcPts val="0"/>
                        </a:spcAft>
                      </a:pPr>
                      <a:r>
                        <a:rPr lang="en-US" sz="1500" spc="-5" dirty="0">
                          <a:effectLst/>
                        </a:rPr>
                        <a:t>45-64</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b"/>
                </a:tc>
                <a:tc>
                  <a:txBody>
                    <a:bodyPr/>
                    <a:lstStyle/>
                    <a:p>
                      <a:pPr marL="64770" marR="0">
                        <a:lnSpc>
                          <a:spcPts val="1335"/>
                        </a:lnSpc>
                        <a:spcBef>
                          <a:spcPts val="0"/>
                        </a:spcBef>
                        <a:spcAft>
                          <a:spcPts val="0"/>
                        </a:spcAft>
                      </a:pPr>
                      <a:r>
                        <a:rPr lang="en-US" sz="1500" spc="-10" dirty="0">
                          <a:effectLst/>
                        </a:rPr>
                        <a:t>199</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b"/>
                </a:tc>
                <a:tc>
                  <a:txBody>
                    <a:bodyPr/>
                    <a:lstStyle/>
                    <a:p>
                      <a:pPr marL="64770" marR="0">
                        <a:lnSpc>
                          <a:spcPts val="1335"/>
                        </a:lnSpc>
                        <a:spcBef>
                          <a:spcPts val="0"/>
                        </a:spcBef>
                        <a:spcAft>
                          <a:spcPts val="0"/>
                        </a:spcAft>
                      </a:pPr>
                      <a:r>
                        <a:rPr lang="en-US" sz="1500" spc="-5" dirty="0">
                          <a:effectLst/>
                        </a:rPr>
                        <a:t>55.7%</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b"/>
                </a:tc>
                <a:extLst>
                  <a:ext uri="{0D108BD9-81ED-4DB2-BD59-A6C34878D82A}">
                    <a16:rowId xmlns:a16="http://schemas.microsoft.com/office/drawing/2014/main" val="409167068"/>
                  </a:ext>
                </a:extLst>
              </a:tr>
              <a:tr h="238093">
                <a:tc>
                  <a:txBody>
                    <a:bodyPr/>
                    <a:lstStyle/>
                    <a:p>
                      <a:pPr marL="64770" marR="0">
                        <a:lnSpc>
                          <a:spcPts val="1335"/>
                        </a:lnSpc>
                        <a:spcBef>
                          <a:spcPts val="0"/>
                        </a:spcBef>
                        <a:spcAft>
                          <a:spcPts val="0"/>
                        </a:spcAft>
                      </a:pPr>
                      <a:r>
                        <a:rPr lang="en-US" sz="1500" dirty="0">
                          <a:effectLst/>
                        </a:rPr>
                        <a:t>65+</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b"/>
                </a:tc>
                <a:tc>
                  <a:txBody>
                    <a:bodyPr/>
                    <a:lstStyle/>
                    <a:p>
                      <a:pPr marL="64770" marR="0">
                        <a:lnSpc>
                          <a:spcPts val="1335"/>
                        </a:lnSpc>
                        <a:spcBef>
                          <a:spcPts val="0"/>
                        </a:spcBef>
                        <a:spcAft>
                          <a:spcPts val="0"/>
                        </a:spcAft>
                      </a:pPr>
                      <a:r>
                        <a:rPr lang="en-US" sz="1500" dirty="0">
                          <a:effectLst/>
                        </a:rPr>
                        <a:t>22</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b"/>
                </a:tc>
                <a:tc>
                  <a:txBody>
                    <a:bodyPr/>
                    <a:lstStyle/>
                    <a:p>
                      <a:pPr marL="64770" marR="0">
                        <a:lnSpc>
                          <a:spcPts val="1335"/>
                        </a:lnSpc>
                        <a:spcBef>
                          <a:spcPts val="0"/>
                        </a:spcBef>
                        <a:spcAft>
                          <a:spcPts val="0"/>
                        </a:spcAft>
                      </a:pPr>
                      <a:r>
                        <a:rPr lang="en-US" sz="1500" spc="-5" dirty="0">
                          <a:effectLst/>
                        </a:rPr>
                        <a:t>6.2%</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b"/>
                </a:tc>
                <a:extLst>
                  <a:ext uri="{0D108BD9-81ED-4DB2-BD59-A6C34878D82A}">
                    <a16:rowId xmlns:a16="http://schemas.microsoft.com/office/drawing/2014/main" val="1615038241"/>
                  </a:ext>
                </a:extLst>
              </a:tr>
              <a:tr h="239718">
                <a:tc>
                  <a:txBody>
                    <a:bodyPr/>
                    <a:lstStyle/>
                    <a:p>
                      <a:pPr marL="64770" marR="0">
                        <a:spcBef>
                          <a:spcPts val="0"/>
                        </a:spcBef>
                        <a:spcAft>
                          <a:spcPts val="0"/>
                        </a:spcAft>
                      </a:pPr>
                      <a:r>
                        <a:rPr lang="en-US" sz="1500" spc="-5" dirty="0">
                          <a:effectLst/>
                        </a:rPr>
                        <a:t>No</a:t>
                      </a:r>
                      <a:r>
                        <a:rPr lang="en-US" sz="1500" spc="5" dirty="0">
                          <a:effectLst/>
                        </a:rPr>
                        <a:t> </a:t>
                      </a:r>
                      <a:r>
                        <a:rPr lang="en-US" sz="1500" spc="-5" dirty="0">
                          <a:effectLst/>
                        </a:rPr>
                        <a:t>Response</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b"/>
                </a:tc>
                <a:tc>
                  <a:txBody>
                    <a:bodyPr/>
                    <a:lstStyle/>
                    <a:p>
                      <a:pPr marL="64770" marR="0">
                        <a:spcBef>
                          <a:spcPts val="0"/>
                        </a:spcBef>
                        <a:spcAft>
                          <a:spcPts val="0"/>
                        </a:spcAft>
                      </a:pPr>
                      <a:r>
                        <a:rPr lang="en-US" sz="1500" dirty="0">
                          <a:effectLst/>
                        </a:rPr>
                        <a:t>50</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b"/>
                </a:tc>
                <a:tc>
                  <a:txBody>
                    <a:bodyPr/>
                    <a:lstStyle/>
                    <a:p>
                      <a:pPr marL="64770" marR="0">
                        <a:spcBef>
                          <a:spcPts val="0"/>
                        </a:spcBef>
                        <a:spcAft>
                          <a:spcPts val="0"/>
                        </a:spcAft>
                      </a:pPr>
                      <a:r>
                        <a:rPr lang="en-US" sz="1500" spc="-5" dirty="0">
                          <a:effectLst/>
                        </a:rPr>
                        <a:t>14.0%</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b"/>
                </a:tc>
                <a:extLst>
                  <a:ext uri="{0D108BD9-81ED-4DB2-BD59-A6C34878D82A}">
                    <a16:rowId xmlns:a16="http://schemas.microsoft.com/office/drawing/2014/main" val="3294039412"/>
                  </a:ext>
                </a:extLst>
              </a:tr>
              <a:tr h="239718">
                <a:tc>
                  <a:txBody>
                    <a:bodyPr/>
                    <a:lstStyle/>
                    <a:p>
                      <a:pPr marL="64770" marR="0">
                        <a:lnSpc>
                          <a:spcPts val="1335"/>
                        </a:lnSpc>
                        <a:spcBef>
                          <a:spcPts val="0"/>
                        </a:spcBef>
                        <a:spcAft>
                          <a:spcPts val="0"/>
                        </a:spcAft>
                      </a:pPr>
                      <a:r>
                        <a:rPr lang="en-US" sz="1500" dirty="0">
                          <a:effectLst/>
                        </a:rPr>
                        <a:t>Total</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b"/>
                </a:tc>
                <a:tc>
                  <a:txBody>
                    <a:bodyPr/>
                    <a:lstStyle/>
                    <a:p>
                      <a:pPr marL="64770" marR="0">
                        <a:lnSpc>
                          <a:spcPts val="1335"/>
                        </a:lnSpc>
                        <a:spcBef>
                          <a:spcPts val="0"/>
                        </a:spcBef>
                        <a:spcAft>
                          <a:spcPts val="0"/>
                        </a:spcAft>
                      </a:pPr>
                      <a:r>
                        <a:rPr lang="en-US" sz="1500" spc="-10" dirty="0">
                          <a:effectLst/>
                        </a:rPr>
                        <a:t>357</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b"/>
                </a:tc>
                <a:tc>
                  <a:txBody>
                    <a:bodyPr/>
                    <a:lstStyle/>
                    <a:p>
                      <a:pPr marL="64770" marR="0">
                        <a:lnSpc>
                          <a:spcPts val="1335"/>
                        </a:lnSpc>
                        <a:spcBef>
                          <a:spcPts val="0"/>
                        </a:spcBef>
                        <a:spcAft>
                          <a:spcPts val="0"/>
                        </a:spcAft>
                      </a:pPr>
                      <a:r>
                        <a:rPr lang="en-US" sz="1500" spc="-5" dirty="0">
                          <a:effectLst/>
                        </a:rPr>
                        <a:t>100.0%</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b"/>
                </a:tc>
                <a:extLst>
                  <a:ext uri="{0D108BD9-81ED-4DB2-BD59-A6C34878D82A}">
                    <a16:rowId xmlns:a16="http://schemas.microsoft.com/office/drawing/2014/main" val="363824397"/>
                  </a:ext>
                </a:extLst>
              </a:tr>
            </a:tbl>
          </a:graphicData>
        </a:graphic>
      </p:graphicFrame>
      <p:graphicFrame>
        <p:nvGraphicFramePr>
          <p:cNvPr id="4" name="Chart 3">
            <a:extLst>
              <a:ext uri="{FF2B5EF4-FFF2-40B4-BE49-F238E27FC236}">
                <a16:creationId xmlns:a16="http://schemas.microsoft.com/office/drawing/2014/main" id="{2D09251A-7610-45CC-A891-A8EFDBD2257D}"/>
              </a:ext>
            </a:extLst>
          </p:cNvPr>
          <p:cNvGraphicFramePr/>
          <p:nvPr>
            <p:extLst>
              <p:ext uri="{D42A27DB-BD31-4B8C-83A1-F6EECF244321}">
                <p14:modId xmlns:p14="http://schemas.microsoft.com/office/powerpoint/2010/main" val="921819968"/>
              </p:ext>
            </p:extLst>
          </p:nvPr>
        </p:nvGraphicFramePr>
        <p:xfrm>
          <a:off x="3194684" y="2583497"/>
          <a:ext cx="5799455" cy="3519805"/>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218276963"/>
      </p:ext>
    </p:extLst>
  </p:cSld>
  <p:clrMapOvr>
    <a:masterClrMapping/>
  </p:clrMapOvr>
  <mc:AlternateContent xmlns:mc="http://schemas.openxmlformats.org/markup-compatibility/2006">
    <mc:Choice xmlns:p14="http://schemas.microsoft.com/office/powerpoint/2010/main" Requires="p14">
      <p:transition spd="slow" p14:dur="1200">
        <p:dissolve/>
      </p:transition>
    </mc:Choice>
    <mc:Fallback>
      <p:transition spd="slow">
        <p:dissolv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684212" y="533400"/>
            <a:ext cx="4105611" cy="461665"/>
          </a:xfrm>
          <a:prstGeom prst="rect">
            <a:avLst/>
          </a:prstGeom>
        </p:spPr>
        <p:txBody>
          <a:bodyPr wrap="none">
            <a:spAutoFit/>
          </a:bodyPr>
          <a:lstStyle/>
          <a:p>
            <a:pPr marL="101600" marR="0">
              <a:spcBef>
                <a:spcPts val="195"/>
              </a:spcBef>
              <a:spcAft>
                <a:spcPts val="0"/>
              </a:spcAft>
            </a:pPr>
            <a:r>
              <a:rPr lang="en-US" sz="2400" b="1" spc="-5" dirty="0">
                <a:latin typeface="Californian FB" panose="0207040306080B030204" pitchFamily="18" charset="0"/>
                <a:ea typeface="Times New Roman" panose="02020603050405020304" pitchFamily="18" charset="0"/>
                <a:cs typeface="Times New Roman" panose="02020603050405020304" pitchFamily="18" charset="0"/>
              </a:rPr>
              <a:t>Barriers to HIV</a:t>
            </a:r>
            <a:r>
              <a:rPr lang="en-US" sz="2400" b="1" spc="-25" dirty="0">
                <a:latin typeface="Californian FB" panose="0207040306080B030204" pitchFamily="18" charset="0"/>
                <a:ea typeface="Times New Roman" panose="02020603050405020304" pitchFamily="18" charset="0"/>
                <a:cs typeface="Times New Roman" panose="02020603050405020304" pitchFamily="18" charset="0"/>
              </a:rPr>
              <a:t> </a:t>
            </a:r>
            <a:r>
              <a:rPr lang="en-US" sz="2400" b="1" spc="-5" dirty="0">
                <a:latin typeface="Californian FB" panose="0207040306080B030204" pitchFamily="18" charset="0"/>
                <a:ea typeface="Times New Roman" panose="02020603050405020304" pitchFamily="18" charset="0"/>
                <a:cs typeface="Times New Roman" panose="02020603050405020304" pitchFamily="18" charset="0"/>
              </a:rPr>
              <a:t>Medical</a:t>
            </a:r>
            <a:r>
              <a:rPr lang="en-US" sz="2400" b="1" spc="-20" dirty="0">
                <a:latin typeface="Californian FB" panose="0207040306080B030204" pitchFamily="18" charset="0"/>
                <a:ea typeface="Times New Roman" panose="02020603050405020304" pitchFamily="18" charset="0"/>
                <a:cs typeface="Times New Roman" panose="02020603050405020304" pitchFamily="18" charset="0"/>
              </a:rPr>
              <a:t> </a:t>
            </a:r>
            <a:r>
              <a:rPr lang="en-US" sz="2400" b="1" spc="-5" dirty="0">
                <a:latin typeface="Californian FB" panose="0207040306080B030204" pitchFamily="18" charset="0"/>
                <a:ea typeface="Times New Roman" panose="02020603050405020304" pitchFamily="18" charset="0"/>
                <a:cs typeface="Times New Roman" panose="02020603050405020304" pitchFamily="18" charset="0"/>
              </a:rPr>
              <a:t>Care</a:t>
            </a:r>
            <a:endParaRPr lang="en-US" sz="2400" b="1" dirty="0">
              <a:latin typeface="Times New Roman" panose="02020603050405020304" pitchFamily="18" charset="0"/>
              <a:ea typeface="Times New Roman" panose="02020603050405020304" pitchFamily="18" charset="0"/>
              <a:cs typeface="Times New Roman" panose="02020603050405020304" pitchFamily="18" charset="0"/>
            </a:endParaRPr>
          </a:p>
        </p:txBody>
      </p:sp>
      <p:graphicFrame>
        <p:nvGraphicFramePr>
          <p:cNvPr id="5" name="Table 4"/>
          <p:cNvGraphicFramePr>
            <a:graphicFrameLocks noGrp="1"/>
          </p:cNvGraphicFramePr>
          <p:nvPr>
            <p:extLst>
              <p:ext uri="{D42A27DB-BD31-4B8C-83A1-F6EECF244321}">
                <p14:modId xmlns:p14="http://schemas.microsoft.com/office/powerpoint/2010/main" val="596426857"/>
              </p:ext>
            </p:extLst>
          </p:nvPr>
        </p:nvGraphicFramePr>
        <p:xfrm>
          <a:off x="836612" y="1371600"/>
          <a:ext cx="4343400" cy="1702013"/>
        </p:xfrm>
        <a:graphic>
          <a:graphicData uri="http://schemas.openxmlformats.org/drawingml/2006/table">
            <a:tbl>
              <a:tblPr firstRow="1" firstCol="1" lastRow="1" lastCol="1" bandRow="1" bandCol="1">
                <a:tableStyleId>{5C22544A-7EE6-4342-B048-85BDC9FD1C3A}</a:tableStyleId>
              </a:tblPr>
              <a:tblGrid>
                <a:gridCol w="2590800">
                  <a:extLst>
                    <a:ext uri="{9D8B030D-6E8A-4147-A177-3AD203B41FA5}">
                      <a16:colId xmlns:a16="http://schemas.microsoft.com/office/drawing/2014/main" val="2844963632"/>
                    </a:ext>
                  </a:extLst>
                </a:gridCol>
                <a:gridCol w="914400">
                  <a:extLst>
                    <a:ext uri="{9D8B030D-6E8A-4147-A177-3AD203B41FA5}">
                      <a16:colId xmlns:a16="http://schemas.microsoft.com/office/drawing/2014/main" val="1054471960"/>
                    </a:ext>
                  </a:extLst>
                </a:gridCol>
                <a:gridCol w="838200">
                  <a:extLst>
                    <a:ext uri="{9D8B030D-6E8A-4147-A177-3AD203B41FA5}">
                      <a16:colId xmlns:a16="http://schemas.microsoft.com/office/drawing/2014/main" val="3768121558"/>
                    </a:ext>
                  </a:extLst>
                </a:gridCol>
              </a:tblGrid>
              <a:tr h="228390">
                <a:tc>
                  <a:txBody>
                    <a:bodyPr/>
                    <a:lstStyle/>
                    <a:p>
                      <a:pPr marL="0" marR="0" algn="ctr">
                        <a:lnSpc>
                          <a:spcPts val="1335"/>
                        </a:lnSpc>
                        <a:spcBef>
                          <a:spcPts val="0"/>
                        </a:spcBef>
                        <a:spcAft>
                          <a:spcPts val="0"/>
                        </a:spcAft>
                      </a:pPr>
                      <a:r>
                        <a:rPr lang="en-US" sz="1100" spc="-5" dirty="0">
                          <a:effectLst/>
                        </a:rPr>
                        <a:t>Reason not</a:t>
                      </a:r>
                      <a:r>
                        <a:rPr lang="en-US" sz="1100" dirty="0">
                          <a:effectLst/>
                        </a:rPr>
                        <a:t> in</a:t>
                      </a:r>
                      <a:r>
                        <a:rPr lang="en-US" sz="1100" spc="-5" dirty="0">
                          <a:effectLst/>
                        </a:rPr>
                        <a:t> care</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232410" marR="0" algn="ctr">
                        <a:lnSpc>
                          <a:spcPts val="1335"/>
                        </a:lnSpc>
                        <a:spcBef>
                          <a:spcPts val="0"/>
                        </a:spcBef>
                        <a:spcAft>
                          <a:spcPts val="0"/>
                        </a:spcAft>
                      </a:pPr>
                      <a:r>
                        <a:rPr lang="en-US" sz="1100" spc="-5" dirty="0">
                          <a:effectLst/>
                        </a:rPr>
                        <a:t>Number</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143510" marR="0">
                        <a:lnSpc>
                          <a:spcPts val="1335"/>
                        </a:lnSpc>
                        <a:spcBef>
                          <a:spcPts val="0"/>
                        </a:spcBef>
                        <a:spcAft>
                          <a:spcPts val="0"/>
                        </a:spcAft>
                      </a:pPr>
                      <a:r>
                        <a:rPr lang="en-US" sz="1100" spc="-5" dirty="0">
                          <a:effectLst/>
                        </a:rPr>
                        <a:t>Percentage</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4074163816"/>
                  </a:ext>
                </a:extLst>
              </a:tr>
              <a:tr h="228390">
                <a:tc>
                  <a:txBody>
                    <a:bodyPr/>
                    <a:lstStyle/>
                    <a:p>
                      <a:pPr marL="64770" marR="0">
                        <a:lnSpc>
                          <a:spcPts val="1335"/>
                        </a:lnSpc>
                        <a:spcBef>
                          <a:spcPts val="0"/>
                        </a:spcBef>
                        <a:spcAft>
                          <a:spcPts val="0"/>
                        </a:spcAft>
                      </a:pPr>
                      <a:r>
                        <a:rPr lang="en-US" sz="1100" spc="-5" dirty="0">
                          <a:solidFill>
                            <a:schemeClr val="tx2"/>
                          </a:solidFill>
                          <a:effectLst/>
                        </a:rPr>
                        <a:t>Transportation</a:t>
                      </a:r>
                      <a:endParaRPr lang="en-US" sz="1100" dirty="0">
                        <a:solidFill>
                          <a:schemeClr val="tx2"/>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solidFill>
                      <a:schemeClr val="bg1"/>
                    </a:solidFill>
                  </a:tcPr>
                </a:tc>
                <a:tc>
                  <a:txBody>
                    <a:bodyPr/>
                    <a:lstStyle/>
                    <a:p>
                      <a:pPr marL="64770" marR="0">
                        <a:lnSpc>
                          <a:spcPts val="1335"/>
                        </a:lnSpc>
                        <a:spcBef>
                          <a:spcPts val="0"/>
                        </a:spcBef>
                        <a:spcAft>
                          <a:spcPts val="0"/>
                        </a:spcAft>
                      </a:pPr>
                      <a:r>
                        <a:rPr lang="en-US" sz="1100" dirty="0">
                          <a:solidFill>
                            <a:schemeClr val="tx2"/>
                          </a:solidFill>
                          <a:effectLst/>
                        </a:rPr>
                        <a:t>18</a:t>
                      </a:r>
                      <a:endParaRPr lang="en-US" sz="1100" dirty="0">
                        <a:solidFill>
                          <a:schemeClr val="tx2"/>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solidFill>
                      <a:schemeClr val="bg1"/>
                    </a:solidFill>
                  </a:tcPr>
                </a:tc>
                <a:tc>
                  <a:txBody>
                    <a:bodyPr/>
                    <a:lstStyle/>
                    <a:p>
                      <a:pPr marL="64770" marR="0">
                        <a:lnSpc>
                          <a:spcPts val="1335"/>
                        </a:lnSpc>
                        <a:spcBef>
                          <a:spcPts val="0"/>
                        </a:spcBef>
                        <a:spcAft>
                          <a:spcPts val="0"/>
                        </a:spcAft>
                      </a:pPr>
                      <a:r>
                        <a:rPr lang="en-US" sz="1100" spc="-5" dirty="0">
                          <a:solidFill>
                            <a:schemeClr val="tx2"/>
                          </a:solidFill>
                          <a:effectLst/>
                        </a:rPr>
                        <a:t>34.6%</a:t>
                      </a:r>
                      <a:endParaRPr lang="en-US" sz="1100" dirty="0">
                        <a:solidFill>
                          <a:schemeClr val="tx2"/>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solidFill>
                      <a:schemeClr val="bg1"/>
                    </a:solidFill>
                  </a:tcPr>
                </a:tc>
                <a:extLst>
                  <a:ext uri="{0D108BD9-81ED-4DB2-BD59-A6C34878D82A}">
                    <a16:rowId xmlns:a16="http://schemas.microsoft.com/office/drawing/2014/main" val="2644409651"/>
                  </a:ext>
                </a:extLst>
              </a:tr>
              <a:tr h="228390">
                <a:tc>
                  <a:txBody>
                    <a:bodyPr/>
                    <a:lstStyle/>
                    <a:p>
                      <a:pPr marL="64770" marR="0">
                        <a:lnSpc>
                          <a:spcPts val="1335"/>
                        </a:lnSpc>
                        <a:spcBef>
                          <a:spcPts val="0"/>
                        </a:spcBef>
                        <a:spcAft>
                          <a:spcPts val="0"/>
                        </a:spcAft>
                      </a:pPr>
                      <a:r>
                        <a:rPr lang="en-US" sz="1100" spc="-5" dirty="0">
                          <a:solidFill>
                            <a:schemeClr val="tx2"/>
                          </a:solidFill>
                          <a:effectLst/>
                        </a:rPr>
                        <a:t>Treatment</a:t>
                      </a:r>
                      <a:r>
                        <a:rPr lang="en-US" sz="1100" spc="-10" dirty="0">
                          <a:solidFill>
                            <a:schemeClr val="tx2"/>
                          </a:solidFill>
                          <a:effectLst/>
                        </a:rPr>
                        <a:t> </a:t>
                      </a:r>
                      <a:r>
                        <a:rPr lang="en-US" sz="1100" spc="-5" dirty="0">
                          <a:solidFill>
                            <a:schemeClr val="tx2"/>
                          </a:solidFill>
                          <a:effectLst/>
                        </a:rPr>
                        <a:t>by</a:t>
                      </a:r>
                      <a:r>
                        <a:rPr lang="en-US" sz="1100" spc="5" dirty="0">
                          <a:solidFill>
                            <a:schemeClr val="tx2"/>
                          </a:solidFill>
                          <a:effectLst/>
                        </a:rPr>
                        <a:t> </a:t>
                      </a:r>
                      <a:r>
                        <a:rPr lang="en-US" sz="1100" spc="-5" dirty="0">
                          <a:solidFill>
                            <a:schemeClr val="tx2"/>
                          </a:solidFill>
                          <a:effectLst/>
                        </a:rPr>
                        <a:t>staff</a:t>
                      </a:r>
                      <a:r>
                        <a:rPr lang="en-US" sz="1100" dirty="0">
                          <a:solidFill>
                            <a:schemeClr val="tx2"/>
                          </a:solidFill>
                          <a:effectLst/>
                        </a:rPr>
                        <a:t> </a:t>
                      </a:r>
                      <a:r>
                        <a:rPr lang="en-US" sz="1100" spc="-5" dirty="0">
                          <a:solidFill>
                            <a:schemeClr val="tx2"/>
                          </a:solidFill>
                          <a:effectLst/>
                        </a:rPr>
                        <a:t>in</a:t>
                      </a:r>
                      <a:r>
                        <a:rPr lang="en-US" sz="1100" spc="-15" dirty="0">
                          <a:solidFill>
                            <a:schemeClr val="tx2"/>
                          </a:solidFill>
                          <a:effectLst/>
                        </a:rPr>
                        <a:t> </a:t>
                      </a:r>
                      <a:r>
                        <a:rPr lang="en-US" sz="1100" spc="-5" dirty="0">
                          <a:solidFill>
                            <a:schemeClr val="tx2"/>
                          </a:solidFill>
                          <a:effectLst/>
                        </a:rPr>
                        <a:t>the</a:t>
                      </a:r>
                      <a:r>
                        <a:rPr lang="en-US" sz="1100" spc="5" dirty="0">
                          <a:solidFill>
                            <a:schemeClr val="tx2"/>
                          </a:solidFill>
                          <a:effectLst/>
                        </a:rPr>
                        <a:t> </a:t>
                      </a:r>
                      <a:r>
                        <a:rPr lang="en-US" sz="1100" spc="-5" dirty="0">
                          <a:solidFill>
                            <a:schemeClr val="tx2"/>
                          </a:solidFill>
                          <a:effectLst/>
                        </a:rPr>
                        <a:t>clinic</a:t>
                      </a:r>
                      <a:r>
                        <a:rPr lang="en-US" sz="1100" dirty="0">
                          <a:solidFill>
                            <a:schemeClr val="tx2"/>
                          </a:solidFill>
                          <a:effectLst/>
                        </a:rPr>
                        <a:t> or </a:t>
                      </a:r>
                      <a:r>
                        <a:rPr lang="en-US" sz="1100" spc="-5" dirty="0">
                          <a:solidFill>
                            <a:schemeClr val="tx2"/>
                          </a:solidFill>
                          <a:effectLst/>
                        </a:rPr>
                        <a:t>doctor's</a:t>
                      </a:r>
                      <a:r>
                        <a:rPr lang="en-US" sz="1100" spc="-10" dirty="0">
                          <a:solidFill>
                            <a:schemeClr val="tx2"/>
                          </a:solidFill>
                          <a:effectLst/>
                        </a:rPr>
                        <a:t> </a:t>
                      </a:r>
                      <a:r>
                        <a:rPr lang="en-US" sz="1100" spc="-5" dirty="0">
                          <a:solidFill>
                            <a:schemeClr val="tx2"/>
                          </a:solidFill>
                          <a:effectLst/>
                        </a:rPr>
                        <a:t>office</a:t>
                      </a:r>
                      <a:endParaRPr lang="en-US" sz="1100" dirty="0">
                        <a:solidFill>
                          <a:schemeClr val="tx2"/>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solidFill>
                      <a:schemeClr val="bg1"/>
                    </a:solidFill>
                  </a:tcPr>
                </a:tc>
                <a:tc>
                  <a:txBody>
                    <a:bodyPr/>
                    <a:lstStyle/>
                    <a:p>
                      <a:pPr marL="64770" marR="0">
                        <a:lnSpc>
                          <a:spcPts val="1335"/>
                        </a:lnSpc>
                        <a:spcBef>
                          <a:spcPts val="0"/>
                        </a:spcBef>
                        <a:spcAft>
                          <a:spcPts val="0"/>
                        </a:spcAft>
                      </a:pPr>
                      <a:r>
                        <a:rPr lang="en-US" sz="1100" dirty="0">
                          <a:solidFill>
                            <a:schemeClr val="tx2"/>
                          </a:solidFill>
                          <a:effectLst/>
                        </a:rPr>
                        <a:t>14</a:t>
                      </a:r>
                      <a:endParaRPr lang="en-US" sz="1100" dirty="0">
                        <a:solidFill>
                          <a:schemeClr val="tx2"/>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solidFill>
                      <a:schemeClr val="bg1"/>
                    </a:solidFill>
                  </a:tcPr>
                </a:tc>
                <a:tc>
                  <a:txBody>
                    <a:bodyPr/>
                    <a:lstStyle/>
                    <a:p>
                      <a:pPr marL="64770" marR="0">
                        <a:lnSpc>
                          <a:spcPts val="1335"/>
                        </a:lnSpc>
                        <a:spcBef>
                          <a:spcPts val="0"/>
                        </a:spcBef>
                        <a:spcAft>
                          <a:spcPts val="0"/>
                        </a:spcAft>
                      </a:pPr>
                      <a:r>
                        <a:rPr lang="en-US" sz="1100" spc="-5" dirty="0">
                          <a:solidFill>
                            <a:schemeClr val="tx2"/>
                          </a:solidFill>
                          <a:effectLst/>
                        </a:rPr>
                        <a:t>26.9%</a:t>
                      </a:r>
                      <a:endParaRPr lang="en-US" sz="1100" dirty="0">
                        <a:solidFill>
                          <a:schemeClr val="tx2"/>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solidFill>
                      <a:schemeClr val="bg1"/>
                    </a:solidFill>
                  </a:tcPr>
                </a:tc>
                <a:extLst>
                  <a:ext uri="{0D108BD9-81ED-4DB2-BD59-A6C34878D82A}">
                    <a16:rowId xmlns:a16="http://schemas.microsoft.com/office/drawing/2014/main" val="996781549"/>
                  </a:ext>
                </a:extLst>
              </a:tr>
              <a:tr h="229863">
                <a:tc>
                  <a:txBody>
                    <a:bodyPr/>
                    <a:lstStyle/>
                    <a:p>
                      <a:pPr marL="64770" marR="0">
                        <a:spcBef>
                          <a:spcPts val="0"/>
                        </a:spcBef>
                        <a:spcAft>
                          <a:spcPts val="0"/>
                        </a:spcAft>
                      </a:pPr>
                      <a:r>
                        <a:rPr lang="en-US" sz="1100" spc="-5" dirty="0">
                          <a:effectLst/>
                        </a:rPr>
                        <a:t>Language</a:t>
                      </a:r>
                      <a:r>
                        <a:rPr lang="en-US" sz="1100" spc="5" dirty="0">
                          <a:effectLst/>
                        </a:rPr>
                        <a:t> </a:t>
                      </a:r>
                      <a:r>
                        <a:rPr lang="en-US" sz="1100" spc="-5" dirty="0">
                          <a:effectLst/>
                        </a:rPr>
                        <a:t>barrier</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64770" marR="0">
                        <a:spcBef>
                          <a:spcPts val="0"/>
                        </a:spcBef>
                        <a:spcAft>
                          <a:spcPts val="0"/>
                        </a:spcAft>
                      </a:pPr>
                      <a:r>
                        <a:rPr lang="en-US" sz="1100" dirty="0">
                          <a:effectLst/>
                        </a:rPr>
                        <a:t>1</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64770" marR="0">
                        <a:spcBef>
                          <a:spcPts val="0"/>
                        </a:spcBef>
                        <a:spcAft>
                          <a:spcPts val="0"/>
                        </a:spcAft>
                      </a:pPr>
                      <a:r>
                        <a:rPr lang="en-US" sz="1100" spc="-5" dirty="0">
                          <a:effectLst/>
                        </a:rPr>
                        <a:t>1.9%</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4257378709"/>
                  </a:ext>
                </a:extLst>
              </a:tr>
              <a:tr h="228390">
                <a:tc>
                  <a:txBody>
                    <a:bodyPr/>
                    <a:lstStyle/>
                    <a:p>
                      <a:pPr marL="64770" marR="0">
                        <a:lnSpc>
                          <a:spcPts val="1335"/>
                        </a:lnSpc>
                        <a:spcBef>
                          <a:spcPts val="0"/>
                        </a:spcBef>
                        <a:spcAft>
                          <a:spcPts val="0"/>
                        </a:spcAft>
                      </a:pPr>
                      <a:r>
                        <a:rPr lang="en-US" sz="1100" dirty="0">
                          <a:solidFill>
                            <a:schemeClr val="tx2"/>
                          </a:solidFill>
                          <a:effectLst/>
                        </a:rPr>
                        <a:t>Long</a:t>
                      </a:r>
                      <a:r>
                        <a:rPr lang="en-US" sz="1100" spc="-15" dirty="0">
                          <a:solidFill>
                            <a:schemeClr val="tx2"/>
                          </a:solidFill>
                          <a:effectLst/>
                        </a:rPr>
                        <a:t> </a:t>
                      </a:r>
                      <a:r>
                        <a:rPr lang="en-US" sz="1100" spc="-5" dirty="0">
                          <a:solidFill>
                            <a:schemeClr val="tx2"/>
                          </a:solidFill>
                          <a:effectLst/>
                        </a:rPr>
                        <a:t>wait</a:t>
                      </a:r>
                      <a:r>
                        <a:rPr lang="en-US" sz="1100" spc="5" dirty="0">
                          <a:solidFill>
                            <a:schemeClr val="tx2"/>
                          </a:solidFill>
                          <a:effectLst/>
                        </a:rPr>
                        <a:t> </a:t>
                      </a:r>
                      <a:r>
                        <a:rPr lang="en-US" sz="1100" spc="-5" dirty="0">
                          <a:solidFill>
                            <a:schemeClr val="tx2"/>
                          </a:solidFill>
                          <a:effectLst/>
                        </a:rPr>
                        <a:t>times</a:t>
                      </a:r>
                      <a:r>
                        <a:rPr lang="en-US" sz="1100" dirty="0">
                          <a:solidFill>
                            <a:schemeClr val="tx2"/>
                          </a:solidFill>
                          <a:effectLst/>
                        </a:rPr>
                        <a:t> </a:t>
                      </a:r>
                      <a:r>
                        <a:rPr lang="en-US" sz="1100" spc="-5" dirty="0">
                          <a:solidFill>
                            <a:schemeClr val="tx2"/>
                          </a:solidFill>
                          <a:effectLst/>
                        </a:rPr>
                        <a:t>to</a:t>
                      </a:r>
                      <a:r>
                        <a:rPr lang="en-US" sz="1100" spc="5" dirty="0">
                          <a:solidFill>
                            <a:schemeClr val="tx2"/>
                          </a:solidFill>
                          <a:effectLst/>
                        </a:rPr>
                        <a:t> </a:t>
                      </a:r>
                      <a:r>
                        <a:rPr lang="en-US" sz="1100" spc="-5" dirty="0">
                          <a:solidFill>
                            <a:schemeClr val="tx2"/>
                          </a:solidFill>
                          <a:effectLst/>
                        </a:rPr>
                        <a:t>get</a:t>
                      </a:r>
                      <a:r>
                        <a:rPr lang="en-US" sz="1100" spc="5" dirty="0">
                          <a:solidFill>
                            <a:schemeClr val="tx2"/>
                          </a:solidFill>
                          <a:effectLst/>
                        </a:rPr>
                        <a:t> </a:t>
                      </a:r>
                      <a:r>
                        <a:rPr lang="en-US" sz="1100" spc="-5" dirty="0">
                          <a:solidFill>
                            <a:schemeClr val="tx2"/>
                          </a:solidFill>
                          <a:effectLst/>
                        </a:rPr>
                        <a:t>to</a:t>
                      </a:r>
                      <a:r>
                        <a:rPr lang="en-US" sz="1100" spc="5" dirty="0">
                          <a:solidFill>
                            <a:schemeClr val="tx2"/>
                          </a:solidFill>
                          <a:effectLst/>
                        </a:rPr>
                        <a:t> </a:t>
                      </a:r>
                      <a:r>
                        <a:rPr lang="en-US" sz="1100" spc="-5" dirty="0">
                          <a:solidFill>
                            <a:schemeClr val="tx2"/>
                          </a:solidFill>
                          <a:effectLst/>
                        </a:rPr>
                        <a:t>see</a:t>
                      </a:r>
                      <a:r>
                        <a:rPr lang="en-US" sz="1100" spc="5" dirty="0">
                          <a:solidFill>
                            <a:schemeClr val="tx2"/>
                          </a:solidFill>
                          <a:effectLst/>
                        </a:rPr>
                        <a:t> </a:t>
                      </a:r>
                      <a:r>
                        <a:rPr lang="en-US" sz="1100" spc="-10" dirty="0">
                          <a:solidFill>
                            <a:schemeClr val="tx2"/>
                          </a:solidFill>
                          <a:effectLst/>
                        </a:rPr>
                        <a:t>the</a:t>
                      </a:r>
                      <a:endParaRPr lang="en-US" sz="1100" dirty="0">
                        <a:solidFill>
                          <a:schemeClr val="tx2"/>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solidFill>
                      <a:schemeClr val="bg1"/>
                    </a:solidFill>
                  </a:tcPr>
                </a:tc>
                <a:tc>
                  <a:txBody>
                    <a:bodyPr/>
                    <a:lstStyle/>
                    <a:p>
                      <a:pPr marL="64770" marR="0">
                        <a:lnSpc>
                          <a:spcPts val="1335"/>
                        </a:lnSpc>
                        <a:spcBef>
                          <a:spcPts val="0"/>
                        </a:spcBef>
                        <a:spcAft>
                          <a:spcPts val="0"/>
                        </a:spcAft>
                      </a:pPr>
                      <a:r>
                        <a:rPr lang="en-US" sz="1100" dirty="0">
                          <a:solidFill>
                            <a:schemeClr val="tx2"/>
                          </a:solidFill>
                          <a:effectLst/>
                        </a:rPr>
                        <a:t>12</a:t>
                      </a:r>
                      <a:endParaRPr lang="en-US" sz="1100" dirty="0">
                        <a:solidFill>
                          <a:schemeClr val="tx2"/>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solidFill>
                      <a:schemeClr val="bg1"/>
                    </a:solidFill>
                  </a:tcPr>
                </a:tc>
                <a:tc>
                  <a:txBody>
                    <a:bodyPr/>
                    <a:lstStyle/>
                    <a:p>
                      <a:pPr marL="64770" marR="0">
                        <a:lnSpc>
                          <a:spcPts val="1335"/>
                        </a:lnSpc>
                        <a:spcBef>
                          <a:spcPts val="0"/>
                        </a:spcBef>
                        <a:spcAft>
                          <a:spcPts val="0"/>
                        </a:spcAft>
                      </a:pPr>
                      <a:r>
                        <a:rPr lang="en-US" sz="1100" spc="-5" dirty="0">
                          <a:solidFill>
                            <a:schemeClr val="tx2"/>
                          </a:solidFill>
                          <a:effectLst/>
                        </a:rPr>
                        <a:t>23.1%</a:t>
                      </a:r>
                      <a:endParaRPr lang="en-US" sz="1100" dirty="0">
                        <a:solidFill>
                          <a:schemeClr val="tx2"/>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solidFill>
                      <a:schemeClr val="bg1"/>
                    </a:solidFill>
                  </a:tcPr>
                </a:tc>
                <a:extLst>
                  <a:ext uri="{0D108BD9-81ED-4DB2-BD59-A6C34878D82A}">
                    <a16:rowId xmlns:a16="http://schemas.microsoft.com/office/drawing/2014/main" val="627846233"/>
                  </a:ext>
                </a:extLst>
              </a:tr>
              <a:tr h="228390">
                <a:tc>
                  <a:txBody>
                    <a:bodyPr/>
                    <a:lstStyle/>
                    <a:p>
                      <a:pPr marL="64770" marR="0">
                        <a:lnSpc>
                          <a:spcPts val="1335"/>
                        </a:lnSpc>
                        <a:spcBef>
                          <a:spcPts val="0"/>
                        </a:spcBef>
                        <a:spcAft>
                          <a:spcPts val="0"/>
                        </a:spcAft>
                      </a:pPr>
                      <a:r>
                        <a:rPr lang="en-US" sz="1100" spc="-5" dirty="0">
                          <a:effectLst/>
                        </a:rPr>
                        <a:t>Child care</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64770" marR="0">
                        <a:lnSpc>
                          <a:spcPts val="1335"/>
                        </a:lnSpc>
                        <a:spcBef>
                          <a:spcPts val="0"/>
                        </a:spcBef>
                        <a:spcAft>
                          <a:spcPts val="0"/>
                        </a:spcAft>
                      </a:pPr>
                      <a:r>
                        <a:rPr lang="en-US" sz="1100" dirty="0">
                          <a:effectLst/>
                        </a:rPr>
                        <a:t>4</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64770" marR="0">
                        <a:lnSpc>
                          <a:spcPts val="1335"/>
                        </a:lnSpc>
                        <a:spcBef>
                          <a:spcPts val="0"/>
                        </a:spcBef>
                        <a:spcAft>
                          <a:spcPts val="0"/>
                        </a:spcAft>
                      </a:pPr>
                      <a:r>
                        <a:rPr lang="en-US" sz="1100" spc="-5" dirty="0">
                          <a:effectLst/>
                        </a:rPr>
                        <a:t>7.7%</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2886620897"/>
                  </a:ext>
                </a:extLst>
              </a:tr>
              <a:tr h="228390">
                <a:tc>
                  <a:txBody>
                    <a:bodyPr/>
                    <a:lstStyle/>
                    <a:p>
                      <a:pPr marL="64770" marR="0">
                        <a:lnSpc>
                          <a:spcPts val="1335"/>
                        </a:lnSpc>
                        <a:spcBef>
                          <a:spcPts val="0"/>
                        </a:spcBef>
                        <a:spcAft>
                          <a:spcPts val="0"/>
                        </a:spcAft>
                      </a:pPr>
                      <a:r>
                        <a:rPr lang="en-US" sz="1100" dirty="0">
                          <a:effectLst/>
                        </a:rPr>
                        <a:t>I </a:t>
                      </a:r>
                      <a:r>
                        <a:rPr lang="en-US" sz="1100" spc="-5" dirty="0">
                          <a:effectLst/>
                        </a:rPr>
                        <a:t>am</a:t>
                      </a:r>
                      <a:r>
                        <a:rPr lang="en-US" sz="1100" spc="5" dirty="0">
                          <a:effectLst/>
                        </a:rPr>
                        <a:t> </a:t>
                      </a:r>
                      <a:r>
                        <a:rPr lang="en-US" sz="1100" spc="-5" dirty="0">
                          <a:effectLst/>
                        </a:rPr>
                        <a:t>unavailable</a:t>
                      </a:r>
                      <a:r>
                        <a:rPr lang="en-US" sz="1100" spc="5" dirty="0">
                          <a:effectLst/>
                        </a:rPr>
                        <a:t> </a:t>
                      </a:r>
                      <a:r>
                        <a:rPr lang="en-US" sz="1100" spc="-5" dirty="0">
                          <a:effectLst/>
                        </a:rPr>
                        <a:t>during hours</a:t>
                      </a:r>
                      <a:r>
                        <a:rPr lang="en-US" sz="1100" dirty="0">
                          <a:effectLst/>
                        </a:rPr>
                        <a:t> of</a:t>
                      </a:r>
                      <a:r>
                        <a:rPr lang="en-US" sz="1100" spc="-10" dirty="0">
                          <a:effectLst/>
                        </a:rPr>
                        <a:t> </a:t>
                      </a:r>
                      <a:r>
                        <a:rPr lang="en-US" sz="1100" spc="-5" dirty="0">
                          <a:effectLst/>
                        </a:rPr>
                        <a:t>operation</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64770" marR="0">
                        <a:lnSpc>
                          <a:spcPts val="1335"/>
                        </a:lnSpc>
                        <a:spcBef>
                          <a:spcPts val="0"/>
                        </a:spcBef>
                        <a:spcAft>
                          <a:spcPts val="0"/>
                        </a:spcAft>
                      </a:pPr>
                      <a:r>
                        <a:rPr lang="en-US" sz="1100" dirty="0">
                          <a:effectLst/>
                        </a:rPr>
                        <a:t>9</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64770" marR="0">
                        <a:lnSpc>
                          <a:spcPts val="1335"/>
                        </a:lnSpc>
                        <a:spcBef>
                          <a:spcPts val="0"/>
                        </a:spcBef>
                        <a:spcAft>
                          <a:spcPts val="0"/>
                        </a:spcAft>
                      </a:pPr>
                      <a:r>
                        <a:rPr lang="en-US" sz="1100" spc="-5" dirty="0">
                          <a:effectLst/>
                        </a:rPr>
                        <a:t>17.3%</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1656733693"/>
                  </a:ext>
                </a:extLst>
              </a:tr>
            </a:tbl>
          </a:graphicData>
        </a:graphic>
      </p:graphicFrame>
      <p:graphicFrame>
        <p:nvGraphicFramePr>
          <p:cNvPr id="6" name="Chart 5"/>
          <p:cNvGraphicFramePr/>
          <p:nvPr>
            <p:extLst>
              <p:ext uri="{D42A27DB-BD31-4B8C-83A1-F6EECF244321}">
                <p14:modId xmlns:p14="http://schemas.microsoft.com/office/powerpoint/2010/main" val="3289551337"/>
              </p:ext>
            </p:extLst>
          </p:nvPr>
        </p:nvGraphicFramePr>
        <p:xfrm>
          <a:off x="5484812" y="1981200"/>
          <a:ext cx="5905500" cy="3657600"/>
        </p:xfrm>
        <a:graphic>
          <a:graphicData uri="http://schemas.openxmlformats.org/drawingml/2006/chart">
            <c:chart xmlns:c="http://schemas.openxmlformats.org/drawingml/2006/chart" xmlns:r="http://schemas.openxmlformats.org/officeDocument/2006/relationships" r:id="rId3"/>
          </a:graphicData>
        </a:graphic>
      </p:graphicFrame>
      <p:pic>
        <p:nvPicPr>
          <p:cNvPr id="15362" name="Picture 2" descr="Image result for barriers to ca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0412" y="4800600"/>
            <a:ext cx="1670200" cy="12493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72477943"/>
      </p:ext>
    </p:extLst>
  </p:cSld>
  <p:clrMapOvr>
    <a:masterClrMapping/>
  </p:clrMapOvr>
  <mc:AlternateContent xmlns:mc="http://schemas.openxmlformats.org/markup-compatibility/2006">
    <mc:Choice xmlns:p14="http://schemas.microsoft.com/office/powerpoint/2010/main" Requires="p14">
      <p:transition spd="slow" p14:dur="1600">
        <p14:prism isContent="1" isInverted="1"/>
      </p:transition>
    </mc:Choice>
    <mc:Fallback>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531812" y="609600"/>
            <a:ext cx="4147930" cy="461665"/>
          </a:xfrm>
          <a:prstGeom prst="rect">
            <a:avLst/>
          </a:prstGeom>
        </p:spPr>
        <p:txBody>
          <a:bodyPr wrap="none">
            <a:spAutoFit/>
          </a:bodyPr>
          <a:lstStyle/>
          <a:p>
            <a:pPr marL="101600" marR="0">
              <a:spcBef>
                <a:spcPts val="195"/>
              </a:spcBef>
              <a:spcAft>
                <a:spcPts val="0"/>
              </a:spcAft>
            </a:pPr>
            <a:r>
              <a:rPr lang="en-US" sz="2400" b="1" spc="-5" dirty="0">
                <a:solidFill>
                  <a:srgbClr val="800000"/>
                </a:solidFill>
                <a:latin typeface="Californian FB" panose="0207040306080B030204" pitchFamily="18" charset="0"/>
                <a:ea typeface="Times New Roman" panose="02020603050405020304" pitchFamily="18" charset="0"/>
                <a:cs typeface="Times New Roman" panose="02020603050405020304" pitchFamily="18" charset="0"/>
              </a:rPr>
              <a:t>Barriers</a:t>
            </a:r>
            <a:r>
              <a:rPr lang="en-US" sz="2400" b="1" spc="-25" dirty="0">
                <a:solidFill>
                  <a:srgbClr val="800000"/>
                </a:solidFill>
                <a:latin typeface="Californian FB" panose="0207040306080B030204" pitchFamily="18" charset="0"/>
                <a:ea typeface="Times New Roman" panose="02020603050405020304" pitchFamily="18" charset="0"/>
                <a:cs typeface="Times New Roman" panose="02020603050405020304" pitchFamily="18" charset="0"/>
              </a:rPr>
              <a:t> </a:t>
            </a:r>
            <a:r>
              <a:rPr lang="en-US" sz="2400" b="1" dirty="0">
                <a:solidFill>
                  <a:srgbClr val="800000"/>
                </a:solidFill>
                <a:latin typeface="Californian FB" panose="0207040306080B030204" pitchFamily="18" charset="0"/>
                <a:ea typeface="Times New Roman" panose="02020603050405020304" pitchFamily="18" charset="0"/>
                <a:cs typeface="Times New Roman" panose="02020603050405020304" pitchFamily="18" charset="0"/>
              </a:rPr>
              <a:t>to</a:t>
            </a:r>
            <a:r>
              <a:rPr lang="en-US" sz="2400" b="1" spc="-30" dirty="0">
                <a:solidFill>
                  <a:srgbClr val="800000"/>
                </a:solidFill>
                <a:latin typeface="Californian FB" panose="0207040306080B030204" pitchFamily="18" charset="0"/>
                <a:ea typeface="Times New Roman" panose="02020603050405020304" pitchFamily="18" charset="0"/>
                <a:cs typeface="Times New Roman" panose="02020603050405020304" pitchFamily="18" charset="0"/>
              </a:rPr>
              <a:t> </a:t>
            </a:r>
            <a:r>
              <a:rPr lang="en-US" sz="2400" b="1" spc="-5" dirty="0">
                <a:solidFill>
                  <a:srgbClr val="800000"/>
                </a:solidFill>
                <a:latin typeface="Californian FB" panose="0207040306080B030204" pitchFamily="18" charset="0"/>
                <a:ea typeface="Times New Roman" panose="02020603050405020304" pitchFamily="18" charset="0"/>
                <a:cs typeface="Times New Roman" panose="02020603050405020304" pitchFamily="18" charset="0"/>
              </a:rPr>
              <a:t>Accessing</a:t>
            </a:r>
            <a:r>
              <a:rPr lang="en-US" sz="2400" b="1" spc="-40" dirty="0">
                <a:solidFill>
                  <a:srgbClr val="800000"/>
                </a:solidFill>
                <a:latin typeface="Californian FB" panose="0207040306080B030204" pitchFamily="18" charset="0"/>
                <a:ea typeface="Times New Roman" panose="02020603050405020304" pitchFamily="18" charset="0"/>
                <a:cs typeface="Times New Roman" panose="02020603050405020304" pitchFamily="18" charset="0"/>
              </a:rPr>
              <a:t> </a:t>
            </a:r>
            <a:r>
              <a:rPr lang="en-US" sz="2400" b="1" spc="-5" dirty="0">
                <a:solidFill>
                  <a:srgbClr val="800000"/>
                </a:solidFill>
                <a:latin typeface="Californian FB" panose="0207040306080B030204" pitchFamily="18" charset="0"/>
                <a:ea typeface="Times New Roman" panose="02020603050405020304" pitchFamily="18" charset="0"/>
                <a:cs typeface="Times New Roman" panose="02020603050405020304" pitchFamily="18" charset="0"/>
              </a:rPr>
              <a:t>Services</a:t>
            </a:r>
            <a:endParaRPr lang="en-US" sz="2400" b="1" dirty="0">
              <a:latin typeface="Times New Roman" panose="02020603050405020304" pitchFamily="18" charset="0"/>
              <a:ea typeface="Times New Roman" panose="02020603050405020304" pitchFamily="18" charset="0"/>
              <a:cs typeface="Times New Roman" panose="02020603050405020304" pitchFamily="18" charset="0"/>
            </a:endParaRPr>
          </a:p>
        </p:txBody>
      </p:sp>
      <p:graphicFrame>
        <p:nvGraphicFramePr>
          <p:cNvPr id="5" name="Table 4"/>
          <p:cNvGraphicFramePr>
            <a:graphicFrameLocks noGrp="1"/>
          </p:cNvGraphicFramePr>
          <p:nvPr>
            <p:extLst>
              <p:ext uri="{D42A27DB-BD31-4B8C-83A1-F6EECF244321}">
                <p14:modId xmlns:p14="http://schemas.microsoft.com/office/powerpoint/2010/main" val="2447882799"/>
              </p:ext>
            </p:extLst>
          </p:nvPr>
        </p:nvGraphicFramePr>
        <p:xfrm>
          <a:off x="989012" y="1219201"/>
          <a:ext cx="5410200" cy="2984351"/>
        </p:xfrm>
        <a:graphic>
          <a:graphicData uri="http://schemas.openxmlformats.org/drawingml/2006/table">
            <a:tbl>
              <a:tblPr firstRow="1" firstCol="1" lastRow="1" lastCol="1" bandRow="1" bandCol="1">
                <a:tableStyleId>{69012ECD-51FC-41F1-AA8D-1B2483CD663E}</a:tableStyleId>
              </a:tblPr>
              <a:tblGrid>
                <a:gridCol w="3376239">
                  <a:extLst>
                    <a:ext uri="{9D8B030D-6E8A-4147-A177-3AD203B41FA5}">
                      <a16:colId xmlns:a16="http://schemas.microsoft.com/office/drawing/2014/main" val="1269872453"/>
                    </a:ext>
                  </a:extLst>
                </a:gridCol>
                <a:gridCol w="1250395">
                  <a:extLst>
                    <a:ext uri="{9D8B030D-6E8A-4147-A177-3AD203B41FA5}">
                      <a16:colId xmlns:a16="http://schemas.microsoft.com/office/drawing/2014/main" val="1852350052"/>
                    </a:ext>
                  </a:extLst>
                </a:gridCol>
                <a:gridCol w="783566">
                  <a:extLst>
                    <a:ext uri="{9D8B030D-6E8A-4147-A177-3AD203B41FA5}">
                      <a16:colId xmlns:a16="http://schemas.microsoft.com/office/drawing/2014/main" val="2925399565"/>
                    </a:ext>
                  </a:extLst>
                </a:gridCol>
              </a:tblGrid>
              <a:tr h="189975">
                <a:tc>
                  <a:txBody>
                    <a:bodyPr/>
                    <a:lstStyle/>
                    <a:p>
                      <a:pPr marL="807085" marR="0">
                        <a:spcBef>
                          <a:spcPts val="0"/>
                        </a:spcBef>
                        <a:spcAft>
                          <a:spcPts val="0"/>
                        </a:spcAft>
                      </a:pPr>
                      <a:r>
                        <a:rPr lang="en-US" sz="1100" spc="-5" dirty="0">
                          <a:effectLst/>
                        </a:rPr>
                        <a:t>Barriers</a:t>
                      </a:r>
                      <a:r>
                        <a:rPr lang="en-US" sz="1100" spc="-10" dirty="0">
                          <a:effectLst/>
                        </a:rPr>
                        <a:t> </a:t>
                      </a:r>
                      <a:r>
                        <a:rPr lang="en-US" sz="1100" dirty="0">
                          <a:effectLst/>
                        </a:rPr>
                        <a:t>to</a:t>
                      </a:r>
                      <a:r>
                        <a:rPr lang="en-US" sz="1100" spc="-5" dirty="0">
                          <a:effectLst/>
                        </a:rPr>
                        <a:t> Medical/Support</a:t>
                      </a:r>
                      <a:r>
                        <a:rPr lang="en-US" sz="1100" dirty="0">
                          <a:effectLst/>
                        </a:rPr>
                        <a:t> </a:t>
                      </a:r>
                      <a:r>
                        <a:rPr lang="en-US" sz="1100" spc="-5" dirty="0">
                          <a:effectLst/>
                        </a:rPr>
                        <a:t>Services</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453390" marR="0">
                        <a:spcBef>
                          <a:spcPts val="0"/>
                        </a:spcBef>
                        <a:spcAft>
                          <a:spcPts val="0"/>
                        </a:spcAft>
                      </a:pPr>
                      <a:r>
                        <a:rPr lang="en-US" sz="1100" spc="-5" dirty="0">
                          <a:effectLst/>
                        </a:rPr>
                        <a:t>Number</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64770" marR="0">
                        <a:spcBef>
                          <a:spcPts val="0"/>
                        </a:spcBef>
                        <a:spcAft>
                          <a:spcPts val="0"/>
                        </a:spcAft>
                      </a:pPr>
                      <a:r>
                        <a:rPr lang="en-US" sz="1100" spc="-5" dirty="0">
                          <a:effectLst/>
                        </a:rPr>
                        <a:t>Percentage</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2871831573"/>
                  </a:ext>
                </a:extLst>
              </a:tr>
              <a:tr h="317644">
                <a:tc>
                  <a:txBody>
                    <a:bodyPr/>
                    <a:lstStyle/>
                    <a:p>
                      <a:pPr marL="64770" marR="0">
                        <a:lnSpc>
                          <a:spcPts val="1335"/>
                        </a:lnSpc>
                        <a:spcBef>
                          <a:spcPts val="0"/>
                        </a:spcBef>
                        <a:spcAft>
                          <a:spcPts val="0"/>
                        </a:spcAft>
                      </a:pPr>
                      <a:r>
                        <a:rPr lang="en-US" sz="1100" spc="-5" dirty="0">
                          <a:effectLst/>
                        </a:rPr>
                        <a:t>This</a:t>
                      </a:r>
                      <a:r>
                        <a:rPr lang="en-US" sz="1100" dirty="0">
                          <a:effectLst/>
                        </a:rPr>
                        <a:t> </a:t>
                      </a:r>
                      <a:r>
                        <a:rPr lang="en-US" sz="1100" spc="-5" dirty="0">
                          <a:effectLst/>
                        </a:rPr>
                        <a:t>does</a:t>
                      </a:r>
                      <a:r>
                        <a:rPr lang="en-US" sz="1100" dirty="0">
                          <a:effectLst/>
                        </a:rPr>
                        <a:t> </a:t>
                      </a:r>
                      <a:r>
                        <a:rPr lang="en-US" sz="1100" spc="-5" dirty="0">
                          <a:effectLst/>
                        </a:rPr>
                        <a:t>not</a:t>
                      </a:r>
                      <a:r>
                        <a:rPr lang="en-US" sz="1100" spc="5" dirty="0">
                          <a:effectLst/>
                        </a:rPr>
                        <a:t> </a:t>
                      </a:r>
                      <a:r>
                        <a:rPr lang="en-US" sz="1100" spc="-5" dirty="0">
                          <a:effectLst/>
                        </a:rPr>
                        <a:t>apply </a:t>
                      </a:r>
                      <a:r>
                        <a:rPr lang="en-US" sz="1100" dirty="0">
                          <a:effectLst/>
                        </a:rPr>
                        <a:t>to</a:t>
                      </a:r>
                      <a:r>
                        <a:rPr lang="en-US" sz="1100" spc="-5" dirty="0">
                          <a:effectLst/>
                        </a:rPr>
                        <a:t> me.</a:t>
                      </a:r>
                      <a:r>
                        <a:rPr lang="en-US" sz="1100" spc="-15" dirty="0">
                          <a:effectLst/>
                        </a:rPr>
                        <a:t> </a:t>
                      </a:r>
                      <a:r>
                        <a:rPr lang="en-US" sz="1100" dirty="0">
                          <a:effectLst/>
                        </a:rPr>
                        <a:t>I </a:t>
                      </a:r>
                      <a:r>
                        <a:rPr lang="en-US" sz="1100" spc="-5" dirty="0">
                          <a:effectLst/>
                        </a:rPr>
                        <a:t>had no</a:t>
                      </a:r>
                      <a:r>
                        <a:rPr lang="en-US" sz="1100" spc="5" dirty="0">
                          <a:effectLst/>
                        </a:rPr>
                        <a:t> </a:t>
                      </a:r>
                      <a:r>
                        <a:rPr lang="en-US" sz="1100" spc="-5" dirty="0">
                          <a:effectLst/>
                        </a:rPr>
                        <a:t>problems</a:t>
                      </a:r>
                      <a:r>
                        <a:rPr lang="en-US" sz="1100" dirty="0">
                          <a:effectLst/>
                        </a:rPr>
                        <a:t> </a:t>
                      </a:r>
                      <a:r>
                        <a:rPr lang="en-US" sz="1100" spc="-5" dirty="0">
                          <a:effectLst/>
                        </a:rPr>
                        <a:t>receiving services.</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64770" marR="0">
                        <a:lnSpc>
                          <a:spcPts val="1335"/>
                        </a:lnSpc>
                        <a:spcBef>
                          <a:spcPts val="0"/>
                        </a:spcBef>
                        <a:spcAft>
                          <a:spcPts val="0"/>
                        </a:spcAft>
                      </a:pPr>
                      <a:r>
                        <a:rPr lang="en-US" sz="1100" spc="-10" dirty="0">
                          <a:effectLst/>
                        </a:rPr>
                        <a:t>229</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64770" marR="0">
                        <a:lnSpc>
                          <a:spcPts val="1335"/>
                        </a:lnSpc>
                        <a:spcBef>
                          <a:spcPts val="0"/>
                        </a:spcBef>
                        <a:spcAft>
                          <a:spcPts val="0"/>
                        </a:spcAft>
                      </a:pPr>
                      <a:r>
                        <a:rPr lang="en-US" sz="1100" spc="-5" dirty="0">
                          <a:effectLst/>
                        </a:rPr>
                        <a:t>64.1%</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669250293"/>
                  </a:ext>
                </a:extLst>
              </a:tr>
              <a:tr h="189364">
                <a:tc>
                  <a:txBody>
                    <a:bodyPr/>
                    <a:lstStyle/>
                    <a:p>
                      <a:pPr marL="64770" marR="0">
                        <a:lnSpc>
                          <a:spcPts val="1335"/>
                        </a:lnSpc>
                        <a:spcBef>
                          <a:spcPts val="0"/>
                        </a:spcBef>
                        <a:spcAft>
                          <a:spcPts val="0"/>
                        </a:spcAft>
                      </a:pPr>
                      <a:r>
                        <a:rPr lang="en-US" sz="1100" dirty="0">
                          <a:effectLst>
                            <a:outerShdw blurRad="38100" dist="38100" dir="2700000" algn="tl">
                              <a:srgbClr val="000000">
                                <a:alpha val="43137"/>
                              </a:srgbClr>
                            </a:outerShdw>
                          </a:effectLst>
                        </a:rPr>
                        <a:t>I </a:t>
                      </a:r>
                      <a:r>
                        <a:rPr lang="en-US" sz="1100" spc="-5" dirty="0">
                          <a:effectLst>
                            <a:outerShdw blurRad="38100" dist="38100" dir="2700000" algn="tl">
                              <a:srgbClr val="000000">
                                <a:alpha val="43137"/>
                              </a:srgbClr>
                            </a:outerShdw>
                          </a:effectLst>
                        </a:rPr>
                        <a:t>did </a:t>
                      </a:r>
                      <a:r>
                        <a:rPr lang="en-US" sz="1100" dirty="0">
                          <a:effectLst>
                            <a:outerShdw blurRad="38100" dist="38100" dir="2700000" algn="tl">
                              <a:srgbClr val="000000">
                                <a:alpha val="43137"/>
                              </a:srgbClr>
                            </a:outerShdw>
                          </a:effectLst>
                        </a:rPr>
                        <a:t>not</a:t>
                      </a:r>
                      <a:r>
                        <a:rPr lang="en-US" sz="1100" spc="5" dirty="0">
                          <a:effectLst>
                            <a:outerShdw blurRad="38100" dist="38100" dir="2700000" algn="tl">
                              <a:srgbClr val="000000">
                                <a:alpha val="43137"/>
                              </a:srgbClr>
                            </a:outerShdw>
                          </a:effectLst>
                        </a:rPr>
                        <a:t> </a:t>
                      </a:r>
                      <a:r>
                        <a:rPr lang="en-US" sz="1100" spc="-5" dirty="0">
                          <a:effectLst>
                            <a:outerShdw blurRad="38100" dist="38100" dir="2700000" algn="tl">
                              <a:srgbClr val="000000">
                                <a:alpha val="43137"/>
                              </a:srgbClr>
                            </a:outerShdw>
                          </a:effectLst>
                        </a:rPr>
                        <a:t>know</a:t>
                      </a:r>
                      <a:r>
                        <a:rPr lang="en-US" sz="1100" spc="-10" dirty="0">
                          <a:effectLst>
                            <a:outerShdw blurRad="38100" dist="38100" dir="2700000" algn="tl">
                              <a:srgbClr val="000000">
                                <a:alpha val="43137"/>
                              </a:srgbClr>
                            </a:outerShdw>
                          </a:effectLst>
                        </a:rPr>
                        <a:t> </a:t>
                      </a:r>
                      <a:r>
                        <a:rPr lang="en-US" sz="1100" spc="-5" dirty="0">
                          <a:effectLst>
                            <a:outerShdw blurRad="38100" dist="38100" dir="2700000" algn="tl">
                              <a:srgbClr val="000000">
                                <a:alpha val="43137"/>
                              </a:srgbClr>
                            </a:outerShdw>
                          </a:effectLst>
                        </a:rPr>
                        <a:t>where</a:t>
                      </a:r>
                      <a:r>
                        <a:rPr lang="en-US" sz="1100" spc="5" dirty="0">
                          <a:effectLst>
                            <a:outerShdw blurRad="38100" dist="38100" dir="2700000" algn="tl">
                              <a:srgbClr val="000000">
                                <a:alpha val="43137"/>
                              </a:srgbClr>
                            </a:outerShdw>
                          </a:effectLst>
                        </a:rPr>
                        <a:t> </a:t>
                      </a:r>
                      <a:r>
                        <a:rPr lang="en-US" sz="1100" spc="-5" dirty="0">
                          <a:effectLst>
                            <a:outerShdw blurRad="38100" dist="38100" dir="2700000" algn="tl">
                              <a:srgbClr val="000000">
                                <a:alpha val="43137"/>
                              </a:srgbClr>
                            </a:outerShdw>
                          </a:effectLst>
                        </a:rPr>
                        <a:t>to</a:t>
                      </a:r>
                      <a:r>
                        <a:rPr lang="en-US" sz="1100" spc="5" dirty="0">
                          <a:effectLst>
                            <a:outerShdw blurRad="38100" dist="38100" dir="2700000" algn="tl">
                              <a:srgbClr val="000000">
                                <a:alpha val="43137"/>
                              </a:srgbClr>
                            </a:outerShdw>
                          </a:effectLst>
                        </a:rPr>
                        <a:t> </a:t>
                      </a:r>
                      <a:r>
                        <a:rPr lang="en-US" sz="1100" spc="-10" dirty="0">
                          <a:effectLst>
                            <a:outerShdw blurRad="38100" dist="38100" dir="2700000" algn="tl">
                              <a:srgbClr val="000000">
                                <a:alpha val="43137"/>
                              </a:srgbClr>
                            </a:outerShdw>
                          </a:effectLst>
                        </a:rPr>
                        <a:t>get</a:t>
                      </a:r>
                      <a:r>
                        <a:rPr lang="en-US" sz="1100" spc="5" dirty="0">
                          <a:effectLst>
                            <a:outerShdw blurRad="38100" dist="38100" dir="2700000" algn="tl">
                              <a:srgbClr val="000000">
                                <a:alpha val="43137"/>
                              </a:srgbClr>
                            </a:outerShdw>
                          </a:effectLst>
                        </a:rPr>
                        <a:t> </a:t>
                      </a:r>
                      <a:r>
                        <a:rPr lang="en-US" sz="1100" spc="-5" dirty="0">
                          <a:effectLst>
                            <a:outerShdw blurRad="38100" dist="38100" dir="2700000" algn="tl">
                              <a:srgbClr val="000000">
                                <a:alpha val="43137"/>
                              </a:srgbClr>
                            </a:outerShdw>
                          </a:effectLst>
                        </a:rPr>
                        <a:t>services</a:t>
                      </a:r>
                      <a:endParaRPr lang="en-US" sz="11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64770" marR="0">
                        <a:lnSpc>
                          <a:spcPts val="1335"/>
                        </a:lnSpc>
                        <a:spcBef>
                          <a:spcPts val="0"/>
                        </a:spcBef>
                        <a:spcAft>
                          <a:spcPts val="0"/>
                        </a:spcAft>
                      </a:pPr>
                      <a:r>
                        <a:rPr lang="en-US" sz="1100" dirty="0">
                          <a:effectLst>
                            <a:outerShdw blurRad="38100" dist="38100" dir="2700000" algn="tl">
                              <a:srgbClr val="000000">
                                <a:alpha val="43137"/>
                              </a:srgbClr>
                            </a:outerShdw>
                          </a:effectLst>
                        </a:rPr>
                        <a:t>22</a:t>
                      </a:r>
                      <a:endParaRPr lang="en-US" sz="11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64770" marR="0">
                        <a:lnSpc>
                          <a:spcPts val="1335"/>
                        </a:lnSpc>
                        <a:spcBef>
                          <a:spcPts val="0"/>
                        </a:spcBef>
                        <a:spcAft>
                          <a:spcPts val="0"/>
                        </a:spcAft>
                      </a:pPr>
                      <a:r>
                        <a:rPr lang="en-US" sz="1100" spc="-5" dirty="0">
                          <a:effectLst>
                            <a:outerShdw blurRad="38100" dist="38100" dir="2700000" algn="tl">
                              <a:srgbClr val="000000">
                                <a:alpha val="43137"/>
                              </a:srgbClr>
                            </a:outerShdw>
                          </a:effectLst>
                        </a:rPr>
                        <a:t>6.2%</a:t>
                      </a:r>
                      <a:endParaRPr lang="en-US" sz="11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2064436294"/>
                  </a:ext>
                </a:extLst>
              </a:tr>
              <a:tr h="189364">
                <a:tc>
                  <a:txBody>
                    <a:bodyPr/>
                    <a:lstStyle/>
                    <a:p>
                      <a:pPr marL="64770" marR="0">
                        <a:lnSpc>
                          <a:spcPts val="1335"/>
                        </a:lnSpc>
                        <a:spcBef>
                          <a:spcPts val="0"/>
                        </a:spcBef>
                        <a:spcAft>
                          <a:spcPts val="0"/>
                        </a:spcAft>
                      </a:pPr>
                      <a:r>
                        <a:rPr lang="en-US" sz="1100" dirty="0">
                          <a:effectLst/>
                        </a:rPr>
                        <a:t>I </a:t>
                      </a:r>
                      <a:r>
                        <a:rPr lang="en-US" sz="1100" spc="-5" dirty="0">
                          <a:effectLst/>
                        </a:rPr>
                        <a:t>could not</a:t>
                      </a:r>
                      <a:r>
                        <a:rPr lang="en-US" sz="1100" spc="5" dirty="0">
                          <a:effectLst/>
                        </a:rPr>
                        <a:t> </a:t>
                      </a:r>
                      <a:r>
                        <a:rPr lang="en-US" sz="1100" spc="-5" dirty="0">
                          <a:effectLst/>
                        </a:rPr>
                        <a:t>get</a:t>
                      </a:r>
                      <a:r>
                        <a:rPr lang="en-US" sz="1100" spc="5" dirty="0">
                          <a:effectLst/>
                        </a:rPr>
                        <a:t> </a:t>
                      </a:r>
                      <a:r>
                        <a:rPr lang="en-US" sz="1100" spc="-5" dirty="0">
                          <a:effectLst/>
                        </a:rPr>
                        <a:t>an appointment</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64770" marR="0">
                        <a:lnSpc>
                          <a:spcPts val="1335"/>
                        </a:lnSpc>
                        <a:spcBef>
                          <a:spcPts val="0"/>
                        </a:spcBef>
                        <a:spcAft>
                          <a:spcPts val="0"/>
                        </a:spcAft>
                      </a:pPr>
                      <a:r>
                        <a:rPr lang="en-US" sz="1100" dirty="0">
                          <a:effectLst/>
                        </a:rPr>
                        <a:t>6</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64770" marR="0">
                        <a:lnSpc>
                          <a:spcPts val="1335"/>
                        </a:lnSpc>
                        <a:spcBef>
                          <a:spcPts val="0"/>
                        </a:spcBef>
                        <a:spcAft>
                          <a:spcPts val="0"/>
                        </a:spcAft>
                      </a:pPr>
                      <a:r>
                        <a:rPr lang="en-US" sz="1100" spc="-5" dirty="0">
                          <a:effectLst/>
                        </a:rPr>
                        <a:t>1.7%</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698864702"/>
                  </a:ext>
                </a:extLst>
              </a:tr>
              <a:tr h="189364">
                <a:tc>
                  <a:txBody>
                    <a:bodyPr/>
                    <a:lstStyle/>
                    <a:p>
                      <a:pPr marL="64770" marR="0">
                        <a:lnSpc>
                          <a:spcPts val="1335"/>
                        </a:lnSpc>
                        <a:spcBef>
                          <a:spcPts val="0"/>
                        </a:spcBef>
                        <a:spcAft>
                          <a:spcPts val="0"/>
                        </a:spcAft>
                      </a:pPr>
                      <a:r>
                        <a:rPr lang="en-US" sz="1100" dirty="0">
                          <a:effectLst/>
                        </a:rPr>
                        <a:t>I </a:t>
                      </a:r>
                      <a:r>
                        <a:rPr lang="en-US" sz="1100" spc="-5" dirty="0">
                          <a:effectLst/>
                        </a:rPr>
                        <a:t>could not</a:t>
                      </a:r>
                      <a:r>
                        <a:rPr lang="en-US" sz="1100" spc="5" dirty="0">
                          <a:effectLst/>
                        </a:rPr>
                        <a:t> </a:t>
                      </a:r>
                      <a:r>
                        <a:rPr lang="en-US" sz="1100" spc="-5" dirty="0">
                          <a:effectLst/>
                        </a:rPr>
                        <a:t>get</a:t>
                      </a:r>
                      <a:r>
                        <a:rPr lang="en-US" sz="1100" spc="5" dirty="0">
                          <a:effectLst/>
                        </a:rPr>
                        <a:t> </a:t>
                      </a:r>
                      <a:r>
                        <a:rPr lang="en-US" sz="1100" spc="-5" dirty="0">
                          <a:effectLst/>
                        </a:rPr>
                        <a:t>transportation</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64770" marR="0">
                        <a:lnSpc>
                          <a:spcPts val="1335"/>
                        </a:lnSpc>
                        <a:spcBef>
                          <a:spcPts val="0"/>
                        </a:spcBef>
                        <a:spcAft>
                          <a:spcPts val="0"/>
                        </a:spcAft>
                      </a:pPr>
                      <a:r>
                        <a:rPr lang="en-US" sz="1100" dirty="0">
                          <a:effectLst/>
                        </a:rPr>
                        <a:t>15</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64770" marR="0">
                        <a:lnSpc>
                          <a:spcPts val="1335"/>
                        </a:lnSpc>
                        <a:spcBef>
                          <a:spcPts val="0"/>
                        </a:spcBef>
                        <a:spcAft>
                          <a:spcPts val="0"/>
                        </a:spcAft>
                      </a:pPr>
                      <a:r>
                        <a:rPr lang="en-US" sz="1100" spc="-5" dirty="0">
                          <a:effectLst/>
                        </a:rPr>
                        <a:t>4.2%</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1052363881"/>
                  </a:ext>
                </a:extLst>
              </a:tr>
              <a:tr h="189364">
                <a:tc>
                  <a:txBody>
                    <a:bodyPr/>
                    <a:lstStyle/>
                    <a:p>
                      <a:pPr marL="64770" marR="0">
                        <a:lnSpc>
                          <a:spcPts val="1335"/>
                        </a:lnSpc>
                        <a:spcBef>
                          <a:spcPts val="0"/>
                        </a:spcBef>
                        <a:spcAft>
                          <a:spcPts val="0"/>
                        </a:spcAft>
                      </a:pPr>
                      <a:r>
                        <a:rPr lang="en-US" sz="1100" dirty="0">
                          <a:effectLst/>
                        </a:rPr>
                        <a:t>I </a:t>
                      </a:r>
                      <a:r>
                        <a:rPr lang="en-US" sz="1100" spc="-5" dirty="0">
                          <a:effectLst/>
                        </a:rPr>
                        <a:t>could not</a:t>
                      </a:r>
                      <a:r>
                        <a:rPr lang="en-US" sz="1100" spc="5" dirty="0">
                          <a:effectLst/>
                        </a:rPr>
                        <a:t> </a:t>
                      </a:r>
                      <a:r>
                        <a:rPr lang="en-US" sz="1100" spc="-5" dirty="0">
                          <a:effectLst/>
                        </a:rPr>
                        <a:t>get</a:t>
                      </a:r>
                      <a:r>
                        <a:rPr lang="en-US" sz="1100" spc="5" dirty="0">
                          <a:effectLst/>
                        </a:rPr>
                        <a:t> </a:t>
                      </a:r>
                      <a:r>
                        <a:rPr lang="en-US" sz="1100" spc="-5" dirty="0">
                          <a:effectLst/>
                        </a:rPr>
                        <a:t>childcare</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64770" marR="0">
                        <a:lnSpc>
                          <a:spcPts val="1335"/>
                        </a:lnSpc>
                        <a:spcBef>
                          <a:spcPts val="0"/>
                        </a:spcBef>
                        <a:spcAft>
                          <a:spcPts val="0"/>
                        </a:spcAft>
                      </a:pPr>
                      <a:r>
                        <a:rPr lang="en-US" sz="1100" dirty="0">
                          <a:effectLst/>
                        </a:rPr>
                        <a:t>1</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64770" marR="0">
                        <a:lnSpc>
                          <a:spcPts val="1335"/>
                        </a:lnSpc>
                        <a:spcBef>
                          <a:spcPts val="0"/>
                        </a:spcBef>
                        <a:spcAft>
                          <a:spcPts val="0"/>
                        </a:spcAft>
                      </a:pPr>
                      <a:r>
                        <a:rPr lang="en-US" sz="1100" spc="-5" dirty="0">
                          <a:effectLst/>
                        </a:rPr>
                        <a:t>0.3%</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1664443605"/>
                  </a:ext>
                </a:extLst>
              </a:tr>
              <a:tr h="190586">
                <a:tc>
                  <a:txBody>
                    <a:bodyPr/>
                    <a:lstStyle/>
                    <a:p>
                      <a:pPr marL="64770" marR="0">
                        <a:spcBef>
                          <a:spcPts val="0"/>
                        </a:spcBef>
                        <a:spcAft>
                          <a:spcPts val="0"/>
                        </a:spcAft>
                      </a:pPr>
                      <a:r>
                        <a:rPr lang="en-US" sz="1100" dirty="0">
                          <a:effectLst/>
                        </a:rPr>
                        <a:t>I </a:t>
                      </a:r>
                      <a:r>
                        <a:rPr lang="en-US" sz="1100" spc="-5" dirty="0">
                          <a:effectLst/>
                        </a:rPr>
                        <a:t>could not</a:t>
                      </a:r>
                      <a:r>
                        <a:rPr lang="en-US" sz="1100" spc="5" dirty="0">
                          <a:effectLst/>
                        </a:rPr>
                        <a:t> </a:t>
                      </a:r>
                      <a:r>
                        <a:rPr lang="en-US" sz="1100" spc="-5" dirty="0">
                          <a:effectLst/>
                        </a:rPr>
                        <a:t>pay </a:t>
                      </a:r>
                      <a:r>
                        <a:rPr lang="en-US" sz="1100" dirty="0">
                          <a:effectLst/>
                        </a:rPr>
                        <a:t>for</a:t>
                      </a:r>
                      <a:r>
                        <a:rPr lang="en-US" sz="1100" spc="-10" dirty="0">
                          <a:effectLst/>
                        </a:rPr>
                        <a:t> </a:t>
                      </a:r>
                      <a:r>
                        <a:rPr lang="en-US" sz="1100" spc="-5" dirty="0">
                          <a:effectLst/>
                        </a:rPr>
                        <a:t>services</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64770" marR="0">
                        <a:spcBef>
                          <a:spcPts val="0"/>
                        </a:spcBef>
                        <a:spcAft>
                          <a:spcPts val="0"/>
                        </a:spcAft>
                      </a:pPr>
                      <a:r>
                        <a:rPr lang="en-US" sz="1100" dirty="0">
                          <a:effectLst/>
                        </a:rPr>
                        <a:t>14</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64770" marR="0">
                        <a:spcBef>
                          <a:spcPts val="0"/>
                        </a:spcBef>
                        <a:spcAft>
                          <a:spcPts val="0"/>
                        </a:spcAft>
                      </a:pPr>
                      <a:r>
                        <a:rPr lang="en-US" sz="1100" spc="-5" dirty="0">
                          <a:effectLst/>
                        </a:rPr>
                        <a:t>3.9%</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2578960439"/>
                  </a:ext>
                </a:extLst>
              </a:tr>
              <a:tr h="189364">
                <a:tc>
                  <a:txBody>
                    <a:bodyPr/>
                    <a:lstStyle/>
                    <a:p>
                      <a:pPr marL="64770" marR="0">
                        <a:lnSpc>
                          <a:spcPts val="1335"/>
                        </a:lnSpc>
                        <a:spcBef>
                          <a:spcPts val="0"/>
                        </a:spcBef>
                        <a:spcAft>
                          <a:spcPts val="0"/>
                        </a:spcAft>
                      </a:pPr>
                      <a:r>
                        <a:rPr lang="en-US" sz="1100" dirty="0">
                          <a:effectLst>
                            <a:outerShdw blurRad="38100" dist="38100" dir="2700000" algn="tl">
                              <a:srgbClr val="000000">
                                <a:alpha val="43137"/>
                              </a:srgbClr>
                            </a:outerShdw>
                          </a:effectLst>
                        </a:rPr>
                        <a:t>I </a:t>
                      </a:r>
                      <a:r>
                        <a:rPr lang="en-US" sz="1100" spc="-5" dirty="0">
                          <a:effectLst>
                            <a:outerShdw blurRad="38100" dist="38100" dir="2700000" algn="tl">
                              <a:srgbClr val="000000">
                                <a:alpha val="43137"/>
                              </a:srgbClr>
                            </a:outerShdw>
                          </a:effectLst>
                        </a:rPr>
                        <a:t>did </a:t>
                      </a:r>
                      <a:r>
                        <a:rPr lang="en-US" sz="1100" dirty="0">
                          <a:effectLst>
                            <a:outerShdw blurRad="38100" dist="38100" dir="2700000" algn="tl">
                              <a:srgbClr val="000000">
                                <a:alpha val="43137"/>
                              </a:srgbClr>
                            </a:outerShdw>
                          </a:effectLst>
                        </a:rPr>
                        <a:t>not</a:t>
                      </a:r>
                      <a:r>
                        <a:rPr lang="en-US" sz="1100" spc="-10" dirty="0">
                          <a:effectLst>
                            <a:outerShdw blurRad="38100" dist="38100" dir="2700000" algn="tl">
                              <a:srgbClr val="000000">
                                <a:alpha val="43137"/>
                              </a:srgbClr>
                            </a:outerShdw>
                          </a:effectLst>
                        </a:rPr>
                        <a:t> </a:t>
                      </a:r>
                      <a:r>
                        <a:rPr lang="en-US" sz="1100" spc="-5" dirty="0">
                          <a:effectLst>
                            <a:outerShdw blurRad="38100" dist="38100" dir="2700000" algn="tl">
                              <a:srgbClr val="000000">
                                <a:alpha val="43137"/>
                              </a:srgbClr>
                            </a:outerShdw>
                          </a:effectLst>
                        </a:rPr>
                        <a:t>want</a:t>
                      </a:r>
                      <a:r>
                        <a:rPr lang="en-US" sz="1100" spc="5" dirty="0">
                          <a:effectLst>
                            <a:outerShdw blurRad="38100" dist="38100" dir="2700000" algn="tl">
                              <a:srgbClr val="000000">
                                <a:alpha val="43137"/>
                              </a:srgbClr>
                            </a:outerShdw>
                          </a:effectLst>
                        </a:rPr>
                        <a:t> </a:t>
                      </a:r>
                      <a:r>
                        <a:rPr lang="en-US" sz="1100" spc="-5" dirty="0">
                          <a:effectLst>
                            <a:outerShdw blurRad="38100" dist="38100" dir="2700000" algn="tl">
                              <a:srgbClr val="000000">
                                <a:alpha val="43137"/>
                              </a:srgbClr>
                            </a:outerShdw>
                          </a:effectLst>
                        </a:rPr>
                        <a:t>people</a:t>
                      </a:r>
                      <a:r>
                        <a:rPr lang="en-US" sz="1100" spc="-10" dirty="0">
                          <a:effectLst>
                            <a:outerShdw blurRad="38100" dist="38100" dir="2700000" algn="tl">
                              <a:srgbClr val="000000">
                                <a:alpha val="43137"/>
                              </a:srgbClr>
                            </a:outerShdw>
                          </a:effectLst>
                        </a:rPr>
                        <a:t> </a:t>
                      </a:r>
                      <a:r>
                        <a:rPr lang="en-US" sz="1100" dirty="0">
                          <a:effectLst>
                            <a:outerShdw blurRad="38100" dist="38100" dir="2700000" algn="tl">
                              <a:srgbClr val="000000">
                                <a:alpha val="43137"/>
                              </a:srgbClr>
                            </a:outerShdw>
                          </a:effectLst>
                        </a:rPr>
                        <a:t>to</a:t>
                      </a:r>
                      <a:r>
                        <a:rPr lang="en-US" sz="1100" spc="-5" dirty="0">
                          <a:effectLst>
                            <a:outerShdw blurRad="38100" dist="38100" dir="2700000" algn="tl">
                              <a:srgbClr val="000000">
                                <a:alpha val="43137"/>
                              </a:srgbClr>
                            </a:outerShdw>
                          </a:effectLst>
                        </a:rPr>
                        <a:t> know</a:t>
                      </a:r>
                      <a:r>
                        <a:rPr lang="en-US" sz="1100" spc="5" dirty="0">
                          <a:effectLst>
                            <a:outerShdw blurRad="38100" dist="38100" dir="2700000" algn="tl">
                              <a:srgbClr val="000000">
                                <a:alpha val="43137"/>
                              </a:srgbClr>
                            </a:outerShdw>
                          </a:effectLst>
                        </a:rPr>
                        <a:t> </a:t>
                      </a:r>
                      <a:r>
                        <a:rPr lang="en-US" sz="1100" dirty="0">
                          <a:effectLst>
                            <a:outerShdw blurRad="38100" dist="38100" dir="2700000" algn="tl">
                              <a:srgbClr val="000000">
                                <a:alpha val="43137"/>
                              </a:srgbClr>
                            </a:outerShdw>
                          </a:effectLst>
                        </a:rPr>
                        <a:t>I</a:t>
                      </a:r>
                      <a:r>
                        <a:rPr lang="en-US" sz="1100" spc="-15" dirty="0">
                          <a:effectLst>
                            <a:outerShdw blurRad="38100" dist="38100" dir="2700000" algn="tl">
                              <a:srgbClr val="000000">
                                <a:alpha val="43137"/>
                              </a:srgbClr>
                            </a:outerShdw>
                          </a:effectLst>
                        </a:rPr>
                        <a:t> </a:t>
                      </a:r>
                      <a:r>
                        <a:rPr lang="en-US" sz="1100" spc="-5" dirty="0">
                          <a:effectLst>
                            <a:outerShdw blurRad="38100" dist="38100" dir="2700000" algn="tl">
                              <a:srgbClr val="000000">
                                <a:alpha val="43137"/>
                              </a:srgbClr>
                            </a:outerShdw>
                          </a:effectLst>
                        </a:rPr>
                        <a:t>have</a:t>
                      </a:r>
                      <a:r>
                        <a:rPr lang="en-US" sz="1100" spc="-10" dirty="0">
                          <a:effectLst>
                            <a:outerShdw blurRad="38100" dist="38100" dir="2700000" algn="tl">
                              <a:srgbClr val="000000">
                                <a:alpha val="43137"/>
                              </a:srgbClr>
                            </a:outerShdw>
                          </a:effectLst>
                        </a:rPr>
                        <a:t> </a:t>
                      </a:r>
                      <a:r>
                        <a:rPr lang="en-US" sz="1100" spc="-5" dirty="0">
                          <a:effectLst>
                            <a:outerShdw blurRad="38100" dist="38100" dir="2700000" algn="tl">
                              <a:srgbClr val="000000">
                                <a:alpha val="43137"/>
                              </a:srgbClr>
                            </a:outerShdw>
                          </a:effectLst>
                        </a:rPr>
                        <a:t>HIV</a:t>
                      </a:r>
                      <a:endParaRPr lang="en-US" sz="11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64770" marR="0">
                        <a:lnSpc>
                          <a:spcPts val="1335"/>
                        </a:lnSpc>
                        <a:spcBef>
                          <a:spcPts val="0"/>
                        </a:spcBef>
                        <a:spcAft>
                          <a:spcPts val="0"/>
                        </a:spcAft>
                      </a:pPr>
                      <a:r>
                        <a:rPr lang="en-US" sz="1100" dirty="0">
                          <a:effectLst>
                            <a:outerShdw blurRad="38100" dist="38100" dir="2700000" algn="tl">
                              <a:srgbClr val="000000">
                                <a:alpha val="43137"/>
                              </a:srgbClr>
                            </a:outerShdw>
                          </a:effectLst>
                        </a:rPr>
                        <a:t>26</a:t>
                      </a:r>
                      <a:endParaRPr lang="en-US" sz="11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64770" marR="0">
                        <a:lnSpc>
                          <a:spcPts val="1335"/>
                        </a:lnSpc>
                        <a:spcBef>
                          <a:spcPts val="0"/>
                        </a:spcBef>
                        <a:spcAft>
                          <a:spcPts val="0"/>
                        </a:spcAft>
                      </a:pPr>
                      <a:r>
                        <a:rPr lang="en-US" sz="1100" spc="-5" dirty="0">
                          <a:effectLst>
                            <a:outerShdw blurRad="38100" dist="38100" dir="2700000" algn="tl">
                              <a:srgbClr val="000000">
                                <a:alpha val="43137"/>
                              </a:srgbClr>
                            </a:outerShdw>
                          </a:effectLst>
                        </a:rPr>
                        <a:t>7.3%</a:t>
                      </a:r>
                      <a:endParaRPr lang="en-US" sz="11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3246060998"/>
                  </a:ext>
                </a:extLst>
              </a:tr>
              <a:tr h="189364">
                <a:tc>
                  <a:txBody>
                    <a:bodyPr/>
                    <a:lstStyle/>
                    <a:p>
                      <a:pPr marL="64770" marR="0">
                        <a:lnSpc>
                          <a:spcPts val="1335"/>
                        </a:lnSpc>
                        <a:spcBef>
                          <a:spcPts val="0"/>
                        </a:spcBef>
                        <a:spcAft>
                          <a:spcPts val="0"/>
                        </a:spcAft>
                      </a:pPr>
                      <a:r>
                        <a:rPr lang="en-US" sz="1100" dirty="0">
                          <a:effectLst/>
                        </a:rPr>
                        <a:t>I </a:t>
                      </a:r>
                      <a:r>
                        <a:rPr lang="en-US" sz="1100" spc="-5" dirty="0">
                          <a:effectLst/>
                        </a:rPr>
                        <a:t>could not</a:t>
                      </a:r>
                      <a:r>
                        <a:rPr lang="en-US" sz="1100" spc="5" dirty="0">
                          <a:effectLst/>
                        </a:rPr>
                        <a:t> </a:t>
                      </a:r>
                      <a:r>
                        <a:rPr lang="en-US" sz="1100" spc="-5" dirty="0">
                          <a:effectLst/>
                        </a:rPr>
                        <a:t>get</a:t>
                      </a:r>
                      <a:r>
                        <a:rPr lang="en-US" sz="1100" spc="5" dirty="0">
                          <a:effectLst/>
                        </a:rPr>
                        <a:t> </a:t>
                      </a:r>
                      <a:r>
                        <a:rPr lang="en-US" sz="1100" spc="-5" dirty="0">
                          <a:effectLst/>
                        </a:rPr>
                        <a:t>time</a:t>
                      </a:r>
                      <a:r>
                        <a:rPr lang="en-US" sz="1100" spc="-10" dirty="0">
                          <a:effectLst/>
                        </a:rPr>
                        <a:t> </a:t>
                      </a:r>
                      <a:r>
                        <a:rPr lang="en-US" sz="1100" dirty="0">
                          <a:effectLst/>
                        </a:rPr>
                        <a:t>off</a:t>
                      </a:r>
                      <a:r>
                        <a:rPr lang="en-US" sz="1100" spc="-15" dirty="0">
                          <a:effectLst/>
                        </a:rPr>
                        <a:t> </a:t>
                      </a:r>
                      <a:r>
                        <a:rPr lang="en-US" sz="1100" spc="-10" dirty="0">
                          <a:effectLst/>
                        </a:rPr>
                        <a:t>work</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64770" marR="0">
                        <a:lnSpc>
                          <a:spcPts val="1335"/>
                        </a:lnSpc>
                        <a:spcBef>
                          <a:spcPts val="0"/>
                        </a:spcBef>
                        <a:spcAft>
                          <a:spcPts val="0"/>
                        </a:spcAft>
                      </a:pPr>
                      <a:r>
                        <a:rPr lang="en-US" sz="1100" dirty="0">
                          <a:effectLst/>
                        </a:rPr>
                        <a:t>8</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64770" marR="0">
                        <a:lnSpc>
                          <a:spcPts val="1335"/>
                        </a:lnSpc>
                        <a:spcBef>
                          <a:spcPts val="0"/>
                        </a:spcBef>
                        <a:spcAft>
                          <a:spcPts val="0"/>
                        </a:spcAft>
                      </a:pPr>
                      <a:r>
                        <a:rPr lang="en-US" sz="1100" spc="-5" dirty="0">
                          <a:effectLst/>
                        </a:rPr>
                        <a:t>2.2%</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1850072490"/>
                  </a:ext>
                </a:extLst>
              </a:tr>
              <a:tr h="189364">
                <a:tc>
                  <a:txBody>
                    <a:bodyPr/>
                    <a:lstStyle/>
                    <a:p>
                      <a:pPr marL="64770" marR="0">
                        <a:lnSpc>
                          <a:spcPts val="1335"/>
                        </a:lnSpc>
                        <a:spcBef>
                          <a:spcPts val="0"/>
                        </a:spcBef>
                        <a:spcAft>
                          <a:spcPts val="0"/>
                        </a:spcAft>
                      </a:pPr>
                      <a:r>
                        <a:rPr lang="en-US" sz="1100" dirty="0">
                          <a:effectLst>
                            <a:outerShdw blurRad="38100" dist="38100" dir="2700000" algn="tl">
                              <a:srgbClr val="000000">
                                <a:alpha val="43137"/>
                              </a:srgbClr>
                            </a:outerShdw>
                          </a:effectLst>
                        </a:rPr>
                        <a:t>I </a:t>
                      </a:r>
                      <a:r>
                        <a:rPr lang="en-US" sz="1100" spc="-5" dirty="0">
                          <a:effectLst>
                            <a:outerShdw blurRad="38100" dist="38100" dir="2700000" algn="tl">
                              <a:srgbClr val="000000">
                                <a:alpha val="43137"/>
                              </a:srgbClr>
                            </a:outerShdw>
                          </a:effectLst>
                        </a:rPr>
                        <a:t>was</a:t>
                      </a:r>
                      <a:r>
                        <a:rPr lang="en-US" sz="1100" dirty="0">
                          <a:effectLst>
                            <a:outerShdw blurRad="38100" dist="38100" dir="2700000" algn="tl">
                              <a:srgbClr val="000000">
                                <a:alpha val="43137"/>
                              </a:srgbClr>
                            </a:outerShdw>
                          </a:effectLst>
                        </a:rPr>
                        <a:t> </a:t>
                      </a:r>
                      <a:r>
                        <a:rPr lang="en-US" sz="1100" spc="-5" dirty="0">
                          <a:effectLst>
                            <a:outerShdw blurRad="38100" dist="38100" dir="2700000" algn="tl">
                              <a:srgbClr val="000000">
                                <a:alpha val="43137"/>
                              </a:srgbClr>
                            </a:outerShdw>
                          </a:effectLst>
                        </a:rPr>
                        <a:t>depressed</a:t>
                      </a:r>
                      <a:endParaRPr lang="en-US" sz="11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64770" marR="0">
                        <a:lnSpc>
                          <a:spcPts val="1335"/>
                        </a:lnSpc>
                        <a:spcBef>
                          <a:spcPts val="0"/>
                        </a:spcBef>
                        <a:spcAft>
                          <a:spcPts val="0"/>
                        </a:spcAft>
                      </a:pPr>
                      <a:r>
                        <a:rPr lang="en-US" sz="1100" dirty="0">
                          <a:effectLst>
                            <a:outerShdw blurRad="38100" dist="38100" dir="2700000" algn="tl">
                              <a:srgbClr val="000000">
                                <a:alpha val="43137"/>
                              </a:srgbClr>
                            </a:outerShdw>
                          </a:effectLst>
                        </a:rPr>
                        <a:t>22</a:t>
                      </a:r>
                      <a:endParaRPr lang="en-US" sz="11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64770" marR="0">
                        <a:lnSpc>
                          <a:spcPts val="1335"/>
                        </a:lnSpc>
                        <a:spcBef>
                          <a:spcPts val="0"/>
                        </a:spcBef>
                        <a:spcAft>
                          <a:spcPts val="0"/>
                        </a:spcAft>
                      </a:pPr>
                      <a:r>
                        <a:rPr lang="en-US" sz="1100" spc="-5" dirty="0">
                          <a:effectLst>
                            <a:outerShdw blurRad="38100" dist="38100" dir="2700000" algn="tl">
                              <a:srgbClr val="000000">
                                <a:alpha val="43137"/>
                              </a:srgbClr>
                            </a:outerShdw>
                          </a:effectLst>
                        </a:rPr>
                        <a:t>6.2%</a:t>
                      </a:r>
                      <a:endParaRPr lang="en-US" sz="11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493607060"/>
                  </a:ext>
                </a:extLst>
              </a:tr>
              <a:tr h="189364">
                <a:tc>
                  <a:txBody>
                    <a:bodyPr/>
                    <a:lstStyle/>
                    <a:p>
                      <a:pPr marL="64770" marR="0">
                        <a:lnSpc>
                          <a:spcPts val="1335"/>
                        </a:lnSpc>
                        <a:spcBef>
                          <a:spcPts val="0"/>
                        </a:spcBef>
                        <a:spcAft>
                          <a:spcPts val="0"/>
                        </a:spcAft>
                      </a:pPr>
                      <a:r>
                        <a:rPr lang="en-US" sz="1100" dirty="0">
                          <a:effectLst>
                            <a:outerShdw blurRad="38100" dist="38100" dir="2700000" algn="tl">
                              <a:srgbClr val="000000">
                                <a:alpha val="43137"/>
                              </a:srgbClr>
                            </a:outerShdw>
                          </a:effectLst>
                        </a:rPr>
                        <a:t>I </a:t>
                      </a:r>
                      <a:r>
                        <a:rPr lang="en-US" sz="1100" spc="-5" dirty="0">
                          <a:effectLst>
                            <a:outerShdw blurRad="38100" dist="38100" dir="2700000" algn="tl">
                              <a:srgbClr val="000000">
                                <a:alpha val="43137"/>
                              </a:srgbClr>
                            </a:outerShdw>
                          </a:effectLst>
                        </a:rPr>
                        <a:t>had </a:t>
                      </a:r>
                      <a:r>
                        <a:rPr lang="en-US" sz="1100" dirty="0">
                          <a:effectLst>
                            <a:outerShdw blurRad="38100" dist="38100" dir="2700000" algn="tl">
                              <a:srgbClr val="000000">
                                <a:alpha val="43137"/>
                              </a:srgbClr>
                            </a:outerShdw>
                          </a:effectLst>
                        </a:rPr>
                        <a:t>a </a:t>
                      </a:r>
                      <a:r>
                        <a:rPr lang="en-US" sz="1100" spc="-5" dirty="0">
                          <a:effectLst>
                            <a:outerShdw blurRad="38100" dist="38100" dir="2700000" algn="tl">
                              <a:srgbClr val="000000">
                                <a:alpha val="43137"/>
                              </a:srgbClr>
                            </a:outerShdw>
                          </a:effectLst>
                        </a:rPr>
                        <a:t>bad experience</a:t>
                      </a:r>
                      <a:r>
                        <a:rPr lang="en-US" sz="1100" spc="-10" dirty="0">
                          <a:effectLst>
                            <a:outerShdw blurRad="38100" dist="38100" dir="2700000" algn="tl">
                              <a:srgbClr val="000000">
                                <a:alpha val="43137"/>
                              </a:srgbClr>
                            </a:outerShdw>
                          </a:effectLst>
                        </a:rPr>
                        <a:t> </a:t>
                      </a:r>
                      <a:r>
                        <a:rPr lang="en-US" sz="1100" spc="-5" dirty="0">
                          <a:effectLst>
                            <a:outerShdw blurRad="38100" dist="38100" dir="2700000" algn="tl">
                              <a:srgbClr val="000000">
                                <a:alpha val="43137"/>
                              </a:srgbClr>
                            </a:outerShdw>
                          </a:effectLst>
                        </a:rPr>
                        <a:t>with the</a:t>
                      </a:r>
                      <a:r>
                        <a:rPr lang="en-US" sz="1100" spc="5" dirty="0">
                          <a:effectLst>
                            <a:outerShdw blurRad="38100" dist="38100" dir="2700000" algn="tl">
                              <a:srgbClr val="000000">
                                <a:alpha val="43137"/>
                              </a:srgbClr>
                            </a:outerShdw>
                          </a:effectLst>
                        </a:rPr>
                        <a:t> </a:t>
                      </a:r>
                      <a:r>
                        <a:rPr lang="en-US" sz="1100" spc="-5" dirty="0">
                          <a:effectLst>
                            <a:outerShdw blurRad="38100" dist="38100" dir="2700000" algn="tl">
                              <a:srgbClr val="000000">
                                <a:alpha val="43137"/>
                              </a:srgbClr>
                            </a:outerShdw>
                          </a:effectLst>
                        </a:rPr>
                        <a:t>staff</a:t>
                      </a:r>
                      <a:endParaRPr lang="en-US" sz="11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64770" marR="0">
                        <a:lnSpc>
                          <a:spcPts val="1335"/>
                        </a:lnSpc>
                        <a:spcBef>
                          <a:spcPts val="0"/>
                        </a:spcBef>
                        <a:spcAft>
                          <a:spcPts val="0"/>
                        </a:spcAft>
                      </a:pPr>
                      <a:r>
                        <a:rPr lang="en-US" sz="1100" dirty="0">
                          <a:effectLst>
                            <a:outerShdw blurRad="38100" dist="38100" dir="2700000" algn="tl">
                              <a:srgbClr val="000000">
                                <a:alpha val="43137"/>
                              </a:srgbClr>
                            </a:outerShdw>
                          </a:effectLst>
                        </a:rPr>
                        <a:t>21</a:t>
                      </a:r>
                      <a:endParaRPr lang="en-US" sz="11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64770" marR="0">
                        <a:lnSpc>
                          <a:spcPts val="1335"/>
                        </a:lnSpc>
                        <a:spcBef>
                          <a:spcPts val="0"/>
                        </a:spcBef>
                        <a:spcAft>
                          <a:spcPts val="0"/>
                        </a:spcAft>
                      </a:pPr>
                      <a:r>
                        <a:rPr lang="en-US" sz="1100" spc="-5" dirty="0">
                          <a:effectLst>
                            <a:outerShdw blurRad="38100" dist="38100" dir="2700000" algn="tl">
                              <a:srgbClr val="000000">
                                <a:alpha val="43137"/>
                              </a:srgbClr>
                            </a:outerShdw>
                          </a:effectLst>
                        </a:rPr>
                        <a:t>5.9%</a:t>
                      </a:r>
                      <a:endParaRPr lang="en-US" sz="11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4267495642"/>
                  </a:ext>
                </a:extLst>
              </a:tr>
              <a:tr h="189364">
                <a:tc>
                  <a:txBody>
                    <a:bodyPr/>
                    <a:lstStyle/>
                    <a:p>
                      <a:pPr marL="64770" marR="0">
                        <a:lnSpc>
                          <a:spcPts val="1335"/>
                        </a:lnSpc>
                        <a:spcBef>
                          <a:spcPts val="0"/>
                        </a:spcBef>
                        <a:spcAft>
                          <a:spcPts val="0"/>
                        </a:spcAft>
                      </a:pPr>
                      <a:r>
                        <a:rPr lang="en-US" sz="1100" spc="-5" dirty="0">
                          <a:effectLst/>
                        </a:rPr>
                        <a:t>Services</a:t>
                      </a:r>
                      <a:r>
                        <a:rPr lang="en-US" sz="1100" dirty="0">
                          <a:effectLst/>
                        </a:rPr>
                        <a:t> </a:t>
                      </a:r>
                      <a:r>
                        <a:rPr lang="en-US" sz="1100" spc="-5" dirty="0">
                          <a:effectLst/>
                        </a:rPr>
                        <a:t>were</a:t>
                      </a:r>
                      <a:r>
                        <a:rPr lang="en-US" sz="1100" spc="5" dirty="0">
                          <a:effectLst/>
                        </a:rPr>
                        <a:t> </a:t>
                      </a:r>
                      <a:r>
                        <a:rPr lang="en-US" sz="1100" spc="-5" dirty="0">
                          <a:effectLst/>
                        </a:rPr>
                        <a:t>not</a:t>
                      </a:r>
                      <a:r>
                        <a:rPr lang="en-US" sz="1100" spc="-10" dirty="0">
                          <a:effectLst/>
                        </a:rPr>
                        <a:t> </a:t>
                      </a:r>
                      <a:r>
                        <a:rPr lang="en-US" sz="1100" spc="-5" dirty="0">
                          <a:effectLst/>
                        </a:rPr>
                        <a:t>in my</a:t>
                      </a:r>
                      <a:r>
                        <a:rPr lang="en-US" sz="1100" spc="5" dirty="0">
                          <a:effectLst/>
                        </a:rPr>
                        <a:t> </a:t>
                      </a:r>
                      <a:r>
                        <a:rPr lang="en-US" sz="1100" spc="-10" dirty="0">
                          <a:effectLst/>
                        </a:rPr>
                        <a:t>language</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64770" marR="0">
                        <a:lnSpc>
                          <a:spcPts val="1335"/>
                        </a:lnSpc>
                        <a:spcBef>
                          <a:spcPts val="0"/>
                        </a:spcBef>
                        <a:spcAft>
                          <a:spcPts val="0"/>
                        </a:spcAft>
                      </a:pPr>
                      <a:r>
                        <a:rPr lang="en-US" sz="1100" dirty="0">
                          <a:effectLst/>
                        </a:rPr>
                        <a:t>3</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64770" marR="0">
                        <a:lnSpc>
                          <a:spcPts val="1335"/>
                        </a:lnSpc>
                        <a:spcBef>
                          <a:spcPts val="0"/>
                        </a:spcBef>
                        <a:spcAft>
                          <a:spcPts val="0"/>
                        </a:spcAft>
                      </a:pPr>
                      <a:r>
                        <a:rPr lang="en-US" sz="1100" spc="-5" dirty="0">
                          <a:effectLst/>
                        </a:rPr>
                        <a:t>0.8%</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3518230799"/>
                  </a:ext>
                </a:extLst>
              </a:tr>
              <a:tr h="190586">
                <a:tc>
                  <a:txBody>
                    <a:bodyPr/>
                    <a:lstStyle/>
                    <a:p>
                      <a:pPr marL="64770" marR="0">
                        <a:spcBef>
                          <a:spcPts val="0"/>
                        </a:spcBef>
                        <a:spcAft>
                          <a:spcPts val="0"/>
                        </a:spcAft>
                      </a:pPr>
                      <a:r>
                        <a:rPr lang="en-US" sz="1100" dirty="0">
                          <a:effectLst/>
                        </a:rPr>
                        <a:t>I </a:t>
                      </a:r>
                      <a:r>
                        <a:rPr lang="en-US" sz="1100" spc="-5" dirty="0">
                          <a:effectLst/>
                        </a:rPr>
                        <a:t>did </a:t>
                      </a:r>
                      <a:r>
                        <a:rPr lang="en-US" sz="1100" dirty="0">
                          <a:effectLst/>
                        </a:rPr>
                        <a:t>not</a:t>
                      </a:r>
                      <a:r>
                        <a:rPr lang="en-US" sz="1100" spc="5" dirty="0">
                          <a:effectLst/>
                        </a:rPr>
                        <a:t> </a:t>
                      </a:r>
                      <a:r>
                        <a:rPr lang="en-US" sz="1100" spc="-5" dirty="0">
                          <a:effectLst/>
                        </a:rPr>
                        <a:t>qualify</a:t>
                      </a:r>
                      <a:r>
                        <a:rPr lang="en-US" sz="1100" spc="-10" dirty="0">
                          <a:effectLst/>
                        </a:rPr>
                        <a:t> </a:t>
                      </a:r>
                      <a:r>
                        <a:rPr lang="en-US" sz="1100" dirty="0">
                          <a:effectLst/>
                        </a:rPr>
                        <a:t>for</a:t>
                      </a:r>
                      <a:r>
                        <a:rPr lang="en-US" sz="1100" spc="-10" dirty="0">
                          <a:effectLst/>
                        </a:rPr>
                        <a:t> </a:t>
                      </a:r>
                      <a:r>
                        <a:rPr lang="en-US" sz="1100" spc="-5" dirty="0">
                          <a:effectLst/>
                        </a:rPr>
                        <a:t>services</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64770" marR="0">
                        <a:spcBef>
                          <a:spcPts val="0"/>
                        </a:spcBef>
                        <a:spcAft>
                          <a:spcPts val="0"/>
                        </a:spcAft>
                      </a:pPr>
                      <a:r>
                        <a:rPr lang="en-US" sz="1100" dirty="0">
                          <a:effectLst/>
                        </a:rPr>
                        <a:t>13</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64770" marR="0">
                        <a:spcBef>
                          <a:spcPts val="0"/>
                        </a:spcBef>
                        <a:spcAft>
                          <a:spcPts val="0"/>
                        </a:spcAft>
                      </a:pPr>
                      <a:r>
                        <a:rPr lang="en-US" sz="1100" spc="-5" dirty="0">
                          <a:effectLst/>
                        </a:rPr>
                        <a:t>3.6%</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1340089680"/>
                  </a:ext>
                </a:extLst>
              </a:tr>
              <a:tr h="189364">
                <a:tc>
                  <a:txBody>
                    <a:bodyPr/>
                    <a:lstStyle/>
                    <a:p>
                      <a:pPr marL="64770" marR="0">
                        <a:lnSpc>
                          <a:spcPts val="1335"/>
                        </a:lnSpc>
                        <a:spcBef>
                          <a:spcPts val="0"/>
                        </a:spcBef>
                        <a:spcAft>
                          <a:spcPts val="0"/>
                        </a:spcAft>
                      </a:pPr>
                      <a:r>
                        <a:rPr lang="en-US" sz="1100" spc="-5" dirty="0">
                          <a:effectLst/>
                        </a:rPr>
                        <a:t>Other</a:t>
                      </a:r>
                      <a:r>
                        <a:rPr lang="en-US" sz="1100" dirty="0">
                          <a:effectLst/>
                        </a:rPr>
                        <a:t> </a:t>
                      </a:r>
                      <a:r>
                        <a:rPr lang="en-US" sz="1100" spc="-5" dirty="0">
                          <a:effectLst/>
                        </a:rPr>
                        <a:t>(please</a:t>
                      </a:r>
                      <a:r>
                        <a:rPr lang="en-US" sz="1100" spc="-10" dirty="0">
                          <a:effectLst/>
                        </a:rPr>
                        <a:t> </a:t>
                      </a:r>
                      <a:r>
                        <a:rPr lang="en-US" sz="1100" spc="-5" dirty="0">
                          <a:effectLst/>
                        </a:rPr>
                        <a:t>specify)</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64770" marR="0">
                        <a:lnSpc>
                          <a:spcPts val="1335"/>
                        </a:lnSpc>
                        <a:spcBef>
                          <a:spcPts val="0"/>
                        </a:spcBef>
                        <a:spcAft>
                          <a:spcPts val="0"/>
                        </a:spcAft>
                      </a:pPr>
                      <a:r>
                        <a:rPr lang="en-US" sz="1100" dirty="0">
                          <a:effectLst/>
                        </a:rPr>
                        <a:t>18</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64770" marR="0">
                        <a:lnSpc>
                          <a:spcPts val="1335"/>
                        </a:lnSpc>
                        <a:spcBef>
                          <a:spcPts val="0"/>
                        </a:spcBef>
                        <a:spcAft>
                          <a:spcPts val="0"/>
                        </a:spcAft>
                      </a:pPr>
                      <a:r>
                        <a:rPr lang="en-US" sz="1100" spc="-5" dirty="0">
                          <a:effectLst/>
                        </a:rPr>
                        <a:t>5.0%</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3989140982"/>
                  </a:ext>
                </a:extLst>
              </a:tr>
              <a:tr h="189364">
                <a:tc>
                  <a:txBody>
                    <a:bodyPr/>
                    <a:lstStyle/>
                    <a:p>
                      <a:pPr marL="64770" marR="0">
                        <a:lnSpc>
                          <a:spcPts val="1335"/>
                        </a:lnSpc>
                        <a:spcBef>
                          <a:spcPts val="0"/>
                        </a:spcBef>
                        <a:spcAft>
                          <a:spcPts val="0"/>
                        </a:spcAft>
                      </a:pPr>
                      <a:r>
                        <a:rPr lang="en-US" sz="1100" spc="-5" dirty="0">
                          <a:effectLst/>
                        </a:rPr>
                        <a:t>No</a:t>
                      </a:r>
                      <a:r>
                        <a:rPr lang="en-US" sz="1100" spc="5" dirty="0">
                          <a:effectLst/>
                        </a:rPr>
                        <a:t> </a:t>
                      </a:r>
                      <a:r>
                        <a:rPr lang="en-US" sz="1100" spc="-5" dirty="0">
                          <a:effectLst/>
                        </a:rPr>
                        <a:t>Response</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64770" marR="0">
                        <a:lnSpc>
                          <a:spcPts val="1335"/>
                        </a:lnSpc>
                        <a:spcBef>
                          <a:spcPts val="0"/>
                        </a:spcBef>
                        <a:spcAft>
                          <a:spcPts val="0"/>
                        </a:spcAft>
                      </a:pPr>
                      <a:r>
                        <a:rPr lang="en-US" sz="1100" dirty="0">
                          <a:effectLst/>
                        </a:rPr>
                        <a:t>26</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64770" marR="0">
                        <a:lnSpc>
                          <a:spcPts val="1335"/>
                        </a:lnSpc>
                        <a:spcBef>
                          <a:spcPts val="0"/>
                        </a:spcBef>
                        <a:spcAft>
                          <a:spcPts val="0"/>
                        </a:spcAft>
                      </a:pPr>
                      <a:r>
                        <a:rPr lang="en-US" sz="1100" spc="-5" dirty="0">
                          <a:effectLst/>
                        </a:rPr>
                        <a:t>7.3%</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859826255"/>
                  </a:ext>
                </a:extLst>
              </a:tr>
            </a:tbl>
          </a:graphicData>
        </a:graphic>
      </p:graphicFrame>
      <p:graphicFrame>
        <p:nvGraphicFramePr>
          <p:cNvPr id="6" name="Chart 5"/>
          <p:cNvGraphicFramePr/>
          <p:nvPr>
            <p:extLst>
              <p:ext uri="{D42A27DB-BD31-4B8C-83A1-F6EECF244321}">
                <p14:modId xmlns:p14="http://schemas.microsoft.com/office/powerpoint/2010/main" val="1019817367"/>
              </p:ext>
            </p:extLst>
          </p:nvPr>
        </p:nvGraphicFramePr>
        <p:xfrm>
          <a:off x="6551612" y="2362200"/>
          <a:ext cx="4930140" cy="3276600"/>
        </p:xfrm>
        <a:graphic>
          <a:graphicData uri="http://schemas.openxmlformats.org/drawingml/2006/chart">
            <c:chart xmlns:c="http://schemas.openxmlformats.org/drawingml/2006/chart" xmlns:r="http://schemas.openxmlformats.org/officeDocument/2006/relationships" r:id="rId3"/>
          </a:graphicData>
        </a:graphic>
      </p:graphicFrame>
      <p:pic>
        <p:nvPicPr>
          <p:cNvPr id="16386" name="Picture 2" descr="Image result for barriers to care"/>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158729" y="762000"/>
            <a:ext cx="2341563" cy="12293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02617055"/>
      </p:ext>
    </p:extLst>
  </p:cSld>
  <p:clrMapOvr>
    <a:masterClrMapping/>
  </p:clrMapOvr>
  <mc:AlternateContent xmlns:mc="http://schemas.openxmlformats.org/markup-compatibility/2006">
    <mc:Choice xmlns:p14="http://schemas.microsoft.com/office/powerpoint/2010/main" Requires="p14">
      <p:transition spd="slow" p14:dur="2000">
        <p14:ferris dir="l"/>
      </p:transition>
    </mc:Choice>
    <mc:Fallback>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6CD3985-27C4-4C95-B2BF-9DF60FC46511}"/>
              </a:ext>
            </a:extLst>
          </p:cNvPr>
          <p:cNvSpPr/>
          <p:nvPr/>
        </p:nvSpPr>
        <p:spPr>
          <a:xfrm rot="19209772">
            <a:off x="145166" y="3431153"/>
            <a:ext cx="3909789" cy="923330"/>
          </a:xfrm>
          <a:prstGeom prst="rect">
            <a:avLst/>
          </a:prstGeom>
          <a:noFill/>
        </p:spPr>
        <p:txBody>
          <a:bodyPr wrap="none" lIns="91440" tIns="45720" rIns="91440" bIns="45720">
            <a:spAutoFit/>
          </a:bodyPr>
          <a:lstStyle/>
          <a:p>
            <a:pPr algn="ctr"/>
            <a:r>
              <a:rPr lang="en-US" sz="5400" b="0" cap="none" spc="0" dirty="0">
                <a:ln w="0"/>
                <a:solidFill>
                  <a:schemeClr val="tx1"/>
                </a:solidFill>
                <a:effectLst>
                  <a:outerShdw blurRad="38100" dist="19050" dir="2700000" algn="tl" rotWithShape="0">
                    <a:schemeClr val="dk1">
                      <a:alpha val="40000"/>
                    </a:schemeClr>
                  </a:outerShdw>
                </a:effectLst>
              </a:rPr>
              <a:t>ART Therapy</a:t>
            </a:r>
          </a:p>
        </p:txBody>
      </p:sp>
      <p:graphicFrame>
        <p:nvGraphicFramePr>
          <p:cNvPr id="3" name="Table 2">
            <a:extLst>
              <a:ext uri="{FF2B5EF4-FFF2-40B4-BE49-F238E27FC236}">
                <a16:creationId xmlns:a16="http://schemas.microsoft.com/office/drawing/2014/main" id="{C91CC505-BFA8-44F5-ACDC-AA2E370E4495}"/>
              </a:ext>
            </a:extLst>
          </p:cNvPr>
          <p:cNvGraphicFramePr>
            <a:graphicFrameLocks noGrp="1"/>
          </p:cNvGraphicFramePr>
          <p:nvPr>
            <p:extLst>
              <p:ext uri="{D42A27DB-BD31-4B8C-83A1-F6EECF244321}">
                <p14:modId xmlns:p14="http://schemas.microsoft.com/office/powerpoint/2010/main" val="273858479"/>
              </p:ext>
            </p:extLst>
          </p:nvPr>
        </p:nvGraphicFramePr>
        <p:xfrm>
          <a:off x="2554287" y="914400"/>
          <a:ext cx="7080250" cy="1267999"/>
        </p:xfrm>
        <a:graphic>
          <a:graphicData uri="http://schemas.openxmlformats.org/drawingml/2006/table">
            <a:tbl>
              <a:tblPr firstRow="1" firstCol="1" lastRow="1" lastCol="1" bandRow="1" bandCol="1">
                <a:tableStyleId>{5C22544A-7EE6-4342-B048-85BDC9FD1C3A}</a:tableStyleId>
              </a:tblPr>
              <a:tblGrid>
                <a:gridCol w="2785908">
                  <a:extLst>
                    <a:ext uri="{9D8B030D-6E8A-4147-A177-3AD203B41FA5}">
                      <a16:colId xmlns:a16="http://schemas.microsoft.com/office/drawing/2014/main" val="298764437"/>
                    </a:ext>
                  </a:extLst>
                </a:gridCol>
                <a:gridCol w="1886300">
                  <a:extLst>
                    <a:ext uri="{9D8B030D-6E8A-4147-A177-3AD203B41FA5}">
                      <a16:colId xmlns:a16="http://schemas.microsoft.com/office/drawing/2014/main" val="1255654241"/>
                    </a:ext>
                  </a:extLst>
                </a:gridCol>
                <a:gridCol w="2408042">
                  <a:extLst>
                    <a:ext uri="{9D8B030D-6E8A-4147-A177-3AD203B41FA5}">
                      <a16:colId xmlns:a16="http://schemas.microsoft.com/office/drawing/2014/main" val="2685264661"/>
                    </a:ext>
                  </a:extLst>
                </a:gridCol>
              </a:tblGrid>
              <a:tr h="253273">
                <a:tc>
                  <a:txBody>
                    <a:bodyPr/>
                    <a:lstStyle/>
                    <a:p>
                      <a:pPr marL="515620" marR="0">
                        <a:lnSpc>
                          <a:spcPts val="1335"/>
                        </a:lnSpc>
                        <a:spcBef>
                          <a:spcPts val="0"/>
                        </a:spcBef>
                        <a:spcAft>
                          <a:spcPts val="0"/>
                        </a:spcAft>
                      </a:pPr>
                      <a:r>
                        <a:rPr lang="en-US" sz="1500" spc="-5" dirty="0">
                          <a:effectLst/>
                        </a:rPr>
                        <a:t>Antiretroviral Therapy</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b"/>
                </a:tc>
                <a:tc>
                  <a:txBody>
                    <a:bodyPr/>
                    <a:lstStyle/>
                    <a:p>
                      <a:pPr marL="635" marR="0" algn="ctr">
                        <a:lnSpc>
                          <a:spcPts val="1335"/>
                        </a:lnSpc>
                        <a:spcBef>
                          <a:spcPts val="0"/>
                        </a:spcBef>
                        <a:spcAft>
                          <a:spcPts val="0"/>
                        </a:spcAft>
                      </a:pPr>
                      <a:r>
                        <a:rPr lang="en-US" sz="1500" spc="-5" dirty="0">
                          <a:effectLst/>
                        </a:rPr>
                        <a:t>Number</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b"/>
                </a:tc>
                <a:tc>
                  <a:txBody>
                    <a:bodyPr/>
                    <a:lstStyle/>
                    <a:p>
                      <a:pPr marL="0" marR="0" algn="ctr">
                        <a:lnSpc>
                          <a:spcPts val="1335"/>
                        </a:lnSpc>
                        <a:spcBef>
                          <a:spcPts val="0"/>
                        </a:spcBef>
                        <a:spcAft>
                          <a:spcPts val="0"/>
                        </a:spcAft>
                      </a:pPr>
                      <a:r>
                        <a:rPr lang="en-US" sz="1500" spc="-5" dirty="0">
                          <a:effectLst/>
                        </a:rPr>
                        <a:t>Percentage</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b"/>
                </a:tc>
                <a:extLst>
                  <a:ext uri="{0D108BD9-81ED-4DB2-BD59-A6C34878D82A}">
                    <a16:rowId xmlns:a16="http://schemas.microsoft.com/office/drawing/2014/main" val="2116616015"/>
                  </a:ext>
                </a:extLst>
              </a:tr>
              <a:tr h="253273">
                <a:tc>
                  <a:txBody>
                    <a:bodyPr/>
                    <a:lstStyle/>
                    <a:p>
                      <a:pPr marL="64770" marR="0">
                        <a:lnSpc>
                          <a:spcPts val="1335"/>
                        </a:lnSpc>
                        <a:spcBef>
                          <a:spcPts val="0"/>
                        </a:spcBef>
                        <a:spcAft>
                          <a:spcPts val="0"/>
                        </a:spcAft>
                      </a:pPr>
                      <a:r>
                        <a:rPr lang="en-US" sz="1500" dirty="0">
                          <a:effectLst/>
                        </a:rPr>
                        <a:t>Yes</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b"/>
                </a:tc>
                <a:tc>
                  <a:txBody>
                    <a:bodyPr/>
                    <a:lstStyle/>
                    <a:p>
                      <a:pPr marL="64770" marR="0">
                        <a:lnSpc>
                          <a:spcPts val="1335"/>
                        </a:lnSpc>
                        <a:spcBef>
                          <a:spcPts val="0"/>
                        </a:spcBef>
                        <a:spcAft>
                          <a:spcPts val="0"/>
                        </a:spcAft>
                      </a:pPr>
                      <a:r>
                        <a:rPr lang="en-US" sz="1500" spc="-10" dirty="0">
                          <a:effectLst/>
                        </a:rPr>
                        <a:t>265</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b"/>
                </a:tc>
                <a:tc>
                  <a:txBody>
                    <a:bodyPr/>
                    <a:lstStyle/>
                    <a:p>
                      <a:pPr marL="64770" marR="0">
                        <a:lnSpc>
                          <a:spcPts val="1335"/>
                        </a:lnSpc>
                        <a:spcBef>
                          <a:spcPts val="0"/>
                        </a:spcBef>
                        <a:spcAft>
                          <a:spcPts val="0"/>
                        </a:spcAft>
                      </a:pPr>
                      <a:r>
                        <a:rPr lang="en-US" sz="1500" spc="-5" dirty="0">
                          <a:effectLst/>
                        </a:rPr>
                        <a:t>74.2%</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b"/>
                </a:tc>
                <a:extLst>
                  <a:ext uri="{0D108BD9-81ED-4DB2-BD59-A6C34878D82A}">
                    <a16:rowId xmlns:a16="http://schemas.microsoft.com/office/drawing/2014/main" val="1370222503"/>
                  </a:ext>
                </a:extLst>
              </a:tr>
              <a:tr h="253273">
                <a:tc>
                  <a:txBody>
                    <a:bodyPr/>
                    <a:lstStyle/>
                    <a:p>
                      <a:pPr marL="64770" marR="0">
                        <a:lnSpc>
                          <a:spcPts val="1335"/>
                        </a:lnSpc>
                        <a:spcBef>
                          <a:spcPts val="0"/>
                        </a:spcBef>
                        <a:spcAft>
                          <a:spcPts val="0"/>
                        </a:spcAft>
                      </a:pPr>
                      <a:r>
                        <a:rPr lang="en-US" sz="1500" spc="-5" dirty="0">
                          <a:effectLst/>
                        </a:rPr>
                        <a:t>No</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b"/>
                </a:tc>
                <a:tc>
                  <a:txBody>
                    <a:bodyPr/>
                    <a:lstStyle/>
                    <a:p>
                      <a:pPr marL="64770" marR="0">
                        <a:lnSpc>
                          <a:spcPts val="1335"/>
                        </a:lnSpc>
                        <a:spcBef>
                          <a:spcPts val="0"/>
                        </a:spcBef>
                        <a:spcAft>
                          <a:spcPts val="0"/>
                        </a:spcAft>
                      </a:pPr>
                      <a:r>
                        <a:rPr lang="en-US" sz="1500" dirty="0">
                          <a:effectLst/>
                        </a:rPr>
                        <a:t>89</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b"/>
                </a:tc>
                <a:tc>
                  <a:txBody>
                    <a:bodyPr/>
                    <a:lstStyle/>
                    <a:p>
                      <a:pPr marL="64770" marR="0">
                        <a:lnSpc>
                          <a:spcPts val="1335"/>
                        </a:lnSpc>
                        <a:spcBef>
                          <a:spcPts val="0"/>
                        </a:spcBef>
                        <a:spcAft>
                          <a:spcPts val="0"/>
                        </a:spcAft>
                      </a:pPr>
                      <a:r>
                        <a:rPr lang="en-US" sz="1500" spc="-5" dirty="0">
                          <a:effectLst/>
                        </a:rPr>
                        <a:t>24.9%</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b"/>
                </a:tc>
                <a:extLst>
                  <a:ext uri="{0D108BD9-81ED-4DB2-BD59-A6C34878D82A}">
                    <a16:rowId xmlns:a16="http://schemas.microsoft.com/office/drawing/2014/main" val="1036913424"/>
                  </a:ext>
                </a:extLst>
              </a:tr>
              <a:tr h="253273">
                <a:tc>
                  <a:txBody>
                    <a:bodyPr/>
                    <a:lstStyle/>
                    <a:p>
                      <a:pPr marL="64770" marR="0">
                        <a:lnSpc>
                          <a:spcPts val="1335"/>
                        </a:lnSpc>
                        <a:spcBef>
                          <a:spcPts val="0"/>
                        </a:spcBef>
                        <a:spcAft>
                          <a:spcPts val="0"/>
                        </a:spcAft>
                      </a:pPr>
                      <a:r>
                        <a:rPr lang="en-US" sz="1500" spc="-5" dirty="0">
                          <a:effectLst/>
                        </a:rPr>
                        <a:t>No</a:t>
                      </a:r>
                      <a:r>
                        <a:rPr lang="en-US" sz="1500" spc="5" dirty="0">
                          <a:effectLst/>
                        </a:rPr>
                        <a:t> </a:t>
                      </a:r>
                      <a:r>
                        <a:rPr lang="en-US" sz="1500" spc="-5" dirty="0">
                          <a:effectLst/>
                        </a:rPr>
                        <a:t>Response</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b"/>
                </a:tc>
                <a:tc>
                  <a:txBody>
                    <a:bodyPr/>
                    <a:lstStyle/>
                    <a:p>
                      <a:pPr marL="64770" marR="0">
                        <a:lnSpc>
                          <a:spcPts val="1335"/>
                        </a:lnSpc>
                        <a:spcBef>
                          <a:spcPts val="0"/>
                        </a:spcBef>
                        <a:spcAft>
                          <a:spcPts val="0"/>
                        </a:spcAft>
                      </a:pPr>
                      <a:r>
                        <a:rPr lang="en-US" sz="1500" dirty="0">
                          <a:effectLst/>
                        </a:rPr>
                        <a:t>3</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b"/>
                </a:tc>
                <a:tc>
                  <a:txBody>
                    <a:bodyPr/>
                    <a:lstStyle/>
                    <a:p>
                      <a:pPr marL="64770" marR="0">
                        <a:lnSpc>
                          <a:spcPts val="1335"/>
                        </a:lnSpc>
                        <a:spcBef>
                          <a:spcPts val="0"/>
                        </a:spcBef>
                        <a:spcAft>
                          <a:spcPts val="0"/>
                        </a:spcAft>
                      </a:pPr>
                      <a:r>
                        <a:rPr lang="en-US" sz="1500" spc="-5" dirty="0">
                          <a:effectLst/>
                        </a:rPr>
                        <a:t>0.8%</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b"/>
                </a:tc>
                <a:extLst>
                  <a:ext uri="{0D108BD9-81ED-4DB2-BD59-A6C34878D82A}">
                    <a16:rowId xmlns:a16="http://schemas.microsoft.com/office/drawing/2014/main" val="3700740385"/>
                  </a:ext>
                </a:extLst>
              </a:tr>
              <a:tr h="254907">
                <a:tc>
                  <a:txBody>
                    <a:bodyPr/>
                    <a:lstStyle/>
                    <a:p>
                      <a:pPr marL="64770" marR="0">
                        <a:lnSpc>
                          <a:spcPts val="1335"/>
                        </a:lnSpc>
                        <a:spcBef>
                          <a:spcPts val="0"/>
                        </a:spcBef>
                        <a:spcAft>
                          <a:spcPts val="0"/>
                        </a:spcAft>
                      </a:pPr>
                      <a:r>
                        <a:rPr lang="en-US" sz="1500" dirty="0">
                          <a:effectLst/>
                        </a:rPr>
                        <a:t>Total</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b"/>
                </a:tc>
                <a:tc>
                  <a:txBody>
                    <a:bodyPr/>
                    <a:lstStyle/>
                    <a:p>
                      <a:pPr marL="64770" marR="0">
                        <a:lnSpc>
                          <a:spcPts val="1335"/>
                        </a:lnSpc>
                        <a:spcBef>
                          <a:spcPts val="0"/>
                        </a:spcBef>
                        <a:spcAft>
                          <a:spcPts val="0"/>
                        </a:spcAft>
                      </a:pPr>
                      <a:r>
                        <a:rPr lang="en-US" sz="1500" spc="-10" dirty="0">
                          <a:effectLst/>
                        </a:rPr>
                        <a:t>357</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b"/>
                </a:tc>
                <a:tc>
                  <a:txBody>
                    <a:bodyPr/>
                    <a:lstStyle/>
                    <a:p>
                      <a:pPr marL="64770" marR="0">
                        <a:lnSpc>
                          <a:spcPts val="1335"/>
                        </a:lnSpc>
                        <a:spcBef>
                          <a:spcPts val="0"/>
                        </a:spcBef>
                        <a:spcAft>
                          <a:spcPts val="0"/>
                        </a:spcAft>
                      </a:pPr>
                      <a:r>
                        <a:rPr lang="en-US" sz="1500" spc="-5" dirty="0">
                          <a:effectLst/>
                        </a:rPr>
                        <a:t>100.0%</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b"/>
                </a:tc>
                <a:extLst>
                  <a:ext uri="{0D108BD9-81ED-4DB2-BD59-A6C34878D82A}">
                    <a16:rowId xmlns:a16="http://schemas.microsoft.com/office/drawing/2014/main" val="2053070439"/>
                  </a:ext>
                </a:extLst>
              </a:tr>
            </a:tbl>
          </a:graphicData>
        </a:graphic>
      </p:graphicFrame>
      <p:graphicFrame>
        <p:nvGraphicFramePr>
          <p:cNvPr id="4" name="Chart 3">
            <a:extLst>
              <a:ext uri="{FF2B5EF4-FFF2-40B4-BE49-F238E27FC236}">
                <a16:creationId xmlns:a16="http://schemas.microsoft.com/office/drawing/2014/main" id="{5FB99C15-646A-4932-8A90-ACF004C9FF5A}"/>
              </a:ext>
            </a:extLst>
          </p:cNvPr>
          <p:cNvGraphicFramePr/>
          <p:nvPr>
            <p:extLst>
              <p:ext uri="{D42A27DB-BD31-4B8C-83A1-F6EECF244321}">
                <p14:modId xmlns:p14="http://schemas.microsoft.com/office/powerpoint/2010/main" val="3807875590"/>
              </p:ext>
            </p:extLst>
          </p:nvPr>
        </p:nvGraphicFramePr>
        <p:xfrm>
          <a:off x="3808412" y="2362200"/>
          <a:ext cx="5953760" cy="374523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329188294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wind"/>
      </p:transition>
    </mc:Choice>
    <mc:Fallback>
      <p:transition spd="slow">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0BF7CE18-09B2-40DE-9C0C-9B12F64EFC49}"/>
              </a:ext>
            </a:extLst>
          </p:cNvPr>
          <p:cNvSpPr/>
          <p:nvPr/>
        </p:nvSpPr>
        <p:spPr>
          <a:xfrm rot="18959187">
            <a:off x="170480" y="4319579"/>
            <a:ext cx="4134465" cy="630942"/>
          </a:xfrm>
          <a:prstGeom prst="rect">
            <a:avLst/>
          </a:prstGeom>
          <a:noFill/>
        </p:spPr>
        <p:txBody>
          <a:bodyPr wrap="none" lIns="91440" tIns="45720" rIns="91440" bIns="45720">
            <a:spAutoFit/>
          </a:bodyPr>
          <a:lstStyle/>
          <a:p>
            <a:pPr algn="ctr"/>
            <a:r>
              <a:rPr lang="en-US" sz="3500" b="0" cap="none" spc="0" dirty="0">
                <a:ln w="0"/>
                <a:solidFill>
                  <a:schemeClr val="tx1"/>
                </a:solidFill>
                <a:effectLst>
                  <a:outerShdw blurRad="38100" dist="19050" dir="2700000" algn="tl" rotWithShape="0">
                    <a:schemeClr val="dk1">
                      <a:alpha val="40000"/>
                    </a:schemeClr>
                  </a:outerShdw>
                </a:effectLst>
              </a:rPr>
              <a:t>Medication Adherence</a:t>
            </a:r>
          </a:p>
        </p:txBody>
      </p:sp>
      <p:graphicFrame>
        <p:nvGraphicFramePr>
          <p:cNvPr id="4" name="Table 3">
            <a:extLst>
              <a:ext uri="{FF2B5EF4-FFF2-40B4-BE49-F238E27FC236}">
                <a16:creationId xmlns:a16="http://schemas.microsoft.com/office/drawing/2014/main" id="{35B3914A-7552-4BC6-875F-912A2DB9E2C2}"/>
              </a:ext>
            </a:extLst>
          </p:cNvPr>
          <p:cNvGraphicFramePr>
            <a:graphicFrameLocks noGrp="1"/>
          </p:cNvGraphicFramePr>
          <p:nvPr>
            <p:extLst>
              <p:ext uri="{D42A27DB-BD31-4B8C-83A1-F6EECF244321}">
                <p14:modId xmlns:p14="http://schemas.microsoft.com/office/powerpoint/2010/main" val="1875853397"/>
              </p:ext>
            </p:extLst>
          </p:nvPr>
        </p:nvGraphicFramePr>
        <p:xfrm>
          <a:off x="2478087" y="838200"/>
          <a:ext cx="7232649" cy="1219201"/>
        </p:xfrm>
        <a:graphic>
          <a:graphicData uri="http://schemas.openxmlformats.org/drawingml/2006/table">
            <a:tbl>
              <a:tblPr firstRow="1" firstCol="1" lastRow="1" lastCol="1" bandRow="1" bandCol="1">
                <a:tableStyleId>{5C22544A-7EE6-4342-B048-85BDC9FD1C3A}</a:tableStyleId>
              </a:tblPr>
              <a:tblGrid>
                <a:gridCol w="2609942">
                  <a:extLst>
                    <a:ext uri="{9D8B030D-6E8A-4147-A177-3AD203B41FA5}">
                      <a16:colId xmlns:a16="http://schemas.microsoft.com/office/drawing/2014/main" val="2263709222"/>
                    </a:ext>
                  </a:extLst>
                </a:gridCol>
                <a:gridCol w="2031330">
                  <a:extLst>
                    <a:ext uri="{9D8B030D-6E8A-4147-A177-3AD203B41FA5}">
                      <a16:colId xmlns:a16="http://schemas.microsoft.com/office/drawing/2014/main" val="3480055506"/>
                    </a:ext>
                  </a:extLst>
                </a:gridCol>
                <a:gridCol w="2591377">
                  <a:extLst>
                    <a:ext uri="{9D8B030D-6E8A-4147-A177-3AD203B41FA5}">
                      <a16:colId xmlns:a16="http://schemas.microsoft.com/office/drawing/2014/main" val="3076583677"/>
                    </a:ext>
                  </a:extLst>
                </a:gridCol>
              </a:tblGrid>
              <a:tr h="244469">
                <a:tc>
                  <a:txBody>
                    <a:bodyPr/>
                    <a:lstStyle/>
                    <a:p>
                      <a:pPr marL="405765" marR="0">
                        <a:spcBef>
                          <a:spcPts val="0"/>
                        </a:spcBef>
                        <a:spcAft>
                          <a:spcPts val="0"/>
                        </a:spcAft>
                      </a:pPr>
                      <a:r>
                        <a:rPr lang="en-US" sz="1500" spc="-5" dirty="0">
                          <a:effectLst/>
                        </a:rPr>
                        <a:t>Medication Adherence</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b"/>
                </a:tc>
                <a:tc>
                  <a:txBody>
                    <a:bodyPr/>
                    <a:lstStyle/>
                    <a:p>
                      <a:pPr marL="635" marR="0" algn="ctr">
                        <a:spcBef>
                          <a:spcPts val="0"/>
                        </a:spcBef>
                        <a:spcAft>
                          <a:spcPts val="0"/>
                        </a:spcAft>
                      </a:pPr>
                      <a:r>
                        <a:rPr lang="en-US" sz="1500" spc="-5" dirty="0">
                          <a:effectLst/>
                        </a:rPr>
                        <a:t>Number</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b"/>
                </a:tc>
                <a:tc>
                  <a:txBody>
                    <a:bodyPr/>
                    <a:lstStyle/>
                    <a:p>
                      <a:pPr marL="1905" marR="0" algn="ctr">
                        <a:spcBef>
                          <a:spcPts val="0"/>
                        </a:spcBef>
                        <a:spcAft>
                          <a:spcPts val="0"/>
                        </a:spcAft>
                      </a:pPr>
                      <a:r>
                        <a:rPr lang="en-US" sz="1500" spc="-5" dirty="0">
                          <a:effectLst/>
                        </a:rPr>
                        <a:t>Percentage</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b"/>
                </a:tc>
                <a:extLst>
                  <a:ext uri="{0D108BD9-81ED-4DB2-BD59-A6C34878D82A}">
                    <a16:rowId xmlns:a16="http://schemas.microsoft.com/office/drawing/2014/main" val="3242221489"/>
                  </a:ext>
                </a:extLst>
              </a:tr>
              <a:tr h="243683">
                <a:tc>
                  <a:txBody>
                    <a:bodyPr/>
                    <a:lstStyle/>
                    <a:p>
                      <a:pPr marL="64770" marR="0">
                        <a:lnSpc>
                          <a:spcPts val="1335"/>
                        </a:lnSpc>
                        <a:spcBef>
                          <a:spcPts val="0"/>
                        </a:spcBef>
                        <a:spcAft>
                          <a:spcPts val="0"/>
                        </a:spcAft>
                      </a:pPr>
                      <a:r>
                        <a:rPr lang="en-US" sz="1500" dirty="0">
                          <a:effectLst/>
                        </a:rPr>
                        <a:t>Yes</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b"/>
                </a:tc>
                <a:tc>
                  <a:txBody>
                    <a:bodyPr/>
                    <a:lstStyle/>
                    <a:p>
                      <a:pPr marL="64770" marR="0">
                        <a:lnSpc>
                          <a:spcPts val="1335"/>
                        </a:lnSpc>
                        <a:spcBef>
                          <a:spcPts val="0"/>
                        </a:spcBef>
                        <a:spcAft>
                          <a:spcPts val="0"/>
                        </a:spcAft>
                      </a:pPr>
                      <a:r>
                        <a:rPr lang="en-US" sz="1500" dirty="0">
                          <a:effectLst/>
                        </a:rPr>
                        <a:t>69</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b"/>
                </a:tc>
                <a:tc>
                  <a:txBody>
                    <a:bodyPr/>
                    <a:lstStyle/>
                    <a:p>
                      <a:pPr marL="64770" marR="0">
                        <a:lnSpc>
                          <a:spcPts val="1335"/>
                        </a:lnSpc>
                        <a:spcBef>
                          <a:spcPts val="0"/>
                        </a:spcBef>
                        <a:spcAft>
                          <a:spcPts val="0"/>
                        </a:spcAft>
                      </a:pPr>
                      <a:r>
                        <a:rPr lang="en-US" sz="1500" spc="-5" dirty="0">
                          <a:effectLst/>
                        </a:rPr>
                        <a:t>19.3%</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b"/>
                </a:tc>
                <a:extLst>
                  <a:ext uri="{0D108BD9-81ED-4DB2-BD59-A6C34878D82A}">
                    <a16:rowId xmlns:a16="http://schemas.microsoft.com/office/drawing/2014/main" val="1364295636"/>
                  </a:ext>
                </a:extLst>
              </a:tr>
              <a:tr h="243683">
                <a:tc>
                  <a:txBody>
                    <a:bodyPr/>
                    <a:lstStyle/>
                    <a:p>
                      <a:pPr marL="64770" marR="0">
                        <a:lnSpc>
                          <a:spcPts val="1335"/>
                        </a:lnSpc>
                        <a:spcBef>
                          <a:spcPts val="0"/>
                        </a:spcBef>
                        <a:spcAft>
                          <a:spcPts val="0"/>
                        </a:spcAft>
                      </a:pPr>
                      <a:r>
                        <a:rPr lang="en-US" sz="1500" spc="-5" dirty="0">
                          <a:effectLst/>
                        </a:rPr>
                        <a:t>No</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b"/>
                </a:tc>
                <a:tc>
                  <a:txBody>
                    <a:bodyPr/>
                    <a:lstStyle/>
                    <a:p>
                      <a:pPr marL="64770" marR="0">
                        <a:lnSpc>
                          <a:spcPts val="1335"/>
                        </a:lnSpc>
                        <a:spcBef>
                          <a:spcPts val="0"/>
                        </a:spcBef>
                        <a:spcAft>
                          <a:spcPts val="0"/>
                        </a:spcAft>
                      </a:pPr>
                      <a:r>
                        <a:rPr lang="en-US" sz="1500" spc="-10" dirty="0">
                          <a:effectLst/>
                        </a:rPr>
                        <a:t>263</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b"/>
                </a:tc>
                <a:tc>
                  <a:txBody>
                    <a:bodyPr/>
                    <a:lstStyle/>
                    <a:p>
                      <a:pPr marL="64770" marR="0">
                        <a:lnSpc>
                          <a:spcPts val="1335"/>
                        </a:lnSpc>
                        <a:spcBef>
                          <a:spcPts val="0"/>
                        </a:spcBef>
                        <a:spcAft>
                          <a:spcPts val="0"/>
                        </a:spcAft>
                      </a:pPr>
                      <a:r>
                        <a:rPr lang="en-US" sz="1500" spc="-5" dirty="0">
                          <a:effectLst/>
                        </a:rPr>
                        <a:t>73.7%</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b"/>
                </a:tc>
                <a:extLst>
                  <a:ext uri="{0D108BD9-81ED-4DB2-BD59-A6C34878D82A}">
                    <a16:rowId xmlns:a16="http://schemas.microsoft.com/office/drawing/2014/main" val="4013962323"/>
                  </a:ext>
                </a:extLst>
              </a:tr>
              <a:tr h="243683">
                <a:tc>
                  <a:txBody>
                    <a:bodyPr/>
                    <a:lstStyle/>
                    <a:p>
                      <a:pPr marL="64770" marR="0">
                        <a:lnSpc>
                          <a:spcPts val="1335"/>
                        </a:lnSpc>
                        <a:spcBef>
                          <a:spcPts val="0"/>
                        </a:spcBef>
                        <a:spcAft>
                          <a:spcPts val="0"/>
                        </a:spcAft>
                      </a:pPr>
                      <a:r>
                        <a:rPr lang="en-US" sz="1500" spc="-5" dirty="0">
                          <a:effectLst/>
                        </a:rPr>
                        <a:t>No</a:t>
                      </a:r>
                      <a:r>
                        <a:rPr lang="en-US" sz="1500" spc="5" dirty="0">
                          <a:effectLst/>
                        </a:rPr>
                        <a:t> </a:t>
                      </a:r>
                      <a:r>
                        <a:rPr lang="en-US" sz="1500" spc="-5" dirty="0">
                          <a:effectLst/>
                        </a:rPr>
                        <a:t>Response</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b"/>
                </a:tc>
                <a:tc>
                  <a:txBody>
                    <a:bodyPr/>
                    <a:lstStyle/>
                    <a:p>
                      <a:pPr marL="64770" marR="0">
                        <a:lnSpc>
                          <a:spcPts val="1335"/>
                        </a:lnSpc>
                        <a:spcBef>
                          <a:spcPts val="0"/>
                        </a:spcBef>
                        <a:spcAft>
                          <a:spcPts val="0"/>
                        </a:spcAft>
                      </a:pPr>
                      <a:r>
                        <a:rPr lang="en-US" sz="1500" dirty="0">
                          <a:effectLst/>
                        </a:rPr>
                        <a:t>25</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b"/>
                </a:tc>
                <a:tc>
                  <a:txBody>
                    <a:bodyPr/>
                    <a:lstStyle/>
                    <a:p>
                      <a:pPr marL="64770" marR="0">
                        <a:lnSpc>
                          <a:spcPts val="1335"/>
                        </a:lnSpc>
                        <a:spcBef>
                          <a:spcPts val="0"/>
                        </a:spcBef>
                        <a:spcAft>
                          <a:spcPts val="0"/>
                        </a:spcAft>
                      </a:pPr>
                      <a:r>
                        <a:rPr lang="en-US" sz="1500" spc="-5" dirty="0">
                          <a:effectLst/>
                        </a:rPr>
                        <a:t>7.0%</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b"/>
                </a:tc>
                <a:extLst>
                  <a:ext uri="{0D108BD9-81ED-4DB2-BD59-A6C34878D82A}">
                    <a16:rowId xmlns:a16="http://schemas.microsoft.com/office/drawing/2014/main" val="2862525240"/>
                  </a:ext>
                </a:extLst>
              </a:tr>
              <a:tr h="243683">
                <a:tc>
                  <a:txBody>
                    <a:bodyPr/>
                    <a:lstStyle/>
                    <a:p>
                      <a:pPr marL="64770" marR="0">
                        <a:lnSpc>
                          <a:spcPts val="1335"/>
                        </a:lnSpc>
                        <a:spcBef>
                          <a:spcPts val="0"/>
                        </a:spcBef>
                        <a:spcAft>
                          <a:spcPts val="0"/>
                        </a:spcAft>
                      </a:pPr>
                      <a:r>
                        <a:rPr lang="en-US" sz="1500" dirty="0">
                          <a:effectLst/>
                        </a:rPr>
                        <a:t>Total</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b"/>
                </a:tc>
                <a:tc>
                  <a:txBody>
                    <a:bodyPr/>
                    <a:lstStyle/>
                    <a:p>
                      <a:pPr marL="64770" marR="0">
                        <a:lnSpc>
                          <a:spcPts val="1335"/>
                        </a:lnSpc>
                        <a:spcBef>
                          <a:spcPts val="0"/>
                        </a:spcBef>
                        <a:spcAft>
                          <a:spcPts val="0"/>
                        </a:spcAft>
                      </a:pPr>
                      <a:r>
                        <a:rPr lang="en-US" sz="1500" spc="-10" dirty="0">
                          <a:effectLst/>
                        </a:rPr>
                        <a:t>357</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b"/>
                </a:tc>
                <a:tc>
                  <a:txBody>
                    <a:bodyPr/>
                    <a:lstStyle/>
                    <a:p>
                      <a:pPr marL="64770" marR="0">
                        <a:lnSpc>
                          <a:spcPts val="1335"/>
                        </a:lnSpc>
                        <a:spcBef>
                          <a:spcPts val="0"/>
                        </a:spcBef>
                        <a:spcAft>
                          <a:spcPts val="0"/>
                        </a:spcAft>
                      </a:pPr>
                      <a:r>
                        <a:rPr lang="en-US" sz="1500" spc="-5" dirty="0">
                          <a:effectLst/>
                        </a:rPr>
                        <a:t>100.0%</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b"/>
                </a:tc>
                <a:extLst>
                  <a:ext uri="{0D108BD9-81ED-4DB2-BD59-A6C34878D82A}">
                    <a16:rowId xmlns:a16="http://schemas.microsoft.com/office/drawing/2014/main" val="1116891988"/>
                  </a:ext>
                </a:extLst>
              </a:tr>
            </a:tbl>
          </a:graphicData>
        </a:graphic>
      </p:graphicFrame>
      <p:graphicFrame>
        <p:nvGraphicFramePr>
          <p:cNvPr id="5" name="Chart 4">
            <a:extLst>
              <a:ext uri="{FF2B5EF4-FFF2-40B4-BE49-F238E27FC236}">
                <a16:creationId xmlns:a16="http://schemas.microsoft.com/office/drawing/2014/main" id="{F6E47C9A-9631-46D5-8370-8985BBF6091E}"/>
              </a:ext>
            </a:extLst>
          </p:cNvPr>
          <p:cNvGraphicFramePr/>
          <p:nvPr>
            <p:extLst>
              <p:ext uri="{D42A27DB-BD31-4B8C-83A1-F6EECF244321}">
                <p14:modId xmlns:p14="http://schemas.microsoft.com/office/powerpoint/2010/main" val="3270516890"/>
              </p:ext>
            </p:extLst>
          </p:nvPr>
        </p:nvGraphicFramePr>
        <p:xfrm>
          <a:off x="3943614" y="2126615"/>
          <a:ext cx="6028055" cy="3912235"/>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387203931"/>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25C4397-C0DD-4421-9BF5-959BB186E3C3}"/>
              </a:ext>
            </a:extLst>
          </p:cNvPr>
          <p:cNvSpPr/>
          <p:nvPr/>
        </p:nvSpPr>
        <p:spPr>
          <a:xfrm rot="18959187">
            <a:off x="424560" y="4319579"/>
            <a:ext cx="3626314" cy="630942"/>
          </a:xfrm>
          <a:prstGeom prst="rect">
            <a:avLst/>
          </a:prstGeom>
          <a:noFill/>
        </p:spPr>
        <p:txBody>
          <a:bodyPr wrap="none" lIns="91440" tIns="45720" rIns="91440" bIns="45720">
            <a:spAutoFit/>
          </a:bodyPr>
          <a:lstStyle/>
          <a:p>
            <a:pPr algn="ctr"/>
            <a:r>
              <a:rPr lang="en-US" sz="3500" b="0" cap="none" spc="0" dirty="0">
                <a:ln w="0"/>
                <a:solidFill>
                  <a:schemeClr val="tx1"/>
                </a:solidFill>
                <a:effectLst>
                  <a:outerShdw blurRad="38100" dist="19050" dir="2700000" algn="tl" rotWithShape="0">
                    <a:schemeClr val="dk1">
                      <a:alpha val="40000"/>
                    </a:schemeClr>
                  </a:outerShdw>
                </a:effectLst>
              </a:rPr>
              <a:t>Missed Medications</a:t>
            </a:r>
          </a:p>
        </p:txBody>
      </p:sp>
      <p:graphicFrame>
        <p:nvGraphicFramePr>
          <p:cNvPr id="3" name="Table 2">
            <a:extLst>
              <a:ext uri="{FF2B5EF4-FFF2-40B4-BE49-F238E27FC236}">
                <a16:creationId xmlns:a16="http://schemas.microsoft.com/office/drawing/2014/main" id="{08942188-2FB3-4854-848D-9BD80537E116}"/>
              </a:ext>
            </a:extLst>
          </p:cNvPr>
          <p:cNvGraphicFramePr>
            <a:graphicFrameLocks noGrp="1"/>
          </p:cNvGraphicFramePr>
          <p:nvPr>
            <p:extLst>
              <p:ext uri="{D42A27DB-BD31-4B8C-83A1-F6EECF244321}">
                <p14:modId xmlns:p14="http://schemas.microsoft.com/office/powerpoint/2010/main" val="1375878556"/>
              </p:ext>
            </p:extLst>
          </p:nvPr>
        </p:nvGraphicFramePr>
        <p:xfrm>
          <a:off x="2666999" y="760374"/>
          <a:ext cx="6854825" cy="1757673"/>
        </p:xfrm>
        <a:graphic>
          <a:graphicData uri="http://schemas.openxmlformats.org/drawingml/2006/table">
            <a:tbl>
              <a:tblPr firstRow="1" firstCol="1" lastRow="1" lastCol="1" bandRow="1" bandCol="1">
                <a:tableStyleId>{5C22544A-7EE6-4342-B048-85BDC9FD1C3A}</a:tableStyleId>
              </a:tblPr>
              <a:tblGrid>
                <a:gridCol w="2368030">
                  <a:extLst>
                    <a:ext uri="{9D8B030D-6E8A-4147-A177-3AD203B41FA5}">
                      <a16:colId xmlns:a16="http://schemas.microsoft.com/office/drawing/2014/main" val="752613172"/>
                    </a:ext>
                  </a:extLst>
                </a:gridCol>
                <a:gridCol w="1970671">
                  <a:extLst>
                    <a:ext uri="{9D8B030D-6E8A-4147-A177-3AD203B41FA5}">
                      <a16:colId xmlns:a16="http://schemas.microsoft.com/office/drawing/2014/main" val="2782414385"/>
                    </a:ext>
                  </a:extLst>
                </a:gridCol>
                <a:gridCol w="2516124">
                  <a:extLst>
                    <a:ext uri="{9D8B030D-6E8A-4147-A177-3AD203B41FA5}">
                      <a16:colId xmlns:a16="http://schemas.microsoft.com/office/drawing/2014/main" val="285790137"/>
                    </a:ext>
                  </a:extLst>
                </a:gridCol>
              </a:tblGrid>
              <a:tr h="250865">
                <a:tc>
                  <a:txBody>
                    <a:bodyPr/>
                    <a:lstStyle/>
                    <a:p>
                      <a:pPr marL="635" marR="0" algn="ctr">
                        <a:lnSpc>
                          <a:spcPts val="1335"/>
                        </a:lnSpc>
                        <a:spcBef>
                          <a:spcPts val="0"/>
                        </a:spcBef>
                        <a:spcAft>
                          <a:spcPts val="0"/>
                        </a:spcAft>
                      </a:pPr>
                      <a:r>
                        <a:rPr lang="en-US" sz="1500" spc="-5" dirty="0">
                          <a:effectLst/>
                        </a:rPr>
                        <a:t>Frequency</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b"/>
                </a:tc>
                <a:tc>
                  <a:txBody>
                    <a:bodyPr/>
                    <a:lstStyle/>
                    <a:p>
                      <a:pPr marL="635" marR="0" algn="ctr">
                        <a:lnSpc>
                          <a:spcPts val="1335"/>
                        </a:lnSpc>
                        <a:spcBef>
                          <a:spcPts val="0"/>
                        </a:spcBef>
                        <a:spcAft>
                          <a:spcPts val="0"/>
                        </a:spcAft>
                      </a:pPr>
                      <a:r>
                        <a:rPr lang="en-US" sz="1500" spc="-5" dirty="0">
                          <a:effectLst/>
                        </a:rPr>
                        <a:t>Number</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b"/>
                </a:tc>
                <a:tc>
                  <a:txBody>
                    <a:bodyPr/>
                    <a:lstStyle/>
                    <a:p>
                      <a:pPr marL="1905" marR="0" algn="ctr">
                        <a:lnSpc>
                          <a:spcPts val="1335"/>
                        </a:lnSpc>
                        <a:spcBef>
                          <a:spcPts val="0"/>
                        </a:spcBef>
                        <a:spcAft>
                          <a:spcPts val="0"/>
                        </a:spcAft>
                      </a:pPr>
                      <a:r>
                        <a:rPr lang="en-US" sz="1500" spc="-5" dirty="0">
                          <a:effectLst/>
                        </a:rPr>
                        <a:t>Percentage</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b"/>
                </a:tc>
                <a:extLst>
                  <a:ext uri="{0D108BD9-81ED-4DB2-BD59-A6C34878D82A}">
                    <a16:rowId xmlns:a16="http://schemas.microsoft.com/office/drawing/2014/main" val="4069811673"/>
                  </a:ext>
                </a:extLst>
              </a:tr>
              <a:tr h="250865">
                <a:tc>
                  <a:txBody>
                    <a:bodyPr/>
                    <a:lstStyle/>
                    <a:p>
                      <a:pPr marL="64770" marR="0">
                        <a:lnSpc>
                          <a:spcPts val="1335"/>
                        </a:lnSpc>
                        <a:spcBef>
                          <a:spcPts val="0"/>
                        </a:spcBef>
                        <a:spcAft>
                          <a:spcPts val="0"/>
                        </a:spcAft>
                      </a:pPr>
                      <a:r>
                        <a:rPr lang="en-US" sz="1500" spc="-5" dirty="0">
                          <a:effectLst/>
                        </a:rPr>
                        <a:t>1-3 missed doses</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b"/>
                </a:tc>
                <a:tc>
                  <a:txBody>
                    <a:bodyPr/>
                    <a:lstStyle/>
                    <a:p>
                      <a:pPr marL="64770" marR="0">
                        <a:lnSpc>
                          <a:spcPts val="1335"/>
                        </a:lnSpc>
                        <a:spcBef>
                          <a:spcPts val="0"/>
                        </a:spcBef>
                        <a:spcAft>
                          <a:spcPts val="0"/>
                        </a:spcAft>
                      </a:pPr>
                      <a:r>
                        <a:rPr lang="en-US" sz="1500" dirty="0">
                          <a:effectLst/>
                        </a:rPr>
                        <a:t>78</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b"/>
                </a:tc>
                <a:tc>
                  <a:txBody>
                    <a:bodyPr/>
                    <a:lstStyle/>
                    <a:p>
                      <a:pPr marL="64770" marR="0">
                        <a:lnSpc>
                          <a:spcPts val="1335"/>
                        </a:lnSpc>
                        <a:spcBef>
                          <a:spcPts val="0"/>
                        </a:spcBef>
                        <a:spcAft>
                          <a:spcPts val="0"/>
                        </a:spcAft>
                      </a:pPr>
                      <a:r>
                        <a:rPr lang="en-US" sz="1500" spc="-5" dirty="0">
                          <a:effectLst/>
                        </a:rPr>
                        <a:t>21.8%</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b"/>
                </a:tc>
                <a:extLst>
                  <a:ext uri="{0D108BD9-81ED-4DB2-BD59-A6C34878D82A}">
                    <a16:rowId xmlns:a16="http://schemas.microsoft.com/office/drawing/2014/main" val="2763770069"/>
                  </a:ext>
                </a:extLst>
              </a:tr>
              <a:tr h="250865">
                <a:tc>
                  <a:txBody>
                    <a:bodyPr/>
                    <a:lstStyle/>
                    <a:p>
                      <a:pPr marL="64770" marR="0">
                        <a:lnSpc>
                          <a:spcPts val="1335"/>
                        </a:lnSpc>
                        <a:spcBef>
                          <a:spcPts val="0"/>
                        </a:spcBef>
                        <a:spcAft>
                          <a:spcPts val="0"/>
                        </a:spcAft>
                      </a:pPr>
                      <a:r>
                        <a:rPr lang="en-US" sz="1500" spc="-5" dirty="0">
                          <a:effectLst/>
                        </a:rPr>
                        <a:t>4-6 missed doses</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b"/>
                </a:tc>
                <a:tc>
                  <a:txBody>
                    <a:bodyPr/>
                    <a:lstStyle/>
                    <a:p>
                      <a:pPr marL="64770" marR="0">
                        <a:lnSpc>
                          <a:spcPts val="1335"/>
                        </a:lnSpc>
                        <a:spcBef>
                          <a:spcPts val="0"/>
                        </a:spcBef>
                        <a:spcAft>
                          <a:spcPts val="0"/>
                        </a:spcAft>
                      </a:pPr>
                      <a:r>
                        <a:rPr lang="en-US" sz="1500" dirty="0">
                          <a:effectLst/>
                        </a:rPr>
                        <a:t>19</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b"/>
                </a:tc>
                <a:tc>
                  <a:txBody>
                    <a:bodyPr/>
                    <a:lstStyle/>
                    <a:p>
                      <a:pPr marL="64770" marR="0">
                        <a:lnSpc>
                          <a:spcPts val="1335"/>
                        </a:lnSpc>
                        <a:spcBef>
                          <a:spcPts val="0"/>
                        </a:spcBef>
                        <a:spcAft>
                          <a:spcPts val="0"/>
                        </a:spcAft>
                      </a:pPr>
                      <a:r>
                        <a:rPr lang="en-US" sz="1500" spc="-5" dirty="0">
                          <a:effectLst/>
                        </a:rPr>
                        <a:t>5.3%</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b"/>
                </a:tc>
                <a:extLst>
                  <a:ext uri="{0D108BD9-81ED-4DB2-BD59-A6C34878D82A}">
                    <a16:rowId xmlns:a16="http://schemas.microsoft.com/office/drawing/2014/main" val="1388809802"/>
                  </a:ext>
                </a:extLst>
              </a:tr>
              <a:tr h="250865">
                <a:tc>
                  <a:txBody>
                    <a:bodyPr/>
                    <a:lstStyle/>
                    <a:p>
                      <a:pPr marL="64770" marR="0">
                        <a:lnSpc>
                          <a:spcPts val="1335"/>
                        </a:lnSpc>
                        <a:spcBef>
                          <a:spcPts val="0"/>
                        </a:spcBef>
                        <a:spcAft>
                          <a:spcPts val="0"/>
                        </a:spcAft>
                      </a:pPr>
                      <a:r>
                        <a:rPr lang="en-US" sz="1500" spc="-5" dirty="0">
                          <a:effectLst/>
                        </a:rPr>
                        <a:t>7-9 missed doses</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b"/>
                </a:tc>
                <a:tc>
                  <a:txBody>
                    <a:bodyPr/>
                    <a:lstStyle/>
                    <a:p>
                      <a:pPr marL="64770" marR="0">
                        <a:lnSpc>
                          <a:spcPts val="1335"/>
                        </a:lnSpc>
                        <a:spcBef>
                          <a:spcPts val="0"/>
                        </a:spcBef>
                        <a:spcAft>
                          <a:spcPts val="0"/>
                        </a:spcAft>
                      </a:pPr>
                      <a:r>
                        <a:rPr lang="en-US" sz="1500" dirty="0">
                          <a:effectLst/>
                        </a:rPr>
                        <a:t>6</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b"/>
                </a:tc>
                <a:tc>
                  <a:txBody>
                    <a:bodyPr/>
                    <a:lstStyle/>
                    <a:p>
                      <a:pPr marL="64770" marR="0">
                        <a:lnSpc>
                          <a:spcPts val="1335"/>
                        </a:lnSpc>
                        <a:spcBef>
                          <a:spcPts val="0"/>
                        </a:spcBef>
                        <a:spcAft>
                          <a:spcPts val="0"/>
                        </a:spcAft>
                      </a:pPr>
                      <a:r>
                        <a:rPr lang="en-US" sz="1500" spc="-5" dirty="0">
                          <a:effectLst/>
                        </a:rPr>
                        <a:t>1.7%</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b"/>
                </a:tc>
                <a:extLst>
                  <a:ext uri="{0D108BD9-81ED-4DB2-BD59-A6C34878D82A}">
                    <a16:rowId xmlns:a16="http://schemas.microsoft.com/office/drawing/2014/main" val="3865994481"/>
                  </a:ext>
                </a:extLst>
              </a:tr>
              <a:tr h="252483">
                <a:tc>
                  <a:txBody>
                    <a:bodyPr/>
                    <a:lstStyle/>
                    <a:p>
                      <a:pPr marL="64770" marR="0">
                        <a:lnSpc>
                          <a:spcPts val="1335"/>
                        </a:lnSpc>
                        <a:spcBef>
                          <a:spcPts val="0"/>
                        </a:spcBef>
                        <a:spcAft>
                          <a:spcPts val="0"/>
                        </a:spcAft>
                      </a:pPr>
                      <a:r>
                        <a:rPr lang="en-US" sz="1500" dirty="0">
                          <a:effectLst/>
                        </a:rPr>
                        <a:t>10+</a:t>
                      </a:r>
                      <a:r>
                        <a:rPr lang="en-US" sz="1500" spc="-10" dirty="0">
                          <a:effectLst/>
                        </a:rPr>
                        <a:t> </a:t>
                      </a:r>
                      <a:r>
                        <a:rPr lang="en-US" sz="1500" spc="-5" dirty="0">
                          <a:effectLst/>
                        </a:rPr>
                        <a:t>missed doses</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b"/>
                </a:tc>
                <a:tc>
                  <a:txBody>
                    <a:bodyPr/>
                    <a:lstStyle/>
                    <a:p>
                      <a:pPr marL="64770" marR="0">
                        <a:lnSpc>
                          <a:spcPts val="1335"/>
                        </a:lnSpc>
                        <a:spcBef>
                          <a:spcPts val="0"/>
                        </a:spcBef>
                        <a:spcAft>
                          <a:spcPts val="0"/>
                        </a:spcAft>
                      </a:pPr>
                      <a:r>
                        <a:rPr lang="en-US" sz="1500" dirty="0">
                          <a:effectLst/>
                        </a:rPr>
                        <a:t>18</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b"/>
                </a:tc>
                <a:tc>
                  <a:txBody>
                    <a:bodyPr/>
                    <a:lstStyle/>
                    <a:p>
                      <a:pPr marL="64770" marR="0">
                        <a:lnSpc>
                          <a:spcPts val="1335"/>
                        </a:lnSpc>
                        <a:spcBef>
                          <a:spcPts val="0"/>
                        </a:spcBef>
                        <a:spcAft>
                          <a:spcPts val="0"/>
                        </a:spcAft>
                      </a:pPr>
                      <a:r>
                        <a:rPr lang="en-US" sz="1500" spc="-5" dirty="0">
                          <a:effectLst/>
                        </a:rPr>
                        <a:t>5.0%</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b"/>
                </a:tc>
                <a:extLst>
                  <a:ext uri="{0D108BD9-81ED-4DB2-BD59-A6C34878D82A}">
                    <a16:rowId xmlns:a16="http://schemas.microsoft.com/office/drawing/2014/main" val="2685784123"/>
                  </a:ext>
                </a:extLst>
              </a:tr>
              <a:tr h="250865">
                <a:tc>
                  <a:txBody>
                    <a:bodyPr/>
                    <a:lstStyle/>
                    <a:p>
                      <a:pPr marL="64770" marR="0">
                        <a:lnSpc>
                          <a:spcPts val="1335"/>
                        </a:lnSpc>
                        <a:spcBef>
                          <a:spcPts val="0"/>
                        </a:spcBef>
                        <a:spcAft>
                          <a:spcPts val="0"/>
                        </a:spcAft>
                      </a:pPr>
                      <a:r>
                        <a:rPr lang="en-US" sz="1500" dirty="0">
                          <a:effectLst/>
                        </a:rPr>
                        <a:t>N/A</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b"/>
                </a:tc>
                <a:tc>
                  <a:txBody>
                    <a:bodyPr/>
                    <a:lstStyle/>
                    <a:p>
                      <a:pPr marL="64770" marR="0">
                        <a:lnSpc>
                          <a:spcPts val="1335"/>
                        </a:lnSpc>
                        <a:spcBef>
                          <a:spcPts val="0"/>
                        </a:spcBef>
                        <a:spcAft>
                          <a:spcPts val="0"/>
                        </a:spcAft>
                      </a:pPr>
                      <a:r>
                        <a:rPr lang="en-US" sz="1500" spc="-10" dirty="0">
                          <a:effectLst/>
                        </a:rPr>
                        <a:t>236</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b"/>
                </a:tc>
                <a:tc>
                  <a:txBody>
                    <a:bodyPr/>
                    <a:lstStyle/>
                    <a:p>
                      <a:pPr marL="64770" marR="0">
                        <a:lnSpc>
                          <a:spcPts val="1335"/>
                        </a:lnSpc>
                        <a:spcBef>
                          <a:spcPts val="0"/>
                        </a:spcBef>
                        <a:spcAft>
                          <a:spcPts val="0"/>
                        </a:spcAft>
                      </a:pPr>
                      <a:r>
                        <a:rPr lang="en-US" sz="1500" spc="-5" dirty="0">
                          <a:effectLst/>
                        </a:rPr>
                        <a:t>66.1%</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b"/>
                </a:tc>
                <a:extLst>
                  <a:ext uri="{0D108BD9-81ED-4DB2-BD59-A6C34878D82A}">
                    <a16:rowId xmlns:a16="http://schemas.microsoft.com/office/drawing/2014/main" val="3835062607"/>
                  </a:ext>
                </a:extLst>
              </a:tr>
              <a:tr h="250865">
                <a:tc>
                  <a:txBody>
                    <a:bodyPr/>
                    <a:lstStyle/>
                    <a:p>
                      <a:pPr marL="64770" marR="0">
                        <a:lnSpc>
                          <a:spcPts val="1335"/>
                        </a:lnSpc>
                        <a:spcBef>
                          <a:spcPts val="0"/>
                        </a:spcBef>
                        <a:spcAft>
                          <a:spcPts val="0"/>
                        </a:spcAft>
                      </a:pPr>
                      <a:r>
                        <a:rPr lang="en-US" sz="1500" dirty="0">
                          <a:effectLst/>
                        </a:rPr>
                        <a:t>Total</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b"/>
                </a:tc>
                <a:tc>
                  <a:txBody>
                    <a:bodyPr/>
                    <a:lstStyle/>
                    <a:p>
                      <a:pPr marL="64770" marR="0">
                        <a:lnSpc>
                          <a:spcPts val="1335"/>
                        </a:lnSpc>
                        <a:spcBef>
                          <a:spcPts val="0"/>
                        </a:spcBef>
                        <a:spcAft>
                          <a:spcPts val="0"/>
                        </a:spcAft>
                      </a:pPr>
                      <a:r>
                        <a:rPr lang="en-US" sz="1500" spc="-10" dirty="0">
                          <a:effectLst/>
                        </a:rPr>
                        <a:t>357</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b"/>
                </a:tc>
                <a:tc>
                  <a:txBody>
                    <a:bodyPr/>
                    <a:lstStyle/>
                    <a:p>
                      <a:pPr marL="64770" marR="0">
                        <a:lnSpc>
                          <a:spcPts val="1335"/>
                        </a:lnSpc>
                        <a:spcBef>
                          <a:spcPts val="0"/>
                        </a:spcBef>
                        <a:spcAft>
                          <a:spcPts val="0"/>
                        </a:spcAft>
                      </a:pPr>
                      <a:r>
                        <a:rPr lang="en-US" sz="1500" spc="-5" dirty="0">
                          <a:effectLst/>
                        </a:rPr>
                        <a:t>100.0%</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b"/>
                </a:tc>
                <a:extLst>
                  <a:ext uri="{0D108BD9-81ED-4DB2-BD59-A6C34878D82A}">
                    <a16:rowId xmlns:a16="http://schemas.microsoft.com/office/drawing/2014/main" val="4129092499"/>
                  </a:ext>
                </a:extLst>
              </a:tr>
            </a:tbl>
          </a:graphicData>
        </a:graphic>
      </p:graphicFrame>
      <p:graphicFrame>
        <p:nvGraphicFramePr>
          <p:cNvPr id="4" name="Chart 3">
            <a:extLst>
              <a:ext uri="{FF2B5EF4-FFF2-40B4-BE49-F238E27FC236}">
                <a16:creationId xmlns:a16="http://schemas.microsoft.com/office/drawing/2014/main" id="{3B4D49A0-F78F-446E-BF08-61EB7D240A6E}"/>
              </a:ext>
            </a:extLst>
          </p:cNvPr>
          <p:cNvGraphicFramePr/>
          <p:nvPr>
            <p:extLst>
              <p:ext uri="{D42A27DB-BD31-4B8C-83A1-F6EECF244321}">
                <p14:modId xmlns:p14="http://schemas.microsoft.com/office/powerpoint/2010/main" val="208774058"/>
              </p:ext>
            </p:extLst>
          </p:nvPr>
        </p:nvGraphicFramePr>
        <p:xfrm>
          <a:off x="3760894" y="2810866"/>
          <a:ext cx="6146800" cy="3286760"/>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725563834"/>
      </p:ext>
    </p:extLst>
  </p:cSld>
  <p:clrMapOvr>
    <a:masterClrMapping/>
  </p:clrMapOvr>
  <mc:AlternateContent xmlns:mc="http://schemas.openxmlformats.org/markup-compatibility/2006">
    <mc:Choice xmlns:p14="http://schemas.microsoft.com/office/powerpoint/2010/main" Requires="p14">
      <p:transition spd="slow" p14:dur="1600">
        <p:blinds dir="vert"/>
      </p:transition>
    </mc:Choice>
    <mc:Fallback>
      <p:transition spd="slow">
        <p:blinds dir="vert"/>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8072AD8-67BD-4989-A6FB-75AF293927E1}"/>
              </a:ext>
            </a:extLst>
          </p:cNvPr>
          <p:cNvSpPr/>
          <p:nvPr/>
        </p:nvSpPr>
        <p:spPr>
          <a:xfrm>
            <a:off x="589737" y="5465058"/>
            <a:ext cx="5575565" cy="630942"/>
          </a:xfrm>
          <a:prstGeom prst="rect">
            <a:avLst/>
          </a:prstGeom>
          <a:noFill/>
        </p:spPr>
        <p:txBody>
          <a:bodyPr wrap="none" lIns="91440" tIns="45720" rIns="91440" bIns="45720">
            <a:spAutoFit/>
          </a:bodyPr>
          <a:lstStyle/>
          <a:p>
            <a:pPr algn="ctr"/>
            <a:r>
              <a:rPr lang="en-US" sz="3500" b="0" cap="none" spc="0" dirty="0">
                <a:ln w="0"/>
                <a:solidFill>
                  <a:schemeClr val="tx1"/>
                </a:solidFill>
                <a:effectLst>
                  <a:outerShdw blurRad="38100" dist="19050" dir="2700000" algn="tl" rotWithShape="0">
                    <a:schemeClr val="dk1">
                      <a:alpha val="40000"/>
                    </a:schemeClr>
                  </a:outerShdw>
                </a:effectLst>
              </a:rPr>
              <a:t>Causes </a:t>
            </a:r>
            <a:r>
              <a:rPr lang="en-US" sz="3500" dirty="0">
                <a:ln w="0"/>
                <a:effectLst>
                  <a:outerShdw blurRad="38100" dist="19050" dir="2700000" algn="tl" rotWithShape="0">
                    <a:schemeClr val="dk1">
                      <a:alpha val="40000"/>
                    </a:schemeClr>
                  </a:outerShdw>
                </a:effectLst>
              </a:rPr>
              <a:t>for </a:t>
            </a:r>
            <a:r>
              <a:rPr lang="en-US" sz="3500" b="0" cap="none" spc="0" dirty="0">
                <a:ln w="0"/>
                <a:solidFill>
                  <a:schemeClr val="tx1"/>
                </a:solidFill>
                <a:effectLst>
                  <a:outerShdw blurRad="38100" dist="19050" dir="2700000" algn="tl" rotWithShape="0">
                    <a:schemeClr val="dk1">
                      <a:alpha val="40000"/>
                    </a:schemeClr>
                  </a:outerShdw>
                </a:effectLst>
              </a:rPr>
              <a:t>Missed Medications</a:t>
            </a:r>
          </a:p>
        </p:txBody>
      </p:sp>
      <p:graphicFrame>
        <p:nvGraphicFramePr>
          <p:cNvPr id="3" name="Table 2">
            <a:extLst>
              <a:ext uri="{FF2B5EF4-FFF2-40B4-BE49-F238E27FC236}">
                <a16:creationId xmlns:a16="http://schemas.microsoft.com/office/drawing/2014/main" id="{AE69D848-2DFF-49DA-B16E-83C5E94FF8F3}"/>
              </a:ext>
            </a:extLst>
          </p:cNvPr>
          <p:cNvGraphicFramePr>
            <a:graphicFrameLocks noGrp="1"/>
          </p:cNvGraphicFramePr>
          <p:nvPr>
            <p:extLst>
              <p:ext uri="{D42A27DB-BD31-4B8C-83A1-F6EECF244321}">
                <p14:modId xmlns:p14="http://schemas.microsoft.com/office/powerpoint/2010/main" val="187143292"/>
              </p:ext>
            </p:extLst>
          </p:nvPr>
        </p:nvGraphicFramePr>
        <p:xfrm>
          <a:off x="2280613" y="762000"/>
          <a:ext cx="7627597" cy="1948244"/>
        </p:xfrm>
        <a:graphic>
          <a:graphicData uri="http://schemas.openxmlformats.org/drawingml/2006/table">
            <a:tbl>
              <a:tblPr firstRow="1" firstCol="1" lastRow="1" lastCol="1" bandRow="1" bandCol="1">
                <a:tableStyleId>{5C22544A-7EE6-4342-B048-85BDC9FD1C3A}</a:tableStyleId>
              </a:tblPr>
              <a:tblGrid>
                <a:gridCol w="4910215">
                  <a:extLst>
                    <a:ext uri="{9D8B030D-6E8A-4147-A177-3AD203B41FA5}">
                      <a16:colId xmlns:a16="http://schemas.microsoft.com/office/drawing/2014/main" val="4039892624"/>
                    </a:ext>
                  </a:extLst>
                </a:gridCol>
                <a:gridCol w="1092337">
                  <a:extLst>
                    <a:ext uri="{9D8B030D-6E8A-4147-A177-3AD203B41FA5}">
                      <a16:colId xmlns:a16="http://schemas.microsoft.com/office/drawing/2014/main" val="3557877666"/>
                    </a:ext>
                  </a:extLst>
                </a:gridCol>
                <a:gridCol w="1625045">
                  <a:extLst>
                    <a:ext uri="{9D8B030D-6E8A-4147-A177-3AD203B41FA5}">
                      <a16:colId xmlns:a16="http://schemas.microsoft.com/office/drawing/2014/main" val="1180526259"/>
                    </a:ext>
                  </a:extLst>
                </a:gridCol>
              </a:tblGrid>
              <a:tr h="196850">
                <a:tc>
                  <a:txBody>
                    <a:bodyPr/>
                    <a:lstStyle/>
                    <a:p>
                      <a:pPr marL="1065530" marR="0">
                        <a:lnSpc>
                          <a:spcPts val="1335"/>
                        </a:lnSpc>
                        <a:spcBef>
                          <a:spcPts val="0"/>
                        </a:spcBef>
                        <a:spcAft>
                          <a:spcPts val="0"/>
                        </a:spcAft>
                      </a:pPr>
                      <a:r>
                        <a:rPr lang="en-US" sz="1500" spc="-5" dirty="0">
                          <a:effectLst/>
                        </a:rPr>
                        <a:t>Cause for</a:t>
                      </a:r>
                      <a:r>
                        <a:rPr lang="en-US" sz="1500" spc="5" dirty="0">
                          <a:effectLst/>
                        </a:rPr>
                        <a:t> </a:t>
                      </a:r>
                      <a:r>
                        <a:rPr lang="en-US" sz="1500" spc="-5" dirty="0">
                          <a:effectLst/>
                        </a:rPr>
                        <a:t>Missed Medication</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b"/>
                </a:tc>
                <a:tc>
                  <a:txBody>
                    <a:bodyPr/>
                    <a:lstStyle/>
                    <a:p>
                      <a:pPr marL="183515" marR="0">
                        <a:lnSpc>
                          <a:spcPts val="1335"/>
                        </a:lnSpc>
                        <a:spcBef>
                          <a:spcPts val="0"/>
                        </a:spcBef>
                        <a:spcAft>
                          <a:spcPts val="0"/>
                        </a:spcAft>
                      </a:pPr>
                      <a:r>
                        <a:rPr lang="en-US" sz="1500" spc="-5" dirty="0">
                          <a:effectLst/>
                        </a:rPr>
                        <a:t>Number</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b"/>
                </a:tc>
                <a:tc>
                  <a:txBody>
                    <a:bodyPr/>
                    <a:lstStyle/>
                    <a:p>
                      <a:pPr marL="302260" marR="0">
                        <a:lnSpc>
                          <a:spcPts val="1335"/>
                        </a:lnSpc>
                        <a:spcBef>
                          <a:spcPts val="0"/>
                        </a:spcBef>
                        <a:spcAft>
                          <a:spcPts val="0"/>
                        </a:spcAft>
                      </a:pPr>
                      <a:r>
                        <a:rPr lang="en-US" sz="1500" spc="-5" dirty="0">
                          <a:effectLst/>
                        </a:rPr>
                        <a:t>Percentage</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b"/>
                </a:tc>
                <a:extLst>
                  <a:ext uri="{0D108BD9-81ED-4DB2-BD59-A6C34878D82A}">
                    <a16:rowId xmlns:a16="http://schemas.microsoft.com/office/drawing/2014/main" val="1682297250"/>
                  </a:ext>
                </a:extLst>
              </a:tr>
              <a:tr h="196850">
                <a:tc>
                  <a:txBody>
                    <a:bodyPr/>
                    <a:lstStyle/>
                    <a:p>
                      <a:pPr marL="64770" marR="0">
                        <a:lnSpc>
                          <a:spcPts val="1335"/>
                        </a:lnSpc>
                        <a:spcBef>
                          <a:spcPts val="0"/>
                        </a:spcBef>
                        <a:spcAft>
                          <a:spcPts val="0"/>
                        </a:spcAft>
                      </a:pPr>
                      <a:r>
                        <a:rPr lang="en-US" sz="1500" dirty="0">
                          <a:effectLst/>
                        </a:rPr>
                        <a:t>Cost</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b"/>
                </a:tc>
                <a:tc>
                  <a:txBody>
                    <a:bodyPr/>
                    <a:lstStyle/>
                    <a:p>
                      <a:pPr marL="64770" marR="0">
                        <a:lnSpc>
                          <a:spcPts val="1335"/>
                        </a:lnSpc>
                        <a:spcBef>
                          <a:spcPts val="0"/>
                        </a:spcBef>
                        <a:spcAft>
                          <a:spcPts val="0"/>
                        </a:spcAft>
                      </a:pPr>
                      <a:r>
                        <a:rPr lang="en-US" sz="1500" dirty="0">
                          <a:effectLst/>
                        </a:rPr>
                        <a:t>5</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b"/>
                </a:tc>
                <a:tc>
                  <a:txBody>
                    <a:bodyPr/>
                    <a:lstStyle/>
                    <a:p>
                      <a:pPr marL="64770" marR="0">
                        <a:lnSpc>
                          <a:spcPts val="1335"/>
                        </a:lnSpc>
                        <a:spcBef>
                          <a:spcPts val="0"/>
                        </a:spcBef>
                        <a:spcAft>
                          <a:spcPts val="0"/>
                        </a:spcAft>
                      </a:pPr>
                      <a:r>
                        <a:rPr lang="en-US" sz="1500" spc="-5" dirty="0">
                          <a:effectLst/>
                        </a:rPr>
                        <a:t>1.3%</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b"/>
                </a:tc>
                <a:extLst>
                  <a:ext uri="{0D108BD9-81ED-4DB2-BD59-A6C34878D82A}">
                    <a16:rowId xmlns:a16="http://schemas.microsoft.com/office/drawing/2014/main" val="2132572668"/>
                  </a:ext>
                </a:extLst>
              </a:tr>
              <a:tr h="196850">
                <a:tc>
                  <a:txBody>
                    <a:bodyPr/>
                    <a:lstStyle/>
                    <a:p>
                      <a:pPr marL="64770" marR="0">
                        <a:lnSpc>
                          <a:spcPts val="1335"/>
                        </a:lnSpc>
                        <a:spcBef>
                          <a:spcPts val="0"/>
                        </a:spcBef>
                        <a:spcAft>
                          <a:spcPts val="0"/>
                        </a:spcAft>
                      </a:pPr>
                      <a:r>
                        <a:rPr lang="en-US" sz="1500" spc="-5" dirty="0">
                          <a:effectLst/>
                        </a:rPr>
                        <a:t>Change</a:t>
                      </a:r>
                      <a:r>
                        <a:rPr lang="en-US" sz="1500" spc="5" dirty="0">
                          <a:effectLst/>
                        </a:rPr>
                        <a:t> </a:t>
                      </a:r>
                      <a:r>
                        <a:rPr lang="en-US" sz="1500" spc="-5" dirty="0">
                          <a:effectLst/>
                        </a:rPr>
                        <a:t>insurance</a:t>
                      </a:r>
                      <a:r>
                        <a:rPr lang="en-US" sz="1500" spc="5" dirty="0">
                          <a:effectLst/>
                        </a:rPr>
                        <a:t> </a:t>
                      </a:r>
                      <a:r>
                        <a:rPr lang="en-US" sz="1500" spc="-5" dirty="0">
                          <a:effectLst/>
                        </a:rPr>
                        <a:t>plan</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b"/>
                </a:tc>
                <a:tc>
                  <a:txBody>
                    <a:bodyPr/>
                    <a:lstStyle/>
                    <a:p>
                      <a:pPr marL="64770" marR="0">
                        <a:lnSpc>
                          <a:spcPts val="1335"/>
                        </a:lnSpc>
                        <a:spcBef>
                          <a:spcPts val="0"/>
                        </a:spcBef>
                        <a:spcAft>
                          <a:spcPts val="0"/>
                        </a:spcAft>
                      </a:pPr>
                      <a:r>
                        <a:rPr lang="en-US" sz="1500" dirty="0">
                          <a:effectLst/>
                        </a:rPr>
                        <a:t>13</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b"/>
                </a:tc>
                <a:tc>
                  <a:txBody>
                    <a:bodyPr/>
                    <a:lstStyle/>
                    <a:p>
                      <a:pPr marL="64770" marR="0">
                        <a:lnSpc>
                          <a:spcPts val="1335"/>
                        </a:lnSpc>
                        <a:spcBef>
                          <a:spcPts val="0"/>
                        </a:spcBef>
                        <a:spcAft>
                          <a:spcPts val="0"/>
                        </a:spcAft>
                      </a:pPr>
                      <a:r>
                        <a:rPr lang="en-US" sz="1500" spc="-5" dirty="0">
                          <a:effectLst/>
                        </a:rPr>
                        <a:t>3.5%</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b"/>
                </a:tc>
                <a:extLst>
                  <a:ext uri="{0D108BD9-81ED-4DB2-BD59-A6C34878D82A}">
                    <a16:rowId xmlns:a16="http://schemas.microsoft.com/office/drawing/2014/main" val="1483384838"/>
                  </a:ext>
                </a:extLst>
              </a:tr>
              <a:tr h="196850">
                <a:tc>
                  <a:txBody>
                    <a:bodyPr/>
                    <a:lstStyle/>
                    <a:p>
                      <a:pPr marL="64770" marR="0">
                        <a:lnSpc>
                          <a:spcPts val="1335"/>
                        </a:lnSpc>
                        <a:spcBef>
                          <a:spcPts val="0"/>
                        </a:spcBef>
                        <a:spcAft>
                          <a:spcPts val="0"/>
                        </a:spcAft>
                      </a:pPr>
                      <a:r>
                        <a:rPr lang="en-US" sz="1500" spc="-5" dirty="0">
                          <a:effectLst/>
                        </a:rPr>
                        <a:t>Needed to</a:t>
                      </a:r>
                      <a:r>
                        <a:rPr lang="en-US" sz="1500" spc="5" dirty="0">
                          <a:effectLst/>
                        </a:rPr>
                        <a:t> </a:t>
                      </a:r>
                      <a:r>
                        <a:rPr lang="en-US" sz="1500" spc="-5" dirty="0">
                          <a:effectLst/>
                        </a:rPr>
                        <a:t>get</a:t>
                      </a:r>
                      <a:r>
                        <a:rPr lang="en-US" sz="1500" spc="-10" dirty="0">
                          <a:effectLst/>
                        </a:rPr>
                        <a:t> </a:t>
                      </a:r>
                      <a:r>
                        <a:rPr lang="en-US" sz="1500" dirty="0">
                          <a:effectLst/>
                        </a:rPr>
                        <a:t>my</a:t>
                      </a:r>
                      <a:r>
                        <a:rPr lang="en-US" sz="1500" spc="-5" dirty="0">
                          <a:effectLst/>
                        </a:rPr>
                        <a:t> prescription renewed</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b"/>
                </a:tc>
                <a:tc>
                  <a:txBody>
                    <a:bodyPr/>
                    <a:lstStyle/>
                    <a:p>
                      <a:pPr marL="64770" marR="0">
                        <a:lnSpc>
                          <a:spcPts val="1335"/>
                        </a:lnSpc>
                        <a:spcBef>
                          <a:spcPts val="0"/>
                        </a:spcBef>
                        <a:spcAft>
                          <a:spcPts val="0"/>
                        </a:spcAft>
                      </a:pPr>
                      <a:r>
                        <a:rPr lang="en-US" sz="1500" dirty="0">
                          <a:effectLst/>
                        </a:rPr>
                        <a:t>21</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b"/>
                </a:tc>
                <a:tc>
                  <a:txBody>
                    <a:bodyPr/>
                    <a:lstStyle/>
                    <a:p>
                      <a:pPr marL="64770" marR="0">
                        <a:lnSpc>
                          <a:spcPts val="1335"/>
                        </a:lnSpc>
                        <a:spcBef>
                          <a:spcPts val="0"/>
                        </a:spcBef>
                        <a:spcAft>
                          <a:spcPts val="0"/>
                        </a:spcAft>
                      </a:pPr>
                      <a:r>
                        <a:rPr lang="en-US" sz="1500" spc="-5" dirty="0">
                          <a:effectLst/>
                        </a:rPr>
                        <a:t>5.6%</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b"/>
                </a:tc>
                <a:extLst>
                  <a:ext uri="{0D108BD9-81ED-4DB2-BD59-A6C34878D82A}">
                    <a16:rowId xmlns:a16="http://schemas.microsoft.com/office/drawing/2014/main" val="2754486083"/>
                  </a:ext>
                </a:extLst>
              </a:tr>
              <a:tr h="196850">
                <a:tc>
                  <a:txBody>
                    <a:bodyPr/>
                    <a:lstStyle/>
                    <a:p>
                      <a:pPr marL="64770" marR="0">
                        <a:lnSpc>
                          <a:spcPts val="1335"/>
                        </a:lnSpc>
                        <a:spcBef>
                          <a:spcPts val="0"/>
                        </a:spcBef>
                        <a:spcAft>
                          <a:spcPts val="0"/>
                        </a:spcAft>
                      </a:pPr>
                      <a:r>
                        <a:rPr lang="en-US" sz="1500" spc="-5" dirty="0">
                          <a:effectLst/>
                        </a:rPr>
                        <a:t>Forgot</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b"/>
                </a:tc>
                <a:tc>
                  <a:txBody>
                    <a:bodyPr/>
                    <a:lstStyle/>
                    <a:p>
                      <a:pPr marL="64770" marR="0">
                        <a:lnSpc>
                          <a:spcPts val="1335"/>
                        </a:lnSpc>
                        <a:spcBef>
                          <a:spcPts val="0"/>
                        </a:spcBef>
                        <a:spcAft>
                          <a:spcPts val="0"/>
                        </a:spcAft>
                      </a:pPr>
                      <a:r>
                        <a:rPr lang="en-US" sz="1500" dirty="0">
                          <a:effectLst/>
                        </a:rPr>
                        <a:t>59</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b"/>
                </a:tc>
                <a:tc>
                  <a:txBody>
                    <a:bodyPr/>
                    <a:lstStyle/>
                    <a:p>
                      <a:pPr marL="64770" marR="0">
                        <a:lnSpc>
                          <a:spcPts val="1335"/>
                        </a:lnSpc>
                        <a:spcBef>
                          <a:spcPts val="0"/>
                        </a:spcBef>
                        <a:spcAft>
                          <a:spcPts val="0"/>
                        </a:spcAft>
                      </a:pPr>
                      <a:r>
                        <a:rPr lang="en-US" sz="1500" spc="-5" dirty="0">
                          <a:effectLst/>
                        </a:rPr>
                        <a:t>15.8%</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b"/>
                </a:tc>
                <a:extLst>
                  <a:ext uri="{0D108BD9-81ED-4DB2-BD59-A6C34878D82A}">
                    <a16:rowId xmlns:a16="http://schemas.microsoft.com/office/drawing/2014/main" val="3277448185"/>
                  </a:ext>
                </a:extLst>
              </a:tr>
              <a:tr h="198120">
                <a:tc>
                  <a:txBody>
                    <a:bodyPr/>
                    <a:lstStyle/>
                    <a:p>
                      <a:pPr marL="64770" marR="0">
                        <a:spcBef>
                          <a:spcPts val="0"/>
                        </a:spcBef>
                        <a:spcAft>
                          <a:spcPts val="0"/>
                        </a:spcAft>
                      </a:pPr>
                      <a:r>
                        <a:rPr lang="en-US" sz="1500" dirty="0">
                          <a:effectLst/>
                        </a:rPr>
                        <a:t>I </a:t>
                      </a:r>
                      <a:r>
                        <a:rPr lang="en-US" sz="1500" spc="-5" dirty="0">
                          <a:effectLst/>
                        </a:rPr>
                        <a:t>had side</a:t>
                      </a:r>
                      <a:r>
                        <a:rPr lang="en-US" sz="1500" spc="5" dirty="0">
                          <a:effectLst/>
                        </a:rPr>
                        <a:t> </a:t>
                      </a:r>
                      <a:r>
                        <a:rPr lang="en-US" sz="1500" spc="-5" dirty="0">
                          <a:effectLst/>
                        </a:rPr>
                        <a:t>effects</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b"/>
                </a:tc>
                <a:tc>
                  <a:txBody>
                    <a:bodyPr/>
                    <a:lstStyle/>
                    <a:p>
                      <a:pPr marL="64770" marR="0">
                        <a:spcBef>
                          <a:spcPts val="0"/>
                        </a:spcBef>
                        <a:spcAft>
                          <a:spcPts val="0"/>
                        </a:spcAft>
                      </a:pPr>
                      <a:r>
                        <a:rPr lang="en-US" sz="1500" dirty="0">
                          <a:effectLst/>
                        </a:rPr>
                        <a:t>5</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b"/>
                </a:tc>
                <a:tc>
                  <a:txBody>
                    <a:bodyPr/>
                    <a:lstStyle/>
                    <a:p>
                      <a:pPr marL="64770" marR="0">
                        <a:spcBef>
                          <a:spcPts val="0"/>
                        </a:spcBef>
                        <a:spcAft>
                          <a:spcPts val="0"/>
                        </a:spcAft>
                      </a:pPr>
                      <a:r>
                        <a:rPr lang="en-US" sz="1500" spc="-5" dirty="0">
                          <a:effectLst/>
                        </a:rPr>
                        <a:t>1.3%</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b"/>
                </a:tc>
                <a:extLst>
                  <a:ext uri="{0D108BD9-81ED-4DB2-BD59-A6C34878D82A}">
                    <a16:rowId xmlns:a16="http://schemas.microsoft.com/office/drawing/2014/main" val="1786444262"/>
                  </a:ext>
                </a:extLst>
              </a:tr>
              <a:tr h="196850">
                <a:tc>
                  <a:txBody>
                    <a:bodyPr/>
                    <a:lstStyle/>
                    <a:p>
                      <a:pPr marL="64770" marR="0">
                        <a:lnSpc>
                          <a:spcPts val="1335"/>
                        </a:lnSpc>
                        <a:spcBef>
                          <a:spcPts val="0"/>
                        </a:spcBef>
                        <a:spcAft>
                          <a:spcPts val="0"/>
                        </a:spcAft>
                      </a:pPr>
                      <a:r>
                        <a:rPr lang="en-US" sz="1500" dirty="0">
                          <a:effectLst/>
                        </a:rPr>
                        <a:t>My</a:t>
                      </a:r>
                      <a:r>
                        <a:rPr lang="en-US" sz="1500" spc="-5" dirty="0">
                          <a:effectLst/>
                        </a:rPr>
                        <a:t> Eligibility</a:t>
                      </a:r>
                      <a:r>
                        <a:rPr lang="en-US" sz="1500" spc="5" dirty="0">
                          <a:effectLst/>
                        </a:rPr>
                        <a:t> </a:t>
                      </a:r>
                      <a:r>
                        <a:rPr lang="en-US" sz="1500" spc="-5" dirty="0">
                          <a:effectLst/>
                        </a:rPr>
                        <a:t>documentation </a:t>
                      </a:r>
                      <a:r>
                        <a:rPr lang="en-US" sz="1500" dirty="0">
                          <a:effectLst/>
                        </a:rPr>
                        <a:t>for </a:t>
                      </a:r>
                      <a:r>
                        <a:rPr lang="en-US" sz="1500" spc="-5" dirty="0">
                          <a:effectLst/>
                        </a:rPr>
                        <a:t>ADAP was</a:t>
                      </a:r>
                      <a:r>
                        <a:rPr lang="en-US" sz="1500" spc="-10" dirty="0">
                          <a:effectLst/>
                        </a:rPr>
                        <a:t> </a:t>
                      </a:r>
                      <a:r>
                        <a:rPr lang="en-US" sz="1500" dirty="0">
                          <a:effectLst/>
                        </a:rPr>
                        <a:t>not</a:t>
                      </a:r>
                      <a:r>
                        <a:rPr lang="en-US" sz="1500" spc="-10" dirty="0">
                          <a:effectLst/>
                        </a:rPr>
                        <a:t> </a:t>
                      </a:r>
                      <a:r>
                        <a:rPr lang="en-US" sz="1500" spc="-5" dirty="0">
                          <a:effectLst/>
                        </a:rPr>
                        <a:t>completed timely</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b"/>
                </a:tc>
                <a:tc>
                  <a:txBody>
                    <a:bodyPr/>
                    <a:lstStyle/>
                    <a:p>
                      <a:pPr marL="64770" marR="0">
                        <a:lnSpc>
                          <a:spcPts val="1335"/>
                        </a:lnSpc>
                        <a:spcBef>
                          <a:spcPts val="0"/>
                        </a:spcBef>
                        <a:spcAft>
                          <a:spcPts val="0"/>
                        </a:spcAft>
                      </a:pPr>
                      <a:r>
                        <a:rPr lang="en-US" sz="1500" dirty="0">
                          <a:effectLst/>
                        </a:rPr>
                        <a:t>11</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b"/>
                </a:tc>
                <a:tc>
                  <a:txBody>
                    <a:bodyPr/>
                    <a:lstStyle/>
                    <a:p>
                      <a:pPr marL="64770" marR="0">
                        <a:lnSpc>
                          <a:spcPts val="1335"/>
                        </a:lnSpc>
                        <a:spcBef>
                          <a:spcPts val="0"/>
                        </a:spcBef>
                        <a:spcAft>
                          <a:spcPts val="0"/>
                        </a:spcAft>
                      </a:pPr>
                      <a:r>
                        <a:rPr lang="en-US" sz="1500" spc="-5" dirty="0">
                          <a:effectLst/>
                        </a:rPr>
                        <a:t>2.9%</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b"/>
                </a:tc>
                <a:extLst>
                  <a:ext uri="{0D108BD9-81ED-4DB2-BD59-A6C34878D82A}">
                    <a16:rowId xmlns:a16="http://schemas.microsoft.com/office/drawing/2014/main" val="3433796812"/>
                  </a:ext>
                </a:extLst>
              </a:tr>
              <a:tr h="196850">
                <a:tc>
                  <a:txBody>
                    <a:bodyPr/>
                    <a:lstStyle/>
                    <a:p>
                      <a:pPr marL="64770" marR="0">
                        <a:lnSpc>
                          <a:spcPts val="1335"/>
                        </a:lnSpc>
                        <a:spcBef>
                          <a:spcPts val="0"/>
                        </a:spcBef>
                        <a:spcAft>
                          <a:spcPts val="0"/>
                        </a:spcAft>
                      </a:pPr>
                      <a:r>
                        <a:rPr lang="en-US" sz="1500" spc="-5" dirty="0">
                          <a:effectLst/>
                        </a:rPr>
                        <a:t>Other</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b"/>
                </a:tc>
                <a:tc>
                  <a:txBody>
                    <a:bodyPr/>
                    <a:lstStyle/>
                    <a:p>
                      <a:pPr marL="64770" marR="0">
                        <a:lnSpc>
                          <a:spcPts val="1335"/>
                        </a:lnSpc>
                        <a:spcBef>
                          <a:spcPts val="0"/>
                        </a:spcBef>
                        <a:spcAft>
                          <a:spcPts val="0"/>
                        </a:spcAft>
                      </a:pPr>
                      <a:r>
                        <a:rPr lang="en-US" sz="1500" dirty="0">
                          <a:effectLst/>
                        </a:rPr>
                        <a:t>24</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b"/>
                </a:tc>
                <a:tc>
                  <a:txBody>
                    <a:bodyPr/>
                    <a:lstStyle/>
                    <a:p>
                      <a:pPr marL="64770" marR="0">
                        <a:lnSpc>
                          <a:spcPts val="1335"/>
                        </a:lnSpc>
                        <a:spcBef>
                          <a:spcPts val="0"/>
                        </a:spcBef>
                        <a:spcAft>
                          <a:spcPts val="0"/>
                        </a:spcAft>
                      </a:pPr>
                      <a:r>
                        <a:rPr lang="en-US" sz="1500" spc="-5" dirty="0">
                          <a:effectLst/>
                        </a:rPr>
                        <a:t>6.4%</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b"/>
                </a:tc>
                <a:extLst>
                  <a:ext uri="{0D108BD9-81ED-4DB2-BD59-A6C34878D82A}">
                    <a16:rowId xmlns:a16="http://schemas.microsoft.com/office/drawing/2014/main" val="4108303399"/>
                  </a:ext>
                </a:extLst>
              </a:tr>
              <a:tr h="196850">
                <a:tc>
                  <a:txBody>
                    <a:bodyPr/>
                    <a:lstStyle/>
                    <a:p>
                      <a:pPr marL="64770" marR="0">
                        <a:lnSpc>
                          <a:spcPts val="1335"/>
                        </a:lnSpc>
                        <a:spcBef>
                          <a:spcPts val="0"/>
                        </a:spcBef>
                        <a:spcAft>
                          <a:spcPts val="0"/>
                        </a:spcAft>
                      </a:pPr>
                      <a:r>
                        <a:rPr lang="en-US" sz="1500" dirty="0">
                          <a:effectLst/>
                        </a:rPr>
                        <a:t>N/A</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b"/>
                </a:tc>
                <a:tc>
                  <a:txBody>
                    <a:bodyPr/>
                    <a:lstStyle/>
                    <a:p>
                      <a:pPr marL="64770" marR="0">
                        <a:lnSpc>
                          <a:spcPts val="1335"/>
                        </a:lnSpc>
                        <a:spcBef>
                          <a:spcPts val="0"/>
                        </a:spcBef>
                        <a:spcAft>
                          <a:spcPts val="0"/>
                        </a:spcAft>
                      </a:pPr>
                      <a:r>
                        <a:rPr lang="en-US" sz="1500" spc="-10" dirty="0">
                          <a:effectLst/>
                        </a:rPr>
                        <a:t>235</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b"/>
                </a:tc>
                <a:tc>
                  <a:txBody>
                    <a:bodyPr/>
                    <a:lstStyle/>
                    <a:p>
                      <a:pPr marL="64770" marR="0">
                        <a:lnSpc>
                          <a:spcPts val="1335"/>
                        </a:lnSpc>
                        <a:spcBef>
                          <a:spcPts val="0"/>
                        </a:spcBef>
                        <a:spcAft>
                          <a:spcPts val="0"/>
                        </a:spcAft>
                      </a:pPr>
                      <a:r>
                        <a:rPr lang="en-US" sz="1500" spc="-5" dirty="0">
                          <a:effectLst/>
                        </a:rPr>
                        <a:t>63.0%</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b"/>
                </a:tc>
                <a:extLst>
                  <a:ext uri="{0D108BD9-81ED-4DB2-BD59-A6C34878D82A}">
                    <a16:rowId xmlns:a16="http://schemas.microsoft.com/office/drawing/2014/main" val="1731459737"/>
                  </a:ext>
                </a:extLst>
              </a:tr>
            </a:tbl>
          </a:graphicData>
        </a:graphic>
      </p:graphicFrame>
      <p:graphicFrame>
        <p:nvGraphicFramePr>
          <p:cNvPr id="4" name="Chart 3">
            <a:extLst>
              <a:ext uri="{FF2B5EF4-FFF2-40B4-BE49-F238E27FC236}">
                <a16:creationId xmlns:a16="http://schemas.microsoft.com/office/drawing/2014/main" id="{3A9F4C24-D6D2-4DA5-951A-11CDC4B7690E}"/>
              </a:ext>
            </a:extLst>
          </p:cNvPr>
          <p:cNvGraphicFramePr/>
          <p:nvPr>
            <p:extLst>
              <p:ext uri="{D42A27DB-BD31-4B8C-83A1-F6EECF244321}">
                <p14:modId xmlns:p14="http://schemas.microsoft.com/office/powerpoint/2010/main" val="1627336909"/>
              </p:ext>
            </p:extLst>
          </p:nvPr>
        </p:nvGraphicFramePr>
        <p:xfrm>
          <a:off x="2280613" y="2904354"/>
          <a:ext cx="7852399" cy="2486806"/>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4166162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52CE4C5-D64F-440D-9049-F87ED6F0CADD}"/>
              </a:ext>
            </a:extLst>
          </p:cNvPr>
          <p:cNvSpPr/>
          <p:nvPr/>
        </p:nvSpPr>
        <p:spPr>
          <a:xfrm rot="19209772">
            <a:off x="582660" y="3431153"/>
            <a:ext cx="3034805" cy="923330"/>
          </a:xfrm>
          <a:prstGeom prst="rect">
            <a:avLst/>
          </a:prstGeom>
          <a:noFill/>
        </p:spPr>
        <p:txBody>
          <a:bodyPr wrap="none" lIns="91440" tIns="45720" rIns="91440" bIns="45720">
            <a:spAutoFit/>
          </a:bodyPr>
          <a:lstStyle/>
          <a:p>
            <a:pPr algn="ctr"/>
            <a:r>
              <a:rPr lang="en-US" sz="5400" dirty="0">
                <a:ln w="0"/>
                <a:effectLst>
                  <a:outerShdw blurRad="38100" dist="19050" dir="2700000" algn="tl" rotWithShape="0">
                    <a:schemeClr val="dk1">
                      <a:alpha val="40000"/>
                    </a:schemeClr>
                  </a:outerShdw>
                </a:effectLst>
              </a:rPr>
              <a:t>Viral Load</a:t>
            </a:r>
            <a:endParaRPr lang="en-US" sz="5400" b="0" cap="none" spc="0" dirty="0">
              <a:ln w="0"/>
              <a:solidFill>
                <a:schemeClr val="tx1"/>
              </a:solidFill>
              <a:effectLst>
                <a:outerShdw blurRad="38100" dist="19050" dir="2700000" algn="tl" rotWithShape="0">
                  <a:schemeClr val="dk1">
                    <a:alpha val="40000"/>
                  </a:schemeClr>
                </a:outerShdw>
              </a:effectLst>
            </a:endParaRPr>
          </a:p>
        </p:txBody>
      </p:sp>
      <p:graphicFrame>
        <p:nvGraphicFramePr>
          <p:cNvPr id="3" name="Table 2">
            <a:extLst>
              <a:ext uri="{FF2B5EF4-FFF2-40B4-BE49-F238E27FC236}">
                <a16:creationId xmlns:a16="http://schemas.microsoft.com/office/drawing/2014/main" id="{1F6B22EF-5162-4A08-A3C9-5F4447777AD3}"/>
              </a:ext>
            </a:extLst>
          </p:cNvPr>
          <p:cNvGraphicFramePr>
            <a:graphicFrameLocks noGrp="1"/>
          </p:cNvGraphicFramePr>
          <p:nvPr>
            <p:extLst>
              <p:ext uri="{D42A27DB-BD31-4B8C-83A1-F6EECF244321}">
                <p14:modId xmlns:p14="http://schemas.microsoft.com/office/powerpoint/2010/main" val="2136613457"/>
              </p:ext>
            </p:extLst>
          </p:nvPr>
        </p:nvGraphicFramePr>
        <p:xfrm>
          <a:off x="2055812" y="685800"/>
          <a:ext cx="7391400" cy="1751619"/>
        </p:xfrm>
        <a:graphic>
          <a:graphicData uri="http://schemas.openxmlformats.org/drawingml/2006/table">
            <a:tbl>
              <a:tblPr firstRow="1" firstCol="1" lastRow="1" lastCol="1" bandRow="1" bandCol="1">
                <a:tableStyleId>{5C22544A-7EE6-4342-B048-85BDC9FD1C3A}</a:tableStyleId>
              </a:tblPr>
              <a:tblGrid>
                <a:gridCol w="2436134">
                  <a:extLst>
                    <a:ext uri="{9D8B030D-6E8A-4147-A177-3AD203B41FA5}">
                      <a16:colId xmlns:a16="http://schemas.microsoft.com/office/drawing/2014/main" val="1251697015"/>
                    </a:ext>
                  </a:extLst>
                </a:gridCol>
                <a:gridCol w="2176080">
                  <a:extLst>
                    <a:ext uri="{9D8B030D-6E8A-4147-A177-3AD203B41FA5}">
                      <a16:colId xmlns:a16="http://schemas.microsoft.com/office/drawing/2014/main" val="2597804890"/>
                    </a:ext>
                  </a:extLst>
                </a:gridCol>
                <a:gridCol w="2779186">
                  <a:extLst>
                    <a:ext uri="{9D8B030D-6E8A-4147-A177-3AD203B41FA5}">
                      <a16:colId xmlns:a16="http://schemas.microsoft.com/office/drawing/2014/main" val="3350827357"/>
                    </a:ext>
                  </a:extLst>
                </a:gridCol>
              </a:tblGrid>
              <a:tr h="240645">
                <a:tc>
                  <a:txBody>
                    <a:bodyPr/>
                    <a:lstStyle/>
                    <a:p>
                      <a:pPr marL="396875" marR="0">
                        <a:spcBef>
                          <a:spcPts val="195"/>
                        </a:spcBef>
                        <a:spcAft>
                          <a:spcPts val="0"/>
                        </a:spcAft>
                      </a:pPr>
                      <a:r>
                        <a:rPr lang="en-US" sz="1500" spc="-10" dirty="0">
                          <a:effectLst/>
                        </a:rPr>
                        <a:t>Viral</a:t>
                      </a:r>
                      <a:r>
                        <a:rPr lang="en-US" sz="1500" spc="-15" dirty="0">
                          <a:effectLst/>
                        </a:rPr>
                        <a:t> </a:t>
                      </a:r>
                      <a:r>
                        <a:rPr lang="en-US" sz="1500" spc="-10" dirty="0">
                          <a:effectLst/>
                        </a:rPr>
                        <a:t>Load</a:t>
                      </a:r>
                      <a:r>
                        <a:rPr lang="en-US" sz="1500" spc="-20" dirty="0">
                          <a:effectLst/>
                        </a:rPr>
                        <a:t> </a:t>
                      </a:r>
                      <a:r>
                        <a:rPr lang="en-US" sz="1500" spc="-15" dirty="0">
                          <a:effectLst/>
                        </a:rPr>
                        <a:t>Below </a:t>
                      </a:r>
                      <a:r>
                        <a:rPr lang="en-US" sz="1500" spc="-10" dirty="0">
                          <a:effectLst/>
                        </a:rPr>
                        <a:t>200</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b"/>
                </a:tc>
                <a:tc>
                  <a:txBody>
                    <a:bodyPr/>
                    <a:lstStyle/>
                    <a:p>
                      <a:pPr marL="2540" marR="0" algn="ctr">
                        <a:spcBef>
                          <a:spcPts val="195"/>
                        </a:spcBef>
                        <a:spcAft>
                          <a:spcPts val="0"/>
                        </a:spcAft>
                      </a:pPr>
                      <a:r>
                        <a:rPr lang="en-US" sz="1500" spc="-15" dirty="0">
                          <a:effectLst/>
                        </a:rPr>
                        <a:t>Number</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b"/>
                </a:tc>
                <a:tc>
                  <a:txBody>
                    <a:bodyPr/>
                    <a:lstStyle/>
                    <a:p>
                      <a:pPr marL="1905" marR="0" algn="ctr">
                        <a:spcBef>
                          <a:spcPts val="195"/>
                        </a:spcBef>
                        <a:spcAft>
                          <a:spcPts val="0"/>
                        </a:spcAft>
                      </a:pPr>
                      <a:r>
                        <a:rPr lang="en-US" sz="1500" spc="-15" dirty="0">
                          <a:effectLst/>
                        </a:rPr>
                        <a:t>Percentage</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b"/>
                </a:tc>
                <a:extLst>
                  <a:ext uri="{0D108BD9-81ED-4DB2-BD59-A6C34878D82A}">
                    <a16:rowId xmlns:a16="http://schemas.microsoft.com/office/drawing/2014/main" val="4219464051"/>
                  </a:ext>
                </a:extLst>
              </a:tr>
              <a:tr h="233856">
                <a:tc>
                  <a:txBody>
                    <a:bodyPr/>
                    <a:lstStyle/>
                    <a:p>
                      <a:pPr marL="64770" marR="0">
                        <a:lnSpc>
                          <a:spcPts val="1335"/>
                        </a:lnSpc>
                        <a:spcBef>
                          <a:spcPts val="0"/>
                        </a:spcBef>
                        <a:spcAft>
                          <a:spcPts val="0"/>
                        </a:spcAft>
                      </a:pPr>
                      <a:r>
                        <a:rPr lang="en-US" sz="1500" dirty="0">
                          <a:effectLst/>
                        </a:rPr>
                        <a:t>Yes</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b"/>
                </a:tc>
                <a:tc>
                  <a:txBody>
                    <a:bodyPr/>
                    <a:lstStyle/>
                    <a:p>
                      <a:pPr marL="64770" marR="0">
                        <a:lnSpc>
                          <a:spcPts val="1335"/>
                        </a:lnSpc>
                        <a:spcBef>
                          <a:spcPts val="0"/>
                        </a:spcBef>
                        <a:spcAft>
                          <a:spcPts val="0"/>
                        </a:spcAft>
                      </a:pPr>
                      <a:r>
                        <a:rPr lang="en-US" sz="1500" spc="-10" dirty="0">
                          <a:effectLst/>
                        </a:rPr>
                        <a:t>122</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b"/>
                </a:tc>
                <a:tc>
                  <a:txBody>
                    <a:bodyPr/>
                    <a:lstStyle/>
                    <a:p>
                      <a:pPr marL="64770" marR="0">
                        <a:lnSpc>
                          <a:spcPts val="1335"/>
                        </a:lnSpc>
                        <a:spcBef>
                          <a:spcPts val="0"/>
                        </a:spcBef>
                        <a:spcAft>
                          <a:spcPts val="0"/>
                        </a:spcAft>
                      </a:pPr>
                      <a:r>
                        <a:rPr lang="en-US" sz="1500" spc="-5" dirty="0">
                          <a:effectLst/>
                        </a:rPr>
                        <a:t>34.2%</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b"/>
                </a:tc>
                <a:extLst>
                  <a:ext uri="{0D108BD9-81ED-4DB2-BD59-A6C34878D82A}">
                    <a16:rowId xmlns:a16="http://schemas.microsoft.com/office/drawing/2014/main" val="3775116866"/>
                  </a:ext>
                </a:extLst>
              </a:tr>
              <a:tr h="233856">
                <a:tc>
                  <a:txBody>
                    <a:bodyPr/>
                    <a:lstStyle/>
                    <a:p>
                      <a:pPr marL="64770" marR="0">
                        <a:lnSpc>
                          <a:spcPts val="1335"/>
                        </a:lnSpc>
                        <a:spcBef>
                          <a:spcPts val="0"/>
                        </a:spcBef>
                        <a:spcAft>
                          <a:spcPts val="0"/>
                        </a:spcAft>
                      </a:pPr>
                      <a:r>
                        <a:rPr lang="en-US" sz="1500" spc="-5" dirty="0">
                          <a:effectLst/>
                        </a:rPr>
                        <a:t>No</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b"/>
                </a:tc>
                <a:tc>
                  <a:txBody>
                    <a:bodyPr/>
                    <a:lstStyle/>
                    <a:p>
                      <a:pPr marL="64770" marR="0">
                        <a:lnSpc>
                          <a:spcPts val="1335"/>
                        </a:lnSpc>
                        <a:spcBef>
                          <a:spcPts val="0"/>
                        </a:spcBef>
                        <a:spcAft>
                          <a:spcPts val="0"/>
                        </a:spcAft>
                      </a:pPr>
                      <a:r>
                        <a:rPr lang="en-US" sz="1500" spc="-10" dirty="0">
                          <a:effectLst/>
                        </a:rPr>
                        <a:t>106</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b"/>
                </a:tc>
                <a:tc>
                  <a:txBody>
                    <a:bodyPr/>
                    <a:lstStyle/>
                    <a:p>
                      <a:pPr marL="64770" marR="0">
                        <a:lnSpc>
                          <a:spcPts val="1335"/>
                        </a:lnSpc>
                        <a:spcBef>
                          <a:spcPts val="0"/>
                        </a:spcBef>
                        <a:spcAft>
                          <a:spcPts val="0"/>
                        </a:spcAft>
                      </a:pPr>
                      <a:r>
                        <a:rPr lang="en-US" sz="1500" spc="-5" dirty="0">
                          <a:effectLst/>
                        </a:rPr>
                        <a:t>29.7%</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b"/>
                </a:tc>
                <a:extLst>
                  <a:ext uri="{0D108BD9-81ED-4DB2-BD59-A6C34878D82A}">
                    <a16:rowId xmlns:a16="http://schemas.microsoft.com/office/drawing/2014/main" val="2541711693"/>
                  </a:ext>
                </a:extLst>
              </a:tr>
              <a:tr h="235365">
                <a:tc>
                  <a:txBody>
                    <a:bodyPr/>
                    <a:lstStyle/>
                    <a:p>
                      <a:pPr marL="64770" marR="0">
                        <a:lnSpc>
                          <a:spcPts val="1335"/>
                        </a:lnSpc>
                        <a:spcBef>
                          <a:spcPts val="0"/>
                        </a:spcBef>
                        <a:spcAft>
                          <a:spcPts val="0"/>
                        </a:spcAft>
                      </a:pPr>
                      <a:r>
                        <a:rPr lang="en-US" sz="1500" dirty="0">
                          <a:effectLst/>
                        </a:rPr>
                        <a:t>No, </a:t>
                      </a:r>
                      <a:r>
                        <a:rPr lang="en-US" sz="1500" spc="-5" dirty="0">
                          <a:effectLst/>
                        </a:rPr>
                        <a:t>but</a:t>
                      </a:r>
                      <a:r>
                        <a:rPr lang="en-US" sz="1500" spc="5" dirty="0">
                          <a:effectLst/>
                        </a:rPr>
                        <a:t> </a:t>
                      </a:r>
                      <a:r>
                        <a:rPr lang="en-US" sz="1500" spc="-5" dirty="0">
                          <a:effectLst/>
                        </a:rPr>
                        <a:t>it</a:t>
                      </a:r>
                      <a:r>
                        <a:rPr lang="en-US" sz="1500" spc="-10" dirty="0">
                          <a:effectLst/>
                        </a:rPr>
                        <a:t> </a:t>
                      </a:r>
                      <a:r>
                        <a:rPr lang="en-US" sz="1500" spc="-5" dirty="0">
                          <a:effectLst/>
                        </a:rPr>
                        <a:t>has</a:t>
                      </a:r>
                      <a:r>
                        <a:rPr lang="en-US" sz="1500" dirty="0">
                          <a:effectLst/>
                        </a:rPr>
                        <a:t> </a:t>
                      </a:r>
                      <a:r>
                        <a:rPr lang="en-US" sz="1500" spc="-5" dirty="0">
                          <a:effectLst/>
                        </a:rPr>
                        <a:t>been going down</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b"/>
                </a:tc>
                <a:tc>
                  <a:txBody>
                    <a:bodyPr/>
                    <a:lstStyle/>
                    <a:p>
                      <a:pPr marL="64770" marR="0">
                        <a:lnSpc>
                          <a:spcPts val="1335"/>
                        </a:lnSpc>
                        <a:spcBef>
                          <a:spcPts val="0"/>
                        </a:spcBef>
                        <a:spcAft>
                          <a:spcPts val="0"/>
                        </a:spcAft>
                      </a:pPr>
                      <a:r>
                        <a:rPr lang="en-US" sz="1500" dirty="0">
                          <a:effectLst/>
                        </a:rPr>
                        <a:t>20</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b"/>
                </a:tc>
                <a:tc>
                  <a:txBody>
                    <a:bodyPr/>
                    <a:lstStyle/>
                    <a:p>
                      <a:pPr marL="64770" marR="0">
                        <a:lnSpc>
                          <a:spcPts val="1335"/>
                        </a:lnSpc>
                        <a:spcBef>
                          <a:spcPts val="0"/>
                        </a:spcBef>
                        <a:spcAft>
                          <a:spcPts val="0"/>
                        </a:spcAft>
                      </a:pPr>
                      <a:r>
                        <a:rPr lang="en-US" sz="1500" spc="-5" dirty="0">
                          <a:effectLst/>
                        </a:rPr>
                        <a:t>5.6%</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b"/>
                </a:tc>
                <a:extLst>
                  <a:ext uri="{0D108BD9-81ED-4DB2-BD59-A6C34878D82A}">
                    <a16:rowId xmlns:a16="http://schemas.microsoft.com/office/drawing/2014/main" val="3304331334"/>
                  </a:ext>
                </a:extLst>
              </a:tr>
              <a:tr h="233856">
                <a:tc>
                  <a:txBody>
                    <a:bodyPr/>
                    <a:lstStyle/>
                    <a:p>
                      <a:pPr marL="64770" marR="0">
                        <a:lnSpc>
                          <a:spcPts val="1335"/>
                        </a:lnSpc>
                        <a:spcBef>
                          <a:spcPts val="0"/>
                        </a:spcBef>
                        <a:spcAft>
                          <a:spcPts val="0"/>
                        </a:spcAft>
                      </a:pPr>
                      <a:r>
                        <a:rPr lang="en-US" sz="1500" dirty="0">
                          <a:effectLst/>
                        </a:rPr>
                        <a:t>I </a:t>
                      </a:r>
                      <a:r>
                        <a:rPr lang="en-US" sz="1500" spc="-5" dirty="0">
                          <a:effectLst/>
                        </a:rPr>
                        <a:t>don't</a:t>
                      </a:r>
                      <a:r>
                        <a:rPr lang="en-US" sz="1500" spc="5" dirty="0">
                          <a:effectLst/>
                        </a:rPr>
                        <a:t> </a:t>
                      </a:r>
                      <a:r>
                        <a:rPr lang="en-US" sz="1500" spc="-5" dirty="0">
                          <a:effectLst/>
                        </a:rPr>
                        <a:t>know</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b"/>
                </a:tc>
                <a:tc>
                  <a:txBody>
                    <a:bodyPr/>
                    <a:lstStyle/>
                    <a:p>
                      <a:pPr marL="64770" marR="0">
                        <a:lnSpc>
                          <a:spcPts val="1335"/>
                        </a:lnSpc>
                        <a:spcBef>
                          <a:spcPts val="0"/>
                        </a:spcBef>
                        <a:spcAft>
                          <a:spcPts val="0"/>
                        </a:spcAft>
                      </a:pPr>
                      <a:r>
                        <a:rPr lang="en-US" sz="1500" spc="-10" dirty="0">
                          <a:effectLst/>
                        </a:rPr>
                        <a:t>107</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b"/>
                </a:tc>
                <a:tc>
                  <a:txBody>
                    <a:bodyPr/>
                    <a:lstStyle/>
                    <a:p>
                      <a:pPr marL="64770" marR="0">
                        <a:lnSpc>
                          <a:spcPts val="1335"/>
                        </a:lnSpc>
                        <a:spcBef>
                          <a:spcPts val="0"/>
                        </a:spcBef>
                        <a:spcAft>
                          <a:spcPts val="0"/>
                        </a:spcAft>
                      </a:pPr>
                      <a:r>
                        <a:rPr lang="en-US" sz="1500" spc="-5" dirty="0">
                          <a:effectLst/>
                        </a:rPr>
                        <a:t>30.0%</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b"/>
                </a:tc>
                <a:extLst>
                  <a:ext uri="{0D108BD9-81ED-4DB2-BD59-A6C34878D82A}">
                    <a16:rowId xmlns:a16="http://schemas.microsoft.com/office/drawing/2014/main" val="2526518462"/>
                  </a:ext>
                </a:extLst>
              </a:tr>
              <a:tr h="233856">
                <a:tc>
                  <a:txBody>
                    <a:bodyPr/>
                    <a:lstStyle/>
                    <a:p>
                      <a:pPr marL="64770" marR="0">
                        <a:lnSpc>
                          <a:spcPts val="1335"/>
                        </a:lnSpc>
                        <a:spcBef>
                          <a:spcPts val="0"/>
                        </a:spcBef>
                        <a:spcAft>
                          <a:spcPts val="0"/>
                        </a:spcAft>
                      </a:pPr>
                      <a:r>
                        <a:rPr lang="en-US" sz="1500" spc="-5" dirty="0">
                          <a:effectLst/>
                        </a:rPr>
                        <a:t>No</a:t>
                      </a:r>
                      <a:r>
                        <a:rPr lang="en-US" sz="1500" spc="5" dirty="0">
                          <a:effectLst/>
                        </a:rPr>
                        <a:t> </a:t>
                      </a:r>
                      <a:r>
                        <a:rPr lang="en-US" sz="1500" spc="-5" dirty="0">
                          <a:effectLst/>
                        </a:rPr>
                        <a:t>Response</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b"/>
                </a:tc>
                <a:tc>
                  <a:txBody>
                    <a:bodyPr/>
                    <a:lstStyle/>
                    <a:p>
                      <a:pPr marL="64770" marR="0">
                        <a:lnSpc>
                          <a:spcPts val="1335"/>
                        </a:lnSpc>
                        <a:spcBef>
                          <a:spcPts val="0"/>
                        </a:spcBef>
                        <a:spcAft>
                          <a:spcPts val="0"/>
                        </a:spcAft>
                      </a:pPr>
                      <a:r>
                        <a:rPr lang="en-US" sz="1500" dirty="0">
                          <a:effectLst/>
                        </a:rPr>
                        <a:t>2</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b"/>
                </a:tc>
                <a:tc>
                  <a:txBody>
                    <a:bodyPr/>
                    <a:lstStyle/>
                    <a:p>
                      <a:pPr marL="64770" marR="0">
                        <a:lnSpc>
                          <a:spcPts val="1335"/>
                        </a:lnSpc>
                        <a:spcBef>
                          <a:spcPts val="0"/>
                        </a:spcBef>
                        <a:spcAft>
                          <a:spcPts val="0"/>
                        </a:spcAft>
                      </a:pPr>
                      <a:r>
                        <a:rPr lang="en-US" sz="1500" spc="-5" dirty="0">
                          <a:effectLst/>
                        </a:rPr>
                        <a:t>0.6%</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b"/>
                </a:tc>
                <a:extLst>
                  <a:ext uri="{0D108BD9-81ED-4DB2-BD59-A6C34878D82A}">
                    <a16:rowId xmlns:a16="http://schemas.microsoft.com/office/drawing/2014/main" val="3275712088"/>
                  </a:ext>
                </a:extLst>
              </a:tr>
              <a:tr h="233856">
                <a:tc>
                  <a:txBody>
                    <a:bodyPr/>
                    <a:lstStyle/>
                    <a:p>
                      <a:pPr marL="64770" marR="0">
                        <a:lnSpc>
                          <a:spcPts val="1335"/>
                        </a:lnSpc>
                        <a:spcBef>
                          <a:spcPts val="0"/>
                        </a:spcBef>
                        <a:spcAft>
                          <a:spcPts val="0"/>
                        </a:spcAft>
                      </a:pPr>
                      <a:r>
                        <a:rPr lang="en-US" sz="1500" dirty="0">
                          <a:effectLst/>
                        </a:rPr>
                        <a:t>Total</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b"/>
                </a:tc>
                <a:tc>
                  <a:txBody>
                    <a:bodyPr/>
                    <a:lstStyle/>
                    <a:p>
                      <a:pPr marL="64770" marR="0">
                        <a:lnSpc>
                          <a:spcPts val="1335"/>
                        </a:lnSpc>
                        <a:spcBef>
                          <a:spcPts val="0"/>
                        </a:spcBef>
                        <a:spcAft>
                          <a:spcPts val="0"/>
                        </a:spcAft>
                      </a:pPr>
                      <a:r>
                        <a:rPr lang="en-US" sz="1500" spc="-10" dirty="0">
                          <a:effectLst/>
                        </a:rPr>
                        <a:t>357</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b"/>
                </a:tc>
                <a:tc>
                  <a:txBody>
                    <a:bodyPr/>
                    <a:lstStyle/>
                    <a:p>
                      <a:pPr marL="64770" marR="0">
                        <a:lnSpc>
                          <a:spcPts val="1335"/>
                        </a:lnSpc>
                        <a:spcBef>
                          <a:spcPts val="0"/>
                        </a:spcBef>
                        <a:spcAft>
                          <a:spcPts val="0"/>
                        </a:spcAft>
                      </a:pPr>
                      <a:r>
                        <a:rPr lang="en-US" sz="1500" spc="-5" dirty="0">
                          <a:effectLst/>
                        </a:rPr>
                        <a:t>100.0%</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b"/>
                </a:tc>
                <a:extLst>
                  <a:ext uri="{0D108BD9-81ED-4DB2-BD59-A6C34878D82A}">
                    <a16:rowId xmlns:a16="http://schemas.microsoft.com/office/drawing/2014/main" val="131891263"/>
                  </a:ext>
                </a:extLst>
              </a:tr>
            </a:tbl>
          </a:graphicData>
        </a:graphic>
      </p:graphicFrame>
      <p:graphicFrame>
        <p:nvGraphicFramePr>
          <p:cNvPr id="4" name="Chart 3">
            <a:extLst>
              <a:ext uri="{FF2B5EF4-FFF2-40B4-BE49-F238E27FC236}">
                <a16:creationId xmlns:a16="http://schemas.microsoft.com/office/drawing/2014/main" id="{06054D81-9B24-4C19-933E-1A029746865F}"/>
              </a:ext>
            </a:extLst>
          </p:cNvPr>
          <p:cNvGraphicFramePr/>
          <p:nvPr>
            <p:extLst>
              <p:ext uri="{D42A27DB-BD31-4B8C-83A1-F6EECF244321}">
                <p14:modId xmlns:p14="http://schemas.microsoft.com/office/powerpoint/2010/main" val="80193008"/>
              </p:ext>
            </p:extLst>
          </p:nvPr>
        </p:nvGraphicFramePr>
        <p:xfrm>
          <a:off x="3540337" y="2682269"/>
          <a:ext cx="5906875" cy="3476625"/>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44742304"/>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EC9A0C4F-F68B-496C-9634-0CD6664EBAFE}"/>
              </a:ext>
            </a:extLst>
          </p:cNvPr>
          <p:cNvSpPr/>
          <p:nvPr/>
        </p:nvSpPr>
        <p:spPr>
          <a:xfrm rot="16555520">
            <a:off x="-214522" y="4226171"/>
            <a:ext cx="2997937" cy="923330"/>
          </a:xfrm>
          <a:prstGeom prst="rect">
            <a:avLst/>
          </a:prstGeom>
          <a:noFill/>
        </p:spPr>
        <p:txBody>
          <a:bodyPr wrap="none" lIns="91440" tIns="45720" rIns="91440" bIns="45720">
            <a:spAutoFit/>
          </a:bodyPr>
          <a:lstStyle/>
          <a:p>
            <a:pPr algn="ctr"/>
            <a:r>
              <a:rPr lang="en-US" sz="5400" dirty="0">
                <a:ln w="0"/>
                <a:effectLst>
                  <a:outerShdw blurRad="38100" dist="19050" dir="2700000" algn="tl" rotWithShape="0">
                    <a:schemeClr val="dk1">
                      <a:alpha val="40000"/>
                    </a:schemeClr>
                  </a:outerShdw>
                </a:effectLst>
              </a:rPr>
              <a:t>Utilization</a:t>
            </a:r>
            <a:endParaRPr lang="en-US" sz="5400" b="0" cap="none" spc="0" dirty="0">
              <a:ln w="0"/>
              <a:solidFill>
                <a:schemeClr val="tx1"/>
              </a:solidFill>
              <a:effectLst>
                <a:outerShdw blurRad="38100" dist="19050" dir="2700000" algn="tl" rotWithShape="0">
                  <a:schemeClr val="dk1">
                    <a:alpha val="40000"/>
                  </a:schemeClr>
                </a:outerShdw>
              </a:effectLst>
            </a:endParaRPr>
          </a:p>
        </p:txBody>
      </p:sp>
      <p:graphicFrame>
        <p:nvGraphicFramePr>
          <p:cNvPr id="3" name="Table 2">
            <a:extLst>
              <a:ext uri="{FF2B5EF4-FFF2-40B4-BE49-F238E27FC236}">
                <a16:creationId xmlns:a16="http://schemas.microsoft.com/office/drawing/2014/main" id="{E7C631C6-3BCA-4DF5-8BD7-DA5FF62563E9}"/>
              </a:ext>
            </a:extLst>
          </p:cNvPr>
          <p:cNvGraphicFramePr>
            <a:graphicFrameLocks noGrp="1"/>
          </p:cNvGraphicFramePr>
          <p:nvPr>
            <p:extLst>
              <p:ext uri="{D42A27DB-BD31-4B8C-83A1-F6EECF244321}">
                <p14:modId xmlns:p14="http://schemas.microsoft.com/office/powerpoint/2010/main" val="3291618067"/>
              </p:ext>
            </p:extLst>
          </p:nvPr>
        </p:nvGraphicFramePr>
        <p:xfrm>
          <a:off x="2132012" y="762000"/>
          <a:ext cx="8534399" cy="5474844"/>
        </p:xfrm>
        <a:graphic>
          <a:graphicData uri="http://schemas.openxmlformats.org/drawingml/2006/table">
            <a:tbl>
              <a:tblPr>
                <a:tableStyleId>{5C22544A-7EE6-4342-B048-85BDC9FD1C3A}</a:tableStyleId>
              </a:tblPr>
              <a:tblGrid>
                <a:gridCol w="2214438">
                  <a:extLst>
                    <a:ext uri="{9D8B030D-6E8A-4147-A177-3AD203B41FA5}">
                      <a16:colId xmlns:a16="http://schemas.microsoft.com/office/drawing/2014/main" val="269539923"/>
                    </a:ext>
                  </a:extLst>
                </a:gridCol>
                <a:gridCol w="821104">
                  <a:extLst>
                    <a:ext uri="{9D8B030D-6E8A-4147-A177-3AD203B41FA5}">
                      <a16:colId xmlns:a16="http://schemas.microsoft.com/office/drawing/2014/main" val="3719896768"/>
                    </a:ext>
                  </a:extLst>
                </a:gridCol>
                <a:gridCol w="824490">
                  <a:extLst>
                    <a:ext uri="{9D8B030D-6E8A-4147-A177-3AD203B41FA5}">
                      <a16:colId xmlns:a16="http://schemas.microsoft.com/office/drawing/2014/main" val="2419291023"/>
                    </a:ext>
                  </a:extLst>
                </a:gridCol>
                <a:gridCol w="821104">
                  <a:extLst>
                    <a:ext uri="{9D8B030D-6E8A-4147-A177-3AD203B41FA5}">
                      <a16:colId xmlns:a16="http://schemas.microsoft.com/office/drawing/2014/main" val="2518065715"/>
                    </a:ext>
                  </a:extLst>
                </a:gridCol>
                <a:gridCol w="742380">
                  <a:extLst>
                    <a:ext uri="{9D8B030D-6E8A-4147-A177-3AD203B41FA5}">
                      <a16:colId xmlns:a16="http://schemas.microsoft.com/office/drawing/2014/main" val="3441724827"/>
                    </a:ext>
                  </a:extLst>
                </a:gridCol>
                <a:gridCol w="819412">
                  <a:extLst>
                    <a:ext uri="{9D8B030D-6E8A-4147-A177-3AD203B41FA5}">
                      <a16:colId xmlns:a16="http://schemas.microsoft.com/office/drawing/2014/main" val="2482804855"/>
                    </a:ext>
                  </a:extLst>
                </a:gridCol>
                <a:gridCol w="740687">
                  <a:extLst>
                    <a:ext uri="{9D8B030D-6E8A-4147-A177-3AD203B41FA5}">
                      <a16:colId xmlns:a16="http://schemas.microsoft.com/office/drawing/2014/main" val="3700495626"/>
                    </a:ext>
                  </a:extLst>
                </a:gridCol>
                <a:gridCol w="823642">
                  <a:extLst>
                    <a:ext uri="{9D8B030D-6E8A-4147-A177-3AD203B41FA5}">
                      <a16:colId xmlns:a16="http://schemas.microsoft.com/office/drawing/2014/main" val="2653184805"/>
                    </a:ext>
                  </a:extLst>
                </a:gridCol>
                <a:gridCol w="727142">
                  <a:extLst>
                    <a:ext uri="{9D8B030D-6E8A-4147-A177-3AD203B41FA5}">
                      <a16:colId xmlns:a16="http://schemas.microsoft.com/office/drawing/2014/main" val="3570605538"/>
                    </a:ext>
                  </a:extLst>
                </a:gridCol>
              </a:tblGrid>
              <a:tr h="356380">
                <a:tc>
                  <a:txBody>
                    <a:bodyPr/>
                    <a:lstStyle/>
                    <a:p>
                      <a:pPr marL="179070" marR="0" eaLnBrk="0" hangingPunct="0">
                        <a:lnSpc>
                          <a:spcPts val="1095"/>
                        </a:lnSpc>
                        <a:spcBef>
                          <a:spcPts val="0"/>
                        </a:spcBef>
                        <a:spcAft>
                          <a:spcPts val="0"/>
                        </a:spcAft>
                      </a:pPr>
                      <a:r>
                        <a:rPr lang="en-US" sz="1200" dirty="0">
                          <a:effectLst/>
                        </a:rPr>
                        <a:t>Medical/Support Service</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gridSpan="2">
                  <a:txBody>
                    <a:bodyPr/>
                    <a:lstStyle/>
                    <a:p>
                      <a:pPr marL="142875" marR="0" indent="28575" eaLnBrk="0" hangingPunct="0">
                        <a:lnSpc>
                          <a:spcPts val="1095"/>
                        </a:lnSpc>
                        <a:spcBef>
                          <a:spcPts val="0"/>
                        </a:spcBef>
                        <a:spcAft>
                          <a:spcPts val="0"/>
                        </a:spcAft>
                      </a:pPr>
                      <a:r>
                        <a:rPr lang="en-US" sz="1200" dirty="0">
                          <a:effectLst/>
                        </a:rPr>
                        <a:t>Received Service</a:t>
                      </a:r>
                    </a:p>
                    <a:p>
                      <a:pPr marL="142875" marR="0" eaLnBrk="0" hangingPunct="0">
                        <a:lnSpc>
                          <a:spcPts val="995"/>
                        </a:lnSpc>
                        <a:spcBef>
                          <a:spcPts val="0"/>
                        </a:spcBef>
                        <a:spcAft>
                          <a:spcPts val="0"/>
                        </a:spcAft>
                      </a:pPr>
                      <a:r>
                        <a:rPr lang="en-US" sz="1200" dirty="0">
                          <a:effectLst/>
                        </a:rPr>
                        <a:t>Without Difficulty</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hMerge="1">
                  <a:txBody>
                    <a:bodyPr/>
                    <a:lstStyle/>
                    <a:p>
                      <a:endParaRPr lang="en-US"/>
                    </a:p>
                  </a:txBody>
                  <a:tcPr/>
                </a:tc>
                <a:tc gridSpan="2">
                  <a:txBody>
                    <a:bodyPr/>
                    <a:lstStyle/>
                    <a:p>
                      <a:pPr marL="110490" marR="0" indent="33020" eaLnBrk="0" hangingPunct="0">
                        <a:lnSpc>
                          <a:spcPts val="1095"/>
                        </a:lnSpc>
                        <a:spcBef>
                          <a:spcPts val="0"/>
                        </a:spcBef>
                        <a:spcAft>
                          <a:spcPts val="0"/>
                        </a:spcAft>
                      </a:pPr>
                      <a:r>
                        <a:rPr lang="en-US" sz="1200" dirty="0">
                          <a:effectLst/>
                        </a:rPr>
                        <a:t>Received Service</a:t>
                      </a:r>
                    </a:p>
                    <a:p>
                      <a:pPr marL="110490" marR="0" eaLnBrk="0" hangingPunct="0">
                        <a:lnSpc>
                          <a:spcPts val="995"/>
                        </a:lnSpc>
                        <a:spcBef>
                          <a:spcPts val="0"/>
                        </a:spcBef>
                        <a:spcAft>
                          <a:spcPts val="0"/>
                        </a:spcAft>
                      </a:pPr>
                      <a:r>
                        <a:rPr lang="en-US" sz="1200" dirty="0">
                          <a:effectLst/>
                        </a:rPr>
                        <a:t>but with Difficulty</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hMerge="1">
                  <a:txBody>
                    <a:bodyPr/>
                    <a:lstStyle/>
                    <a:p>
                      <a:endParaRPr lang="en-US"/>
                    </a:p>
                  </a:txBody>
                  <a:tcPr/>
                </a:tc>
                <a:tc gridSpan="2">
                  <a:txBody>
                    <a:bodyPr/>
                    <a:lstStyle/>
                    <a:p>
                      <a:pPr marL="94615" marR="98425" algn="ctr" eaLnBrk="0" hangingPunct="0">
                        <a:lnSpc>
                          <a:spcPts val="1095"/>
                        </a:lnSpc>
                        <a:spcBef>
                          <a:spcPts val="0"/>
                        </a:spcBef>
                        <a:spcAft>
                          <a:spcPts val="0"/>
                        </a:spcAft>
                      </a:pPr>
                      <a:r>
                        <a:rPr lang="en-US" sz="1200" dirty="0">
                          <a:effectLst/>
                        </a:rPr>
                        <a:t>Unable to Receive</a:t>
                      </a:r>
                    </a:p>
                    <a:p>
                      <a:pPr marL="93980" marR="98425" algn="ctr" eaLnBrk="0" hangingPunct="0">
                        <a:lnSpc>
                          <a:spcPts val="995"/>
                        </a:lnSpc>
                        <a:spcBef>
                          <a:spcPts val="0"/>
                        </a:spcBef>
                        <a:spcAft>
                          <a:spcPts val="0"/>
                        </a:spcAft>
                      </a:pPr>
                      <a:r>
                        <a:rPr lang="en-US" sz="1200" dirty="0">
                          <a:effectLst/>
                        </a:rPr>
                        <a:t>Service</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hMerge="1">
                  <a:txBody>
                    <a:bodyPr/>
                    <a:lstStyle/>
                    <a:p>
                      <a:endParaRPr lang="en-US"/>
                    </a:p>
                  </a:txBody>
                  <a:tcPr/>
                </a:tc>
                <a:tc gridSpan="2">
                  <a:txBody>
                    <a:bodyPr/>
                    <a:lstStyle/>
                    <a:p>
                      <a:pPr marL="66675" marR="0" eaLnBrk="0" hangingPunct="0">
                        <a:lnSpc>
                          <a:spcPts val="1095"/>
                        </a:lnSpc>
                        <a:spcBef>
                          <a:spcPts val="0"/>
                        </a:spcBef>
                        <a:spcAft>
                          <a:spcPts val="0"/>
                        </a:spcAft>
                      </a:pPr>
                      <a:r>
                        <a:rPr lang="en-US" sz="1200" dirty="0">
                          <a:effectLst/>
                        </a:rPr>
                        <a:t>Service Not Needed</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hMerge="1">
                  <a:txBody>
                    <a:bodyPr/>
                    <a:lstStyle/>
                    <a:p>
                      <a:endParaRPr lang="en-US"/>
                    </a:p>
                  </a:txBody>
                  <a:tcPr/>
                </a:tc>
                <a:extLst>
                  <a:ext uri="{0D108BD9-81ED-4DB2-BD59-A6C34878D82A}">
                    <a16:rowId xmlns:a16="http://schemas.microsoft.com/office/drawing/2014/main" val="1454098367"/>
                  </a:ext>
                </a:extLst>
              </a:tr>
              <a:tr h="235037">
                <a:tc>
                  <a:txBody>
                    <a:bodyPr/>
                    <a:lstStyle/>
                    <a:p>
                      <a:pPr marL="0" marR="0" eaLnBrk="0" hangingPunct="0">
                        <a:spcBef>
                          <a:spcPts val="0"/>
                        </a:spcBef>
                        <a:spcAft>
                          <a:spcPts val="0"/>
                        </a:spcAft>
                      </a:pPr>
                      <a:r>
                        <a:rPr lang="en-US" sz="1200" dirty="0">
                          <a:effectLst/>
                        </a:rPr>
                        <a:t> </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65405" marR="0" eaLnBrk="0" hangingPunct="0">
                        <a:spcBef>
                          <a:spcPts val="0"/>
                        </a:spcBef>
                        <a:spcAft>
                          <a:spcPts val="0"/>
                        </a:spcAft>
                      </a:pPr>
                      <a:r>
                        <a:rPr lang="en-US" sz="1200" dirty="0">
                          <a:effectLst/>
                        </a:rPr>
                        <a:t>Number</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65405" marR="0" eaLnBrk="0" hangingPunct="0">
                        <a:spcBef>
                          <a:spcPts val="0"/>
                        </a:spcBef>
                        <a:spcAft>
                          <a:spcPts val="0"/>
                        </a:spcAft>
                      </a:pPr>
                      <a:r>
                        <a:rPr lang="en-US" sz="1200" dirty="0">
                          <a:effectLst/>
                        </a:rPr>
                        <a:t>Percent</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0" marR="0" eaLnBrk="0" hangingPunct="0">
                        <a:spcBef>
                          <a:spcPts val="0"/>
                        </a:spcBef>
                        <a:spcAft>
                          <a:spcPts val="0"/>
                        </a:spcAft>
                      </a:pPr>
                      <a:r>
                        <a:rPr lang="en-US" sz="1200" dirty="0">
                          <a:effectLst/>
                        </a:rPr>
                        <a:t>Number</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0" marR="0" eaLnBrk="0" hangingPunct="0">
                        <a:spcBef>
                          <a:spcPts val="0"/>
                        </a:spcBef>
                        <a:spcAft>
                          <a:spcPts val="0"/>
                        </a:spcAft>
                      </a:pPr>
                      <a:r>
                        <a:rPr lang="en-US" sz="1200" dirty="0">
                          <a:effectLst/>
                        </a:rPr>
                        <a:t>Percent</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63500" marR="0" eaLnBrk="0" hangingPunct="0">
                        <a:spcBef>
                          <a:spcPts val="0"/>
                        </a:spcBef>
                        <a:spcAft>
                          <a:spcPts val="0"/>
                        </a:spcAft>
                      </a:pPr>
                      <a:r>
                        <a:rPr lang="en-US" sz="1200" dirty="0">
                          <a:effectLst/>
                        </a:rPr>
                        <a:t>Number</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0" marR="0" eaLnBrk="0" hangingPunct="0">
                        <a:spcBef>
                          <a:spcPts val="0"/>
                        </a:spcBef>
                        <a:spcAft>
                          <a:spcPts val="0"/>
                        </a:spcAft>
                      </a:pPr>
                      <a:r>
                        <a:rPr lang="en-US" sz="1600" b="1" dirty="0">
                          <a:effectLst/>
                        </a:rPr>
                        <a:t>Percent</a:t>
                      </a:r>
                      <a:endParaRPr lang="en-US" sz="1600" b="1"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0" marR="0" eaLnBrk="0" hangingPunct="0">
                        <a:spcBef>
                          <a:spcPts val="0"/>
                        </a:spcBef>
                        <a:spcAft>
                          <a:spcPts val="0"/>
                        </a:spcAft>
                      </a:pPr>
                      <a:r>
                        <a:rPr lang="en-US" sz="1200" dirty="0">
                          <a:effectLst/>
                        </a:rPr>
                        <a:t>Number</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0" marR="0" eaLnBrk="0" hangingPunct="0">
                        <a:spcBef>
                          <a:spcPts val="0"/>
                        </a:spcBef>
                        <a:spcAft>
                          <a:spcPts val="0"/>
                        </a:spcAft>
                      </a:pPr>
                      <a:r>
                        <a:rPr lang="en-US" sz="1200" dirty="0">
                          <a:effectLst/>
                        </a:rPr>
                        <a:t>Percent</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1102853302"/>
                  </a:ext>
                </a:extLst>
              </a:tr>
              <a:tr h="235037">
                <a:tc>
                  <a:txBody>
                    <a:bodyPr/>
                    <a:lstStyle/>
                    <a:p>
                      <a:pPr marL="0" marR="0" eaLnBrk="0" hangingPunct="0">
                        <a:spcBef>
                          <a:spcPts val="0"/>
                        </a:spcBef>
                        <a:spcAft>
                          <a:spcPts val="0"/>
                        </a:spcAft>
                      </a:pPr>
                      <a:r>
                        <a:rPr lang="en-US" sz="1200" dirty="0">
                          <a:effectLst/>
                        </a:rPr>
                        <a:t>Outpatient Medical Care</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65405" marR="0" eaLnBrk="0" hangingPunct="0">
                        <a:spcBef>
                          <a:spcPts val="0"/>
                        </a:spcBef>
                        <a:spcAft>
                          <a:spcPts val="0"/>
                        </a:spcAft>
                      </a:pPr>
                      <a:r>
                        <a:rPr lang="en-US" sz="1200" dirty="0">
                          <a:effectLst/>
                        </a:rPr>
                        <a:t>267</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65405" marR="0" eaLnBrk="0" hangingPunct="0">
                        <a:spcBef>
                          <a:spcPts val="0"/>
                        </a:spcBef>
                        <a:spcAft>
                          <a:spcPts val="0"/>
                        </a:spcAft>
                      </a:pPr>
                      <a:r>
                        <a:rPr lang="en-US" sz="1200" dirty="0">
                          <a:effectLst/>
                        </a:rPr>
                        <a:t>74.8%</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0" marR="0" eaLnBrk="0" hangingPunct="0">
                        <a:spcBef>
                          <a:spcPts val="0"/>
                        </a:spcBef>
                        <a:spcAft>
                          <a:spcPts val="0"/>
                        </a:spcAft>
                      </a:pPr>
                      <a:r>
                        <a:rPr lang="en-US" sz="1200" dirty="0">
                          <a:effectLst/>
                        </a:rPr>
                        <a:t>21</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0" marR="0" eaLnBrk="0" hangingPunct="0">
                        <a:spcBef>
                          <a:spcPts val="0"/>
                        </a:spcBef>
                        <a:spcAft>
                          <a:spcPts val="0"/>
                        </a:spcAft>
                      </a:pPr>
                      <a:r>
                        <a:rPr lang="en-US" sz="1200" dirty="0">
                          <a:effectLst/>
                        </a:rPr>
                        <a:t>5.9%</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63500" marR="0" eaLnBrk="0" hangingPunct="0">
                        <a:spcBef>
                          <a:spcPts val="0"/>
                        </a:spcBef>
                        <a:spcAft>
                          <a:spcPts val="0"/>
                        </a:spcAft>
                      </a:pPr>
                      <a:r>
                        <a:rPr lang="en-US" sz="1200" dirty="0">
                          <a:effectLst/>
                        </a:rPr>
                        <a:t>22</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0" marR="0" eaLnBrk="0" hangingPunct="0">
                        <a:spcBef>
                          <a:spcPts val="0"/>
                        </a:spcBef>
                        <a:spcAft>
                          <a:spcPts val="0"/>
                        </a:spcAft>
                      </a:pPr>
                      <a:r>
                        <a:rPr lang="en-US" sz="1600" b="1" dirty="0">
                          <a:effectLst/>
                        </a:rPr>
                        <a:t>6.2%</a:t>
                      </a:r>
                      <a:endParaRPr lang="en-US" sz="1600" b="1"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0" marR="0" eaLnBrk="0" hangingPunct="0">
                        <a:spcBef>
                          <a:spcPts val="0"/>
                        </a:spcBef>
                        <a:spcAft>
                          <a:spcPts val="0"/>
                        </a:spcAft>
                      </a:pPr>
                      <a:r>
                        <a:rPr lang="en-US" sz="1200" dirty="0">
                          <a:effectLst/>
                        </a:rPr>
                        <a:t>35</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0" marR="0" eaLnBrk="0" hangingPunct="0">
                        <a:spcBef>
                          <a:spcPts val="0"/>
                        </a:spcBef>
                        <a:spcAft>
                          <a:spcPts val="0"/>
                        </a:spcAft>
                      </a:pPr>
                      <a:r>
                        <a:rPr lang="en-US" sz="1200" dirty="0">
                          <a:effectLst/>
                        </a:rPr>
                        <a:t>9.8%</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3277462855"/>
                  </a:ext>
                </a:extLst>
              </a:tr>
              <a:tr h="235037">
                <a:tc>
                  <a:txBody>
                    <a:bodyPr/>
                    <a:lstStyle/>
                    <a:p>
                      <a:pPr marL="0" marR="0" eaLnBrk="0" hangingPunct="0">
                        <a:spcBef>
                          <a:spcPts val="0"/>
                        </a:spcBef>
                        <a:spcAft>
                          <a:spcPts val="0"/>
                        </a:spcAft>
                      </a:pPr>
                      <a:r>
                        <a:rPr lang="en-US" sz="1200" dirty="0">
                          <a:effectLst/>
                        </a:rPr>
                        <a:t>Case Management</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65405" marR="0" eaLnBrk="0" hangingPunct="0">
                        <a:spcBef>
                          <a:spcPts val="0"/>
                        </a:spcBef>
                        <a:spcAft>
                          <a:spcPts val="0"/>
                        </a:spcAft>
                      </a:pPr>
                      <a:r>
                        <a:rPr lang="en-US" sz="1200" dirty="0">
                          <a:effectLst/>
                        </a:rPr>
                        <a:t>262</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65405" marR="0" eaLnBrk="0" hangingPunct="0">
                        <a:spcBef>
                          <a:spcPts val="0"/>
                        </a:spcBef>
                        <a:spcAft>
                          <a:spcPts val="0"/>
                        </a:spcAft>
                      </a:pPr>
                      <a:r>
                        <a:rPr lang="en-US" sz="1200" dirty="0">
                          <a:effectLst/>
                        </a:rPr>
                        <a:t>73.4%</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0" marR="0" eaLnBrk="0" hangingPunct="0">
                        <a:spcBef>
                          <a:spcPts val="0"/>
                        </a:spcBef>
                        <a:spcAft>
                          <a:spcPts val="0"/>
                        </a:spcAft>
                      </a:pPr>
                      <a:r>
                        <a:rPr lang="en-US" sz="1200" dirty="0">
                          <a:effectLst/>
                        </a:rPr>
                        <a:t>23</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0" marR="0" eaLnBrk="0" hangingPunct="0">
                        <a:spcBef>
                          <a:spcPts val="0"/>
                        </a:spcBef>
                        <a:spcAft>
                          <a:spcPts val="0"/>
                        </a:spcAft>
                      </a:pPr>
                      <a:r>
                        <a:rPr lang="en-US" sz="1200" dirty="0">
                          <a:effectLst/>
                        </a:rPr>
                        <a:t>6.4%</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63500" marR="0" eaLnBrk="0" hangingPunct="0">
                        <a:spcBef>
                          <a:spcPts val="0"/>
                        </a:spcBef>
                        <a:spcAft>
                          <a:spcPts val="0"/>
                        </a:spcAft>
                      </a:pPr>
                      <a:r>
                        <a:rPr lang="en-US" sz="1200" dirty="0">
                          <a:effectLst/>
                        </a:rPr>
                        <a:t>34</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0" marR="0" eaLnBrk="0" hangingPunct="0">
                        <a:spcBef>
                          <a:spcPts val="0"/>
                        </a:spcBef>
                        <a:spcAft>
                          <a:spcPts val="0"/>
                        </a:spcAft>
                      </a:pPr>
                      <a:r>
                        <a:rPr lang="en-US" sz="1600" b="1" dirty="0">
                          <a:effectLst/>
                        </a:rPr>
                        <a:t>9.5%</a:t>
                      </a:r>
                      <a:endParaRPr lang="en-US" sz="1600" b="1"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0" marR="0" eaLnBrk="0" hangingPunct="0">
                        <a:spcBef>
                          <a:spcPts val="0"/>
                        </a:spcBef>
                        <a:spcAft>
                          <a:spcPts val="0"/>
                        </a:spcAft>
                      </a:pPr>
                      <a:r>
                        <a:rPr lang="en-US" sz="1200" dirty="0">
                          <a:effectLst/>
                        </a:rPr>
                        <a:t>32</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0" marR="0" eaLnBrk="0" hangingPunct="0">
                        <a:spcBef>
                          <a:spcPts val="0"/>
                        </a:spcBef>
                        <a:spcAft>
                          <a:spcPts val="0"/>
                        </a:spcAft>
                      </a:pPr>
                      <a:r>
                        <a:rPr lang="en-US" sz="1200" dirty="0">
                          <a:effectLst/>
                        </a:rPr>
                        <a:t>9.0%</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2875440538"/>
                  </a:ext>
                </a:extLst>
              </a:tr>
              <a:tr h="215161">
                <a:tc>
                  <a:txBody>
                    <a:bodyPr/>
                    <a:lstStyle/>
                    <a:p>
                      <a:pPr marL="0" marR="0" eaLnBrk="0" hangingPunct="0">
                        <a:lnSpc>
                          <a:spcPts val="1095"/>
                        </a:lnSpc>
                        <a:spcBef>
                          <a:spcPts val="0"/>
                        </a:spcBef>
                        <a:spcAft>
                          <a:spcPts val="0"/>
                        </a:spcAft>
                      </a:pPr>
                      <a:r>
                        <a:rPr lang="en-US" sz="1200" dirty="0">
                          <a:effectLst/>
                        </a:rPr>
                        <a:t>Medications</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65405" marR="0" eaLnBrk="0" hangingPunct="0">
                        <a:lnSpc>
                          <a:spcPts val="1095"/>
                        </a:lnSpc>
                        <a:spcBef>
                          <a:spcPts val="0"/>
                        </a:spcBef>
                        <a:spcAft>
                          <a:spcPts val="0"/>
                        </a:spcAft>
                      </a:pPr>
                      <a:r>
                        <a:rPr lang="en-US" sz="1200" dirty="0">
                          <a:effectLst/>
                        </a:rPr>
                        <a:t>269</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65405" marR="0" eaLnBrk="0" hangingPunct="0">
                        <a:lnSpc>
                          <a:spcPts val="1095"/>
                        </a:lnSpc>
                        <a:spcBef>
                          <a:spcPts val="0"/>
                        </a:spcBef>
                        <a:spcAft>
                          <a:spcPts val="0"/>
                        </a:spcAft>
                      </a:pPr>
                      <a:r>
                        <a:rPr lang="en-US" sz="1200" dirty="0">
                          <a:effectLst/>
                        </a:rPr>
                        <a:t>75.4%</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0" marR="0" eaLnBrk="0" hangingPunct="0">
                        <a:lnSpc>
                          <a:spcPts val="1095"/>
                        </a:lnSpc>
                        <a:spcBef>
                          <a:spcPts val="0"/>
                        </a:spcBef>
                        <a:spcAft>
                          <a:spcPts val="0"/>
                        </a:spcAft>
                      </a:pPr>
                      <a:r>
                        <a:rPr lang="en-US" sz="1200" dirty="0">
                          <a:effectLst/>
                        </a:rPr>
                        <a:t>26</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0" marR="0" eaLnBrk="0" hangingPunct="0">
                        <a:lnSpc>
                          <a:spcPts val="1095"/>
                        </a:lnSpc>
                        <a:spcBef>
                          <a:spcPts val="0"/>
                        </a:spcBef>
                        <a:spcAft>
                          <a:spcPts val="0"/>
                        </a:spcAft>
                      </a:pPr>
                      <a:r>
                        <a:rPr lang="en-US" sz="1200" dirty="0">
                          <a:effectLst/>
                        </a:rPr>
                        <a:t>7.3%</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63500" marR="0" eaLnBrk="0" hangingPunct="0">
                        <a:lnSpc>
                          <a:spcPts val="1095"/>
                        </a:lnSpc>
                        <a:spcBef>
                          <a:spcPts val="0"/>
                        </a:spcBef>
                        <a:spcAft>
                          <a:spcPts val="0"/>
                        </a:spcAft>
                      </a:pPr>
                      <a:r>
                        <a:rPr lang="en-US" sz="1200" dirty="0">
                          <a:effectLst/>
                        </a:rPr>
                        <a:t>31</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0" marR="0" eaLnBrk="0" hangingPunct="0">
                        <a:lnSpc>
                          <a:spcPts val="1095"/>
                        </a:lnSpc>
                        <a:spcBef>
                          <a:spcPts val="0"/>
                        </a:spcBef>
                        <a:spcAft>
                          <a:spcPts val="0"/>
                        </a:spcAft>
                      </a:pPr>
                      <a:r>
                        <a:rPr lang="en-US" sz="1600" b="1" dirty="0">
                          <a:effectLst/>
                        </a:rPr>
                        <a:t>8.7%</a:t>
                      </a:r>
                      <a:endParaRPr lang="en-US" sz="1600" b="1"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0" marR="0" eaLnBrk="0" hangingPunct="0">
                        <a:lnSpc>
                          <a:spcPts val="1095"/>
                        </a:lnSpc>
                        <a:spcBef>
                          <a:spcPts val="0"/>
                        </a:spcBef>
                        <a:spcAft>
                          <a:spcPts val="0"/>
                        </a:spcAft>
                      </a:pPr>
                      <a:r>
                        <a:rPr lang="en-US" sz="1200" dirty="0">
                          <a:effectLst/>
                        </a:rPr>
                        <a:t>19</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0" marR="0" eaLnBrk="0" hangingPunct="0">
                        <a:lnSpc>
                          <a:spcPts val="1095"/>
                        </a:lnSpc>
                        <a:spcBef>
                          <a:spcPts val="0"/>
                        </a:spcBef>
                        <a:spcAft>
                          <a:spcPts val="0"/>
                        </a:spcAft>
                      </a:pPr>
                      <a:r>
                        <a:rPr lang="en-US" sz="1200" dirty="0">
                          <a:effectLst/>
                        </a:rPr>
                        <a:t>5.3%</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2684883315"/>
                  </a:ext>
                </a:extLst>
              </a:tr>
              <a:tr h="215161">
                <a:tc>
                  <a:txBody>
                    <a:bodyPr/>
                    <a:lstStyle/>
                    <a:p>
                      <a:pPr marL="0" marR="0" eaLnBrk="0" hangingPunct="0">
                        <a:lnSpc>
                          <a:spcPts val="1095"/>
                        </a:lnSpc>
                        <a:spcBef>
                          <a:spcPts val="0"/>
                        </a:spcBef>
                        <a:spcAft>
                          <a:spcPts val="0"/>
                        </a:spcAft>
                      </a:pPr>
                      <a:r>
                        <a:rPr lang="en-US" sz="1200" b="1" dirty="0">
                          <a:effectLst/>
                        </a:rPr>
                        <a:t>Dental/Oral Health</a:t>
                      </a:r>
                      <a:endParaRPr lang="en-US"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65405" marR="0" eaLnBrk="0" hangingPunct="0">
                        <a:lnSpc>
                          <a:spcPts val="1095"/>
                        </a:lnSpc>
                        <a:spcBef>
                          <a:spcPts val="0"/>
                        </a:spcBef>
                        <a:spcAft>
                          <a:spcPts val="0"/>
                        </a:spcAft>
                      </a:pPr>
                      <a:r>
                        <a:rPr lang="en-US" sz="1200" b="1" dirty="0">
                          <a:effectLst/>
                        </a:rPr>
                        <a:t>203</a:t>
                      </a:r>
                      <a:endParaRPr lang="en-US"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65405" marR="0" eaLnBrk="0" hangingPunct="0">
                        <a:lnSpc>
                          <a:spcPts val="1095"/>
                        </a:lnSpc>
                        <a:spcBef>
                          <a:spcPts val="0"/>
                        </a:spcBef>
                        <a:spcAft>
                          <a:spcPts val="0"/>
                        </a:spcAft>
                      </a:pPr>
                      <a:r>
                        <a:rPr lang="en-US" sz="1200" b="1" dirty="0">
                          <a:effectLst/>
                        </a:rPr>
                        <a:t>56.9%</a:t>
                      </a:r>
                      <a:endParaRPr lang="en-US"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0" marR="0" eaLnBrk="0" hangingPunct="0">
                        <a:lnSpc>
                          <a:spcPts val="1095"/>
                        </a:lnSpc>
                        <a:spcBef>
                          <a:spcPts val="0"/>
                        </a:spcBef>
                        <a:spcAft>
                          <a:spcPts val="0"/>
                        </a:spcAft>
                      </a:pPr>
                      <a:r>
                        <a:rPr lang="en-US" sz="1200" b="1" dirty="0">
                          <a:effectLst/>
                        </a:rPr>
                        <a:t>29</a:t>
                      </a:r>
                      <a:endParaRPr lang="en-US"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0" marR="0" eaLnBrk="0" hangingPunct="0">
                        <a:lnSpc>
                          <a:spcPts val="1095"/>
                        </a:lnSpc>
                        <a:spcBef>
                          <a:spcPts val="0"/>
                        </a:spcBef>
                        <a:spcAft>
                          <a:spcPts val="0"/>
                        </a:spcAft>
                      </a:pPr>
                      <a:r>
                        <a:rPr lang="en-US" sz="1200" b="1" dirty="0">
                          <a:effectLst/>
                        </a:rPr>
                        <a:t>8.1%</a:t>
                      </a:r>
                      <a:endParaRPr lang="en-US"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63500" marR="0" eaLnBrk="0" hangingPunct="0">
                        <a:lnSpc>
                          <a:spcPts val="1095"/>
                        </a:lnSpc>
                        <a:spcBef>
                          <a:spcPts val="0"/>
                        </a:spcBef>
                        <a:spcAft>
                          <a:spcPts val="0"/>
                        </a:spcAft>
                      </a:pPr>
                      <a:r>
                        <a:rPr lang="en-US" sz="1200" b="1" dirty="0">
                          <a:effectLst/>
                        </a:rPr>
                        <a:t>59</a:t>
                      </a:r>
                      <a:endParaRPr lang="en-US"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0" marR="0" eaLnBrk="0" hangingPunct="0">
                        <a:lnSpc>
                          <a:spcPts val="1095"/>
                        </a:lnSpc>
                        <a:spcBef>
                          <a:spcPts val="0"/>
                        </a:spcBef>
                        <a:spcAft>
                          <a:spcPts val="0"/>
                        </a:spcAft>
                      </a:pPr>
                      <a:r>
                        <a:rPr lang="en-US" sz="1600" b="1" dirty="0">
                          <a:effectLst/>
                        </a:rPr>
                        <a:t>16.5%</a:t>
                      </a:r>
                      <a:endParaRPr lang="en-US" sz="1600" b="1"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0" marR="0" eaLnBrk="0" hangingPunct="0">
                        <a:lnSpc>
                          <a:spcPts val="1095"/>
                        </a:lnSpc>
                        <a:spcBef>
                          <a:spcPts val="0"/>
                        </a:spcBef>
                        <a:spcAft>
                          <a:spcPts val="0"/>
                        </a:spcAft>
                      </a:pPr>
                      <a:r>
                        <a:rPr lang="en-US" sz="1200" b="1" dirty="0">
                          <a:effectLst/>
                        </a:rPr>
                        <a:t>53</a:t>
                      </a:r>
                      <a:endParaRPr lang="en-US"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0" marR="0" eaLnBrk="0" hangingPunct="0">
                        <a:lnSpc>
                          <a:spcPts val="1095"/>
                        </a:lnSpc>
                        <a:spcBef>
                          <a:spcPts val="0"/>
                        </a:spcBef>
                        <a:spcAft>
                          <a:spcPts val="0"/>
                        </a:spcAft>
                      </a:pPr>
                      <a:r>
                        <a:rPr lang="en-US" sz="1200" b="1" dirty="0">
                          <a:effectLst/>
                        </a:rPr>
                        <a:t>14.8%</a:t>
                      </a:r>
                      <a:endParaRPr lang="en-US"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3439712255"/>
                  </a:ext>
                </a:extLst>
              </a:tr>
              <a:tr h="235037">
                <a:tc>
                  <a:txBody>
                    <a:bodyPr/>
                    <a:lstStyle/>
                    <a:p>
                      <a:pPr marL="0" marR="0" eaLnBrk="0" hangingPunct="0">
                        <a:spcBef>
                          <a:spcPts val="0"/>
                        </a:spcBef>
                        <a:spcAft>
                          <a:spcPts val="0"/>
                        </a:spcAft>
                      </a:pPr>
                      <a:r>
                        <a:rPr lang="en-US" sz="1200" b="1" dirty="0">
                          <a:effectLst/>
                        </a:rPr>
                        <a:t>Health Insurance</a:t>
                      </a:r>
                      <a:endParaRPr lang="en-US"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65405" marR="0" eaLnBrk="0" hangingPunct="0">
                        <a:spcBef>
                          <a:spcPts val="0"/>
                        </a:spcBef>
                        <a:spcAft>
                          <a:spcPts val="0"/>
                        </a:spcAft>
                      </a:pPr>
                      <a:r>
                        <a:rPr lang="en-US" sz="1200" b="1" dirty="0">
                          <a:effectLst/>
                        </a:rPr>
                        <a:t>206</a:t>
                      </a:r>
                      <a:endParaRPr lang="en-US"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65405" marR="0" eaLnBrk="0" hangingPunct="0">
                        <a:spcBef>
                          <a:spcPts val="0"/>
                        </a:spcBef>
                        <a:spcAft>
                          <a:spcPts val="0"/>
                        </a:spcAft>
                      </a:pPr>
                      <a:r>
                        <a:rPr lang="en-US" sz="1200" b="1" dirty="0">
                          <a:effectLst/>
                        </a:rPr>
                        <a:t>57.7%</a:t>
                      </a:r>
                      <a:endParaRPr lang="en-US"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0" marR="0" eaLnBrk="0" hangingPunct="0">
                        <a:spcBef>
                          <a:spcPts val="0"/>
                        </a:spcBef>
                        <a:spcAft>
                          <a:spcPts val="0"/>
                        </a:spcAft>
                      </a:pPr>
                      <a:r>
                        <a:rPr lang="en-US" sz="1200" b="1" dirty="0">
                          <a:effectLst/>
                        </a:rPr>
                        <a:t>28</a:t>
                      </a:r>
                      <a:endParaRPr lang="en-US"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0" marR="0" eaLnBrk="0" hangingPunct="0">
                        <a:spcBef>
                          <a:spcPts val="0"/>
                        </a:spcBef>
                        <a:spcAft>
                          <a:spcPts val="0"/>
                        </a:spcAft>
                      </a:pPr>
                      <a:r>
                        <a:rPr lang="en-US" sz="1200" b="1" dirty="0">
                          <a:effectLst/>
                        </a:rPr>
                        <a:t>7.8%</a:t>
                      </a:r>
                      <a:endParaRPr lang="en-US"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63500" marR="0" eaLnBrk="0" hangingPunct="0">
                        <a:spcBef>
                          <a:spcPts val="0"/>
                        </a:spcBef>
                        <a:spcAft>
                          <a:spcPts val="0"/>
                        </a:spcAft>
                      </a:pPr>
                      <a:r>
                        <a:rPr lang="en-US" sz="1200" b="1" dirty="0">
                          <a:effectLst/>
                        </a:rPr>
                        <a:t>44</a:t>
                      </a:r>
                      <a:endParaRPr lang="en-US"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0" marR="0" eaLnBrk="0" hangingPunct="0">
                        <a:spcBef>
                          <a:spcPts val="0"/>
                        </a:spcBef>
                        <a:spcAft>
                          <a:spcPts val="0"/>
                        </a:spcAft>
                      </a:pPr>
                      <a:r>
                        <a:rPr lang="en-US" sz="1600" b="1" dirty="0">
                          <a:effectLst/>
                        </a:rPr>
                        <a:t>12.3%</a:t>
                      </a:r>
                      <a:endParaRPr lang="en-US" sz="1600" b="1"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0" marR="0" eaLnBrk="0" hangingPunct="0">
                        <a:spcBef>
                          <a:spcPts val="0"/>
                        </a:spcBef>
                        <a:spcAft>
                          <a:spcPts val="0"/>
                        </a:spcAft>
                      </a:pPr>
                      <a:r>
                        <a:rPr lang="en-US" sz="1200" b="1" dirty="0">
                          <a:effectLst/>
                        </a:rPr>
                        <a:t>66</a:t>
                      </a:r>
                      <a:endParaRPr lang="en-US"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0" marR="0" eaLnBrk="0" hangingPunct="0">
                        <a:spcBef>
                          <a:spcPts val="0"/>
                        </a:spcBef>
                        <a:spcAft>
                          <a:spcPts val="0"/>
                        </a:spcAft>
                      </a:pPr>
                      <a:r>
                        <a:rPr lang="en-US" sz="1200" b="1" dirty="0">
                          <a:effectLst/>
                        </a:rPr>
                        <a:t>18.5%</a:t>
                      </a:r>
                      <a:endParaRPr lang="en-US"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3125890333"/>
                  </a:ext>
                </a:extLst>
              </a:tr>
              <a:tr h="235037">
                <a:tc>
                  <a:txBody>
                    <a:bodyPr/>
                    <a:lstStyle/>
                    <a:p>
                      <a:pPr marL="0" marR="0" eaLnBrk="0" hangingPunct="0">
                        <a:spcBef>
                          <a:spcPts val="0"/>
                        </a:spcBef>
                        <a:spcAft>
                          <a:spcPts val="0"/>
                        </a:spcAft>
                      </a:pPr>
                      <a:r>
                        <a:rPr lang="en-US" sz="1200" b="1" dirty="0">
                          <a:effectLst/>
                        </a:rPr>
                        <a:t>Mental Health Services</a:t>
                      </a:r>
                      <a:endParaRPr lang="en-US"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65405" marR="0" eaLnBrk="0" hangingPunct="0">
                        <a:spcBef>
                          <a:spcPts val="0"/>
                        </a:spcBef>
                        <a:spcAft>
                          <a:spcPts val="0"/>
                        </a:spcAft>
                      </a:pPr>
                      <a:r>
                        <a:rPr lang="en-US" sz="1200" b="1" dirty="0">
                          <a:effectLst/>
                        </a:rPr>
                        <a:t>148</a:t>
                      </a:r>
                      <a:endParaRPr lang="en-US"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65405" marR="0" eaLnBrk="0" hangingPunct="0">
                        <a:spcBef>
                          <a:spcPts val="0"/>
                        </a:spcBef>
                        <a:spcAft>
                          <a:spcPts val="0"/>
                        </a:spcAft>
                      </a:pPr>
                      <a:r>
                        <a:rPr lang="en-US" sz="1200" b="1" dirty="0">
                          <a:effectLst/>
                        </a:rPr>
                        <a:t>41.5%</a:t>
                      </a:r>
                      <a:endParaRPr lang="en-US"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0" marR="0" eaLnBrk="0" hangingPunct="0">
                        <a:spcBef>
                          <a:spcPts val="0"/>
                        </a:spcBef>
                        <a:spcAft>
                          <a:spcPts val="0"/>
                        </a:spcAft>
                      </a:pPr>
                      <a:r>
                        <a:rPr lang="en-US" sz="1200" b="1" dirty="0">
                          <a:effectLst/>
                        </a:rPr>
                        <a:t>21</a:t>
                      </a:r>
                      <a:endParaRPr lang="en-US"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0" marR="0" eaLnBrk="0" hangingPunct="0">
                        <a:spcBef>
                          <a:spcPts val="0"/>
                        </a:spcBef>
                        <a:spcAft>
                          <a:spcPts val="0"/>
                        </a:spcAft>
                      </a:pPr>
                      <a:r>
                        <a:rPr lang="en-US" sz="1200" b="1" dirty="0">
                          <a:effectLst/>
                        </a:rPr>
                        <a:t>5.9%</a:t>
                      </a:r>
                      <a:endParaRPr lang="en-US"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63500" marR="0" eaLnBrk="0" hangingPunct="0">
                        <a:spcBef>
                          <a:spcPts val="0"/>
                        </a:spcBef>
                        <a:spcAft>
                          <a:spcPts val="0"/>
                        </a:spcAft>
                      </a:pPr>
                      <a:r>
                        <a:rPr lang="en-US" sz="1200" b="1" dirty="0">
                          <a:effectLst/>
                        </a:rPr>
                        <a:t>34</a:t>
                      </a:r>
                      <a:endParaRPr lang="en-US"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0" marR="0" eaLnBrk="0" hangingPunct="0">
                        <a:spcBef>
                          <a:spcPts val="0"/>
                        </a:spcBef>
                        <a:spcAft>
                          <a:spcPts val="0"/>
                        </a:spcAft>
                      </a:pPr>
                      <a:r>
                        <a:rPr lang="en-US" sz="1600" b="1" dirty="0">
                          <a:effectLst/>
                        </a:rPr>
                        <a:t>9.5%</a:t>
                      </a:r>
                      <a:endParaRPr lang="en-US" sz="1600" b="1"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0" marR="0" eaLnBrk="0" hangingPunct="0">
                        <a:spcBef>
                          <a:spcPts val="0"/>
                        </a:spcBef>
                        <a:spcAft>
                          <a:spcPts val="0"/>
                        </a:spcAft>
                      </a:pPr>
                      <a:r>
                        <a:rPr lang="en-US" sz="1200" b="1" dirty="0">
                          <a:effectLst/>
                        </a:rPr>
                        <a:t>144</a:t>
                      </a:r>
                      <a:endParaRPr lang="en-US"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0" marR="0" eaLnBrk="0" hangingPunct="0">
                        <a:spcBef>
                          <a:spcPts val="0"/>
                        </a:spcBef>
                        <a:spcAft>
                          <a:spcPts val="0"/>
                        </a:spcAft>
                      </a:pPr>
                      <a:r>
                        <a:rPr lang="en-US" sz="1200" b="1" dirty="0">
                          <a:effectLst/>
                        </a:rPr>
                        <a:t>40.3%</a:t>
                      </a:r>
                      <a:endParaRPr lang="en-US"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1233912094"/>
                  </a:ext>
                </a:extLst>
              </a:tr>
              <a:tr h="235037">
                <a:tc>
                  <a:txBody>
                    <a:bodyPr/>
                    <a:lstStyle/>
                    <a:p>
                      <a:pPr marL="0" marR="0" eaLnBrk="0" hangingPunct="0">
                        <a:spcBef>
                          <a:spcPts val="0"/>
                        </a:spcBef>
                        <a:spcAft>
                          <a:spcPts val="0"/>
                        </a:spcAft>
                      </a:pPr>
                      <a:r>
                        <a:rPr lang="en-US" sz="1200" b="1" dirty="0">
                          <a:effectLst/>
                        </a:rPr>
                        <a:t>Substance Abuse Treatments</a:t>
                      </a:r>
                      <a:endParaRPr lang="en-US"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65405" marR="0" eaLnBrk="0" hangingPunct="0">
                        <a:spcBef>
                          <a:spcPts val="0"/>
                        </a:spcBef>
                        <a:spcAft>
                          <a:spcPts val="0"/>
                        </a:spcAft>
                      </a:pPr>
                      <a:r>
                        <a:rPr lang="en-US" sz="1200" b="1" dirty="0">
                          <a:effectLst/>
                        </a:rPr>
                        <a:t>68</a:t>
                      </a:r>
                      <a:endParaRPr lang="en-US"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65405" marR="0" eaLnBrk="0" hangingPunct="0">
                        <a:spcBef>
                          <a:spcPts val="0"/>
                        </a:spcBef>
                        <a:spcAft>
                          <a:spcPts val="0"/>
                        </a:spcAft>
                      </a:pPr>
                      <a:r>
                        <a:rPr lang="en-US" sz="1200" b="1" dirty="0">
                          <a:effectLst/>
                        </a:rPr>
                        <a:t>19.0%</a:t>
                      </a:r>
                      <a:endParaRPr lang="en-US"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0" marR="0" eaLnBrk="0" hangingPunct="0">
                        <a:spcBef>
                          <a:spcPts val="0"/>
                        </a:spcBef>
                        <a:spcAft>
                          <a:spcPts val="0"/>
                        </a:spcAft>
                      </a:pPr>
                      <a:r>
                        <a:rPr lang="en-US" sz="1200" b="1" dirty="0">
                          <a:effectLst/>
                        </a:rPr>
                        <a:t>9</a:t>
                      </a:r>
                      <a:endParaRPr lang="en-US"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0" marR="0" eaLnBrk="0" hangingPunct="0">
                        <a:spcBef>
                          <a:spcPts val="0"/>
                        </a:spcBef>
                        <a:spcAft>
                          <a:spcPts val="0"/>
                        </a:spcAft>
                      </a:pPr>
                      <a:r>
                        <a:rPr lang="en-US" sz="1200" b="1" dirty="0">
                          <a:effectLst/>
                        </a:rPr>
                        <a:t>2.5%</a:t>
                      </a:r>
                      <a:endParaRPr lang="en-US"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63500" marR="0" eaLnBrk="0" hangingPunct="0">
                        <a:spcBef>
                          <a:spcPts val="0"/>
                        </a:spcBef>
                        <a:spcAft>
                          <a:spcPts val="0"/>
                        </a:spcAft>
                      </a:pPr>
                      <a:r>
                        <a:rPr lang="en-US" sz="1200" b="1" dirty="0">
                          <a:effectLst/>
                        </a:rPr>
                        <a:t>29</a:t>
                      </a:r>
                      <a:endParaRPr lang="en-US"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0" marR="0" eaLnBrk="0" hangingPunct="0">
                        <a:spcBef>
                          <a:spcPts val="0"/>
                        </a:spcBef>
                        <a:spcAft>
                          <a:spcPts val="0"/>
                        </a:spcAft>
                      </a:pPr>
                      <a:r>
                        <a:rPr lang="en-US" sz="1600" b="1" dirty="0">
                          <a:effectLst/>
                        </a:rPr>
                        <a:t>8.1%</a:t>
                      </a:r>
                      <a:endParaRPr lang="en-US" sz="1600" b="1"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0" marR="0" eaLnBrk="0" hangingPunct="0">
                        <a:spcBef>
                          <a:spcPts val="0"/>
                        </a:spcBef>
                        <a:spcAft>
                          <a:spcPts val="0"/>
                        </a:spcAft>
                      </a:pPr>
                      <a:r>
                        <a:rPr lang="en-US" sz="1200" b="1" dirty="0">
                          <a:effectLst/>
                        </a:rPr>
                        <a:t>239</a:t>
                      </a:r>
                      <a:endParaRPr lang="en-US"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0" marR="0" eaLnBrk="0" hangingPunct="0">
                        <a:spcBef>
                          <a:spcPts val="0"/>
                        </a:spcBef>
                        <a:spcAft>
                          <a:spcPts val="0"/>
                        </a:spcAft>
                      </a:pPr>
                      <a:r>
                        <a:rPr lang="en-US" sz="1200" b="1" dirty="0">
                          <a:effectLst/>
                        </a:rPr>
                        <a:t>66.9%</a:t>
                      </a:r>
                      <a:endParaRPr lang="en-US"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3411518020"/>
                  </a:ext>
                </a:extLst>
              </a:tr>
              <a:tr h="235037">
                <a:tc>
                  <a:txBody>
                    <a:bodyPr/>
                    <a:lstStyle/>
                    <a:p>
                      <a:pPr marL="0" marR="0" eaLnBrk="0" hangingPunct="0">
                        <a:spcBef>
                          <a:spcPts val="0"/>
                        </a:spcBef>
                        <a:spcAft>
                          <a:spcPts val="0"/>
                        </a:spcAft>
                      </a:pPr>
                      <a:r>
                        <a:rPr lang="en-US" sz="1200" b="1" dirty="0">
                          <a:effectLst/>
                        </a:rPr>
                        <a:t>Nutritional Counseling</a:t>
                      </a:r>
                      <a:endParaRPr lang="en-US"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65405" marR="0" eaLnBrk="0" hangingPunct="0">
                        <a:spcBef>
                          <a:spcPts val="0"/>
                        </a:spcBef>
                        <a:spcAft>
                          <a:spcPts val="0"/>
                        </a:spcAft>
                      </a:pPr>
                      <a:r>
                        <a:rPr lang="en-US" sz="1200" b="1" dirty="0">
                          <a:effectLst/>
                        </a:rPr>
                        <a:t>158</a:t>
                      </a:r>
                      <a:endParaRPr lang="en-US"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65405" marR="0" eaLnBrk="0" hangingPunct="0">
                        <a:spcBef>
                          <a:spcPts val="0"/>
                        </a:spcBef>
                        <a:spcAft>
                          <a:spcPts val="0"/>
                        </a:spcAft>
                      </a:pPr>
                      <a:r>
                        <a:rPr lang="en-US" sz="1200" b="1" dirty="0">
                          <a:effectLst/>
                        </a:rPr>
                        <a:t>44.3%</a:t>
                      </a:r>
                      <a:endParaRPr lang="en-US"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0" marR="0" eaLnBrk="0" hangingPunct="0">
                        <a:spcBef>
                          <a:spcPts val="0"/>
                        </a:spcBef>
                        <a:spcAft>
                          <a:spcPts val="0"/>
                        </a:spcAft>
                      </a:pPr>
                      <a:r>
                        <a:rPr lang="en-US" sz="1200" b="1" dirty="0">
                          <a:effectLst/>
                        </a:rPr>
                        <a:t>18</a:t>
                      </a:r>
                      <a:endParaRPr lang="en-US"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0" marR="0" eaLnBrk="0" hangingPunct="0">
                        <a:spcBef>
                          <a:spcPts val="0"/>
                        </a:spcBef>
                        <a:spcAft>
                          <a:spcPts val="0"/>
                        </a:spcAft>
                      </a:pPr>
                      <a:r>
                        <a:rPr lang="en-US" sz="1200" b="1" dirty="0">
                          <a:effectLst/>
                        </a:rPr>
                        <a:t>5.0%</a:t>
                      </a:r>
                      <a:endParaRPr lang="en-US"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63500" marR="0" eaLnBrk="0" hangingPunct="0">
                        <a:spcBef>
                          <a:spcPts val="0"/>
                        </a:spcBef>
                        <a:spcAft>
                          <a:spcPts val="0"/>
                        </a:spcAft>
                      </a:pPr>
                      <a:r>
                        <a:rPr lang="en-US" sz="1200" b="1" dirty="0">
                          <a:effectLst/>
                        </a:rPr>
                        <a:t>39</a:t>
                      </a:r>
                      <a:endParaRPr lang="en-US"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0" marR="0" eaLnBrk="0" hangingPunct="0">
                        <a:spcBef>
                          <a:spcPts val="0"/>
                        </a:spcBef>
                        <a:spcAft>
                          <a:spcPts val="0"/>
                        </a:spcAft>
                      </a:pPr>
                      <a:r>
                        <a:rPr lang="en-US" sz="1600" b="1" dirty="0">
                          <a:effectLst/>
                        </a:rPr>
                        <a:t>10.9%</a:t>
                      </a:r>
                      <a:endParaRPr lang="en-US" sz="1600" b="1"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0" marR="0" eaLnBrk="0" hangingPunct="0">
                        <a:spcBef>
                          <a:spcPts val="0"/>
                        </a:spcBef>
                        <a:spcAft>
                          <a:spcPts val="0"/>
                        </a:spcAft>
                      </a:pPr>
                      <a:r>
                        <a:rPr lang="en-US" sz="1200" b="1" dirty="0">
                          <a:effectLst/>
                        </a:rPr>
                        <a:t>126</a:t>
                      </a:r>
                      <a:endParaRPr lang="en-US"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0" marR="0" eaLnBrk="0" hangingPunct="0">
                        <a:spcBef>
                          <a:spcPts val="0"/>
                        </a:spcBef>
                        <a:spcAft>
                          <a:spcPts val="0"/>
                        </a:spcAft>
                      </a:pPr>
                      <a:r>
                        <a:rPr lang="en-US" sz="1200" b="1" dirty="0">
                          <a:effectLst/>
                        </a:rPr>
                        <a:t>35.3%</a:t>
                      </a:r>
                      <a:endParaRPr lang="en-US"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3022635445"/>
                  </a:ext>
                </a:extLst>
              </a:tr>
              <a:tr h="215161">
                <a:tc>
                  <a:txBody>
                    <a:bodyPr/>
                    <a:lstStyle/>
                    <a:p>
                      <a:pPr marL="0" marR="0" eaLnBrk="0" hangingPunct="0">
                        <a:lnSpc>
                          <a:spcPts val="1095"/>
                        </a:lnSpc>
                        <a:spcBef>
                          <a:spcPts val="0"/>
                        </a:spcBef>
                        <a:spcAft>
                          <a:spcPts val="0"/>
                        </a:spcAft>
                      </a:pPr>
                      <a:r>
                        <a:rPr lang="en-US" sz="1200" b="1" dirty="0">
                          <a:effectLst/>
                        </a:rPr>
                        <a:t>Early Intervention Services</a:t>
                      </a:r>
                      <a:endParaRPr lang="en-US"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65405" marR="0" eaLnBrk="0" hangingPunct="0">
                        <a:lnSpc>
                          <a:spcPts val="1095"/>
                        </a:lnSpc>
                        <a:spcBef>
                          <a:spcPts val="0"/>
                        </a:spcBef>
                        <a:spcAft>
                          <a:spcPts val="0"/>
                        </a:spcAft>
                      </a:pPr>
                      <a:r>
                        <a:rPr lang="en-US" sz="1200" b="1" dirty="0">
                          <a:effectLst/>
                        </a:rPr>
                        <a:t>149</a:t>
                      </a:r>
                      <a:endParaRPr lang="en-US"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65405" marR="0" eaLnBrk="0" hangingPunct="0">
                        <a:lnSpc>
                          <a:spcPts val="1095"/>
                        </a:lnSpc>
                        <a:spcBef>
                          <a:spcPts val="0"/>
                        </a:spcBef>
                        <a:spcAft>
                          <a:spcPts val="0"/>
                        </a:spcAft>
                      </a:pPr>
                      <a:r>
                        <a:rPr lang="en-US" sz="1200" b="1" dirty="0">
                          <a:effectLst/>
                        </a:rPr>
                        <a:t>41.7%</a:t>
                      </a:r>
                      <a:endParaRPr lang="en-US"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0" marR="0" eaLnBrk="0" hangingPunct="0">
                        <a:lnSpc>
                          <a:spcPts val="1095"/>
                        </a:lnSpc>
                        <a:spcBef>
                          <a:spcPts val="0"/>
                        </a:spcBef>
                        <a:spcAft>
                          <a:spcPts val="0"/>
                        </a:spcAft>
                      </a:pPr>
                      <a:r>
                        <a:rPr lang="en-US" sz="1200" b="1" dirty="0">
                          <a:effectLst/>
                        </a:rPr>
                        <a:t>16</a:t>
                      </a:r>
                      <a:endParaRPr lang="en-US"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0" marR="0" eaLnBrk="0" hangingPunct="0">
                        <a:lnSpc>
                          <a:spcPts val="1095"/>
                        </a:lnSpc>
                        <a:spcBef>
                          <a:spcPts val="0"/>
                        </a:spcBef>
                        <a:spcAft>
                          <a:spcPts val="0"/>
                        </a:spcAft>
                      </a:pPr>
                      <a:r>
                        <a:rPr lang="en-US" sz="1200" b="1" dirty="0">
                          <a:effectLst/>
                        </a:rPr>
                        <a:t>4.5%</a:t>
                      </a:r>
                      <a:endParaRPr lang="en-US"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63500" marR="0" eaLnBrk="0" hangingPunct="0">
                        <a:lnSpc>
                          <a:spcPts val="1095"/>
                        </a:lnSpc>
                        <a:spcBef>
                          <a:spcPts val="0"/>
                        </a:spcBef>
                        <a:spcAft>
                          <a:spcPts val="0"/>
                        </a:spcAft>
                      </a:pPr>
                      <a:r>
                        <a:rPr lang="en-US" sz="1200" b="1" dirty="0">
                          <a:effectLst/>
                        </a:rPr>
                        <a:t>28</a:t>
                      </a:r>
                      <a:endParaRPr lang="en-US"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0" marR="0" eaLnBrk="0" hangingPunct="0">
                        <a:lnSpc>
                          <a:spcPts val="1095"/>
                        </a:lnSpc>
                        <a:spcBef>
                          <a:spcPts val="0"/>
                        </a:spcBef>
                        <a:spcAft>
                          <a:spcPts val="0"/>
                        </a:spcAft>
                      </a:pPr>
                      <a:r>
                        <a:rPr lang="en-US" sz="1600" b="1" dirty="0">
                          <a:effectLst/>
                        </a:rPr>
                        <a:t>7.8%</a:t>
                      </a:r>
                      <a:endParaRPr lang="en-US" sz="1600" b="1"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0" marR="0" eaLnBrk="0" hangingPunct="0">
                        <a:lnSpc>
                          <a:spcPts val="1095"/>
                        </a:lnSpc>
                        <a:spcBef>
                          <a:spcPts val="0"/>
                        </a:spcBef>
                        <a:spcAft>
                          <a:spcPts val="0"/>
                        </a:spcAft>
                      </a:pPr>
                      <a:r>
                        <a:rPr lang="en-US" sz="1200" b="1" dirty="0">
                          <a:effectLst/>
                        </a:rPr>
                        <a:t>152</a:t>
                      </a:r>
                      <a:endParaRPr lang="en-US"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0" marR="0" eaLnBrk="0" hangingPunct="0">
                        <a:lnSpc>
                          <a:spcPts val="1095"/>
                        </a:lnSpc>
                        <a:spcBef>
                          <a:spcPts val="0"/>
                        </a:spcBef>
                        <a:spcAft>
                          <a:spcPts val="0"/>
                        </a:spcAft>
                      </a:pPr>
                      <a:r>
                        <a:rPr lang="en-US" sz="1200" b="1" dirty="0">
                          <a:effectLst/>
                        </a:rPr>
                        <a:t>42.6%</a:t>
                      </a:r>
                      <a:endParaRPr lang="en-US"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1446811913"/>
                  </a:ext>
                </a:extLst>
              </a:tr>
              <a:tr h="215161">
                <a:tc>
                  <a:txBody>
                    <a:bodyPr/>
                    <a:lstStyle/>
                    <a:p>
                      <a:pPr marL="0" marR="0" eaLnBrk="0" hangingPunct="0">
                        <a:lnSpc>
                          <a:spcPts val="1095"/>
                        </a:lnSpc>
                        <a:spcBef>
                          <a:spcPts val="0"/>
                        </a:spcBef>
                        <a:spcAft>
                          <a:spcPts val="0"/>
                        </a:spcAft>
                      </a:pPr>
                      <a:r>
                        <a:rPr lang="en-US" sz="1200" b="1" dirty="0">
                          <a:effectLst/>
                        </a:rPr>
                        <a:t>Home Health Care</a:t>
                      </a:r>
                      <a:endParaRPr lang="en-US"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65405" marR="0" eaLnBrk="0" hangingPunct="0">
                        <a:lnSpc>
                          <a:spcPts val="1095"/>
                        </a:lnSpc>
                        <a:spcBef>
                          <a:spcPts val="0"/>
                        </a:spcBef>
                        <a:spcAft>
                          <a:spcPts val="0"/>
                        </a:spcAft>
                      </a:pPr>
                      <a:r>
                        <a:rPr lang="en-US" sz="1200" b="1" dirty="0">
                          <a:effectLst/>
                        </a:rPr>
                        <a:t>60</a:t>
                      </a:r>
                      <a:endParaRPr lang="en-US"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65405" marR="0" eaLnBrk="0" hangingPunct="0">
                        <a:lnSpc>
                          <a:spcPts val="1095"/>
                        </a:lnSpc>
                        <a:spcBef>
                          <a:spcPts val="0"/>
                        </a:spcBef>
                        <a:spcAft>
                          <a:spcPts val="0"/>
                        </a:spcAft>
                      </a:pPr>
                      <a:r>
                        <a:rPr lang="en-US" sz="1200" b="1" dirty="0">
                          <a:effectLst/>
                        </a:rPr>
                        <a:t>16.8%</a:t>
                      </a:r>
                      <a:endParaRPr lang="en-US"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0" marR="0" eaLnBrk="0" hangingPunct="0">
                        <a:lnSpc>
                          <a:spcPts val="1095"/>
                        </a:lnSpc>
                        <a:spcBef>
                          <a:spcPts val="0"/>
                        </a:spcBef>
                        <a:spcAft>
                          <a:spcPts val="0"/>
                        </a:spcAft>
                      </a:pPr>
                      <a:r>
                        <a:rPr lang="en-US" sz="1200" b="1" dirty="0">
                          <a:effectLst/>
                        </a:rPr>
                        <a:t>11</a:t>
                      </a:r>
                      <a:endParaRPr lang="en-US"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0" marR="0" eaLnBrk="0" hangingPunct="0">
                        <a:lnSpc>
                          <a:spcPts val="1095"/>
                        </a:lnSpc>
                        <a:spcBef>
                          <a:spcPts val="0"/>
                        </a:spcBef>
                        <a:spcAft>
                          <a:spcPts val="0"/>
                        </a:spcAft>
                      </a:pPr>
                      <a:r>
                        <a:rPr lang="en-US" sz="1200" b="1" dirty="0">
                          <a:effectLst/>
                        </a:rPr>
                        <a:t>3.1%</a:t>
                      </a:r>
                      <a:endParaRPr lang="en-US"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63500" marR="0" eaLnBrk="0" hangingPunct="0">
                        <a:lnSpc>
                          <a:spcPts val="1095"/>
                        </a:lnSpc>
                        <a:spcBef>
                          <a:spcPts val="0"/>
                        </a:spcBef>
                        <a:spcAft>
                          <a:spcPts val="0"/>
                        </a:spcAft>
                      </a:pPr>
                      <a:r>
                        <a:rPr lang="en-US" sz="1200" b="1" dirty="0">
                          <a:effectLst/>
                        </a:rPr>
                        <a:t>28</a:t>
                      </a:r>
                      <a:endParaRPr lang="en-US"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0" marR="0" eaLnBrk="0" hangingPunct="0">
                        <a:lnSpc>
                          <a:spcPts val="1095"/>
                        </a:lnSpc>
                        <a:spcBef>
                          <a:spcPts val="0"/>
                        </a:spcBef>
                        <a:spcAft>
                          <a:spcPts val="0"/>
                        </a:spcAft>
                      </a:pPr>
                      <a:r>
                        <a:rPr lang="en-US" sz="1600" b="1" dirty="0">
                          <a:effectLst/>
                        </a:rPr>
                        <a:t>7.8%</a:t>
                      </a:r>
                      <a:endParaRPr lang="en-US" sz="1600" b="1"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0" marR="0" eaLnBrk="0" hangingPunct="0">
                        <a:lnSpc>
                          <a:spcPts val="1095"/>
                        </a:lnSpc>
                        <a:spcBef>
                          <a:spcPts val="0"/>
                        </a:spcBef>
                        <a:spcAft>
                          <a:spcPts val="0"/>
                        </a:spcAft>
                      </a:pPr>
                      <a:r>
                        <a:rPr lang="en-US" sz="1200" b="1" dirty="0">
                          <a:effectLst/>
                        </a:rPr>
                        <a:t>246</a:t>
                      </a:r>
                      <a:endParaRPr lang="en-US"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0" marR="0" eaLnBrk="0" hangingPunct="0">
                        <a:lnSpc>
                          <a:spcPts val="1095"/>
                        </a:lnSpc>
                        <a:spcBef>
                          <a:spcPts val="0"/>
                        </a:spcBef>
                        <a:spcAft>
                          <a:spcPts val="0"/>
                        </a:spcAft>
                      </a:pPr>
                      <a:r>
                        <a:rPr lang="en-US" sz="1200" b="1" dirty="0">
                          <a:effectLst/>
                        </a:rPr>
                        <a:t>68.9%</a:t>
                      </a:r>
                      <a:endParaRPr lang="en-US"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254598762"/>
                  </a:ext>
                </a:extLst>
              </a:tr>
              <a:tr h="235037">
                <a:tc>
                  <a:txBody>
                    <a:bodyPr/>
                    <a:lstStyle/>
                    <a:p>
                      <a:pPr marL="0" marR="0" eaLnBrk="0" hangingPunct="0">
                        <a:spcBef>
                          <a:spcPts val="0"/>
                        </a:spcBef>
                        <a:spcAft>
                          <a:spcPts val="0"/>
                        </a:spcAft>
                      </a:pPr>
                      <a:r>
                        <a:rPr lang="en-US" sz="1200" b="1" dirty="0">
                          <a:effectLst/>
                        </a:rPr>
                        <a:t>Hospice Services</a:t>
                      </a:r>
                      <a:endParaRPr lang="en-US"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65405" marR="0" eaLnBrk="0" hangingPunct="0">
                        <a:spcBef>
                          <a:spcPts val="0"/>
                        </a:spcBef>
                        <a:spcAft>
                          <a:spcPts val="0"/>
                        </a:spcAft>
                      </a:pPr>
                      <a:r>
                        <a:rPr lang="en-US" sz="1200" b="1" dirty="0">
                          <a:effectLst/>
                        </a:rPr>
                        <a:t>41</a:t>
                      </a:r>
                      <a:endParaRPr lang="en-US"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65405" marR="0" eaLnBrk="0" hangingPunct="0">
                        <a:spcBef>
                          <a:spcPts val="0"/>
                        </a:spcBef>
                        <a:spcAft>
                          <a:spcPts val="0"/>
                        </a:spcAft>
                      </a:pPr>
                      <a:r>
                        <a:rPr lang="en-US" sz="1200" b="1" dirty="0">
                          <a:effectLst/>
                        </a:rPr>
                        <a:t>11.5%</a:t>
                      </a:r>
                      <a:endParaRPr lang="en-US"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0" marR="0" eaLnBrk="0" hangingPunct="0">
                        <a:spcBef>
                          <a:spcPts val="0"/>
                        </a:spcBef>
                        <a:spcAft>
                          <a:spcPts val="0"/>
                        </a:spcAft>
                      </a:pPr>
                      <a:r>
                        <a:rPr lang="en-US" sz="1200" b="1" dirty="0">
                          <a:effectLst/>
                        </a:rPr>
                        <a:t>10</a:t>
                      </a:r>
                      <a:endParaRPr lang="en-US"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0" marR="0" eaLnBrk="0" hangingPunct="0">
                        <a:spcBef>
                          <a:spcPts val="0"/>
                        </a:spcBef>
                        <a:spcAft>
                          <a:spcPts val="0"/>
                        </a:spcAft>
                      </a:pPr>
                      <a:r>
                        <a:rPr lang="en-US" sz="1200" b="1" dirty="0">
                          <a:effectLst/>
                        </a:rPr>
                        <a:t>2.8%</a:t>
                      </a:r>
                      <a:endParaRPr lang="en-US"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63500" marR="0" eaLnBrk="0" hangingPunct="0">
                        <a:spcBef>
                          <a:spcPts val="0"/>
                        </a:spcBef>
                        <a:spcAft>
                          <a:spcPts val="0"/>
                        </a:spcAft>
                      </a:pPr>
                      <a:r>
                        <a:rPr lang="en-US" sz="1200" b="1" dirty="0">
                          <a:effectLst/>
                        </a:rPr>
                        <a:t>21</a:t>
                      </a:r>
                      <a:endParaRPr lang="en-US"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0" marR="0" eaLnBrk="0" hangingPunct="0">
                        <a:spcBef>
                          <a:spcPts val="0"/>
                        </a:spcBef>
                        <a:spcAft>
                          <a:spcPts val="0"/>
                        </a:spcAft>
                      </a:pPr>
                      <a:r>
                        <a:rPr lang="en-US" sz="1600" b="1" dirty="0">
                          <a:effectLst/>
                        </a:rPr>
                        <a:t>5.9%</a:t>
                      </a:r>
                      <a:endParaRPr lang="en-US" sz="1600" b="1"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0" marR="0" eaLnBrk="0" hangingPunct="0">
                        <a:spcBef>
                          <a:spcPts val="0"/>
                        </a:spcBef>
                        <a:spcAft>
                          <a:spcPts val="0"/>
                        </a:spcAft>
                      </a:pPr>
                      <a:r>
                        <a:rPr lang="en-US" sz="1200" b="1" dirty="0">
                          <a:effectLst/>
                        </a:rPr>
                        <a:t>271</a:t>
                      </a:r>
                      <a:endParaRPr lang="en-US"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0" marR="0" eaLnBrk="0" hangingPunct="0">
                        <a:spcBef>
                          <a:spcPts val="0"/>
                        </a:spcBef>
                        <a:spcAft>
                          <a:spcPts val="0"/>
                        </a:spcAft>
                      </a:pPr>
                      <a:r>
                        <a:rPr lang="en-US" sz="1200" b="1" dirty="0">
                          <a:effectLst/>
                        </a:rPr>
                        <a:t>75.9%</a:t>
                      </a:r>
                      <a:endParaRPr lang="en-US"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2193727387"/>
                  </a:ext>
                </a:extLst>
              </a:tr>
              <a:tr h="235037">
                <a:tc>
                  <a:txBody>
                    <a:bodyPr/>
                    <a:lstStyle/>
                    <a:p>
                      <a:pPr marL="0" marR="0" eaLnBrk="0" hangingPunct="0">
                        <a:spcBef>
                          <a:spcPts val="0"/>
                        </a:spcBef>
                        <a:spcAft>
                          <a:spcPts val="0"/>
                        </a:spcAft>
                      </a:pPr>
                      <a:r>
                        <a:rPr lang="en-US" sz="1200" dirty="0">
                          <a:effectLst/>
                        </a:rPr>
                        <a:t>Food Bank/Food Vouchers</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65405" marR="0" eaLnBrk="0" hangingPunct="0">
                        <a:spcBef>
                          <a:spcPts val="0"/>
                        </a:spcBef>
                        <a:spcAft>
                          <a:spcPts val="0"/>
                        </a:spcAft>
                      </a:pPr>
                      <a:r>
                        <a:rPr lang="en-US" sz="1200" dirty="0">
                          <a:effectLst/>
                        </a:rPr>
                        <a:t>190</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65405" marR="0" eaLnBrk="0" hangingPunct="0">
                        <a:spcBef>
                          <a:spcPts val="0"/>
                        </a:spcBef>
                        <a:spcAft>
                          <a:spcPts val="0"/>
                        </a:spcAft>
                      </a:pPr>
                      <a:r>
                        <a:rPr lang="en-US" sz="1200" dirty="0">
                          <a:effectLst/>
                        </a:rPr>
                        <a:t>53.2%</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0" marR="0" eaLnBrk="0" hangingPunct="0">
                        <a:spcBef>
                          <a:spcPts val="0"/>
                        </a:spcBef>
                        <a:spcAft>
                          <a:spcPts val="0"/>
                        </a:spcAft>
                      </a:pPr>
                      <a:r>
                        <a:rPr lang="en-US" sz="1200" dirty="0">
                          <a:effectLst/>
                        </a:rPr>
                        <a:t>20</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0" marR="0" eaLnBrk="0" hangingPunct="0">
                        <a:spcBef>
                          <a:spcPts val="0"/>
                        </a:spcBef>
                        <a:spcAft>
                          <a:spcPts val="0"/>
                        </a:spcAft>
                      </a:pPr>
                      <a:r>
                        <a:rPr lang="en-US" sz="1200" dirty="0">
                          <a:effectLst/>
                        </a:rPr>
                        <a:t>5.6%</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63500" marR="0" eaLnBrk="0" hangingPunct="0">
                        <a:spcBef>
                          <a:spcPts val="0"/>
                        </a:spcBef>
                        <a:spcAft>
                          <a:spcPts val="0"/>
                        </a:spcAft>
                      </a:pPr>
                      <a:r>
                        <a:rPr lang="en-US" sz="1200" dirty="0">
                          <a:effectLst/>
                        </a:rPr>
                        <a:t>50</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0" marR="0" eaLnBrk="0" hangingPunct="0">
                        <a:spcBef>
                          <a:spcPts val="0"/>
                        </a:spcBef>
                        <a:spcAft>
                          <a:spcPts val="0"/>
                        </a:spcAft>
                      </a:pPr>
                      <a:r>
                        <a:rPr lang="en-US" sz="1600" b="1" dirty="0">
                          <a:effectLst/>
                        </a:rPr>
                        <a:t>14.0%</a:t>
                      </a:r>
                      <a:endParaRPr lang="en-US" sz="1600" b="1"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0" marR="0" eaLnBrk="0" hangingPunct="0">
                        <a:spcBef>
                          <a:spcPts val="0"/>
                        </a:spcBef>
                        <a:spcAft>
                          <a:spcPts val="0"/>
                        </a:spcAft>
                      </a:pPr>
                      <a:r>
                        <a:rPr lang="en-US" sz="1200" dirty="0">
                          <a:effectLst/>
                        </a:rPr>
                        <a:t>89</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0" marR="0" eaLnBrk="0" hangingPunct="0">
                        <a:spcBef>
                          <a:spcPts val="0"/>
                        </a:spcBef>
                        <a:spcAft>
                          <a:spcPts val="0"/>
                        </a:spcAft>
                      </a:pPr>
                      <a:r>
                        <a:rPr lang="en-US" sz="1200" dirty="0">
                          <a:effectLst/>
                        </a:rPr>
                        <a:t>24.9%</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3933544484"/>
                  </a:ext>
                </a:extLst>
              </a:tr>
              <a:tr h="235037">
                <a:tc>
                  <a:txBody>
                    <a:bodyPr/>
                    <a:lstStyle/>
                    <a:p>
                      <a:pPr marL="0" marR="0" eaLnBrk="0" hangingPunct="0">
                        <a:spcBef>
                          <a:spcPts val="0"/>
                        </a:spcBef>
                        <a:spcAft>
                          <a:spcPts val="0"/>
                        </a:spcAft>
                      </a:pPr>
                      <a:r>
                        <a:rPr lang="en-US" sz="1200" dirty="0">
                          <a:effectLst/>
                        </a:rPr>
                        <a:t>Transportation</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65405" marR="0" eaLnBrk="0" hangingPunct="0">
                        <a:spcBef>
                          <a:spcPts val="0"/>
                        </a:spcBef>
                        <a:spcAft>
                          <a:spcPts val="0"/>
                        </a:spcAft>
                      </a:pPr>
                      <a:r>
                        <a:rPr lang="en-US" sz="1200" dirty="0">
                          <a:effectLst/>
                        </a:rPr>
                        <a:t>185</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65405" marR="0" eaLnBrk="0" hangingPunct="0">
                        <a:spcBef>
                          <a:spcPts val="0"/>
                        </a:spcBef>
                        <a:spcAft>
                          <a:spcPts val="0"/>
                        </a:spcAft>
                      </a:pPr>
                      <a:r>
                        <a:rPr lang="en-US" sz="1200" dirty="0">
                          <a:effectLst/>
                        </a:rPr>
                        <a:t>51.8%</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0" marR="0" eaLnBrk="0" hangingPunct="0">
                        <a:spcBef>
                          <a:spcPts val="0"/>
                        </a:spcBef>
                        <a:spcAft>
                          <a:spcPts val="0"/>
                        </a:spcAft>
                      </a:pPr>
                      <a:r>
                        <a:rPr lang="en-US" sz="1200" dirty="0">
                          <a:effectLst/>
                        </a:rPr>
                        <a:t>14</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0" marR="0" eaLnBrk="0" hangingPunct="0">
                        <a:spcBef>
                          <a:spcPts val="0"/>
                        </a:spcBef>
                        <a:spcAft>
                          <a:spcPts val="0"/>
                        </a:spcAft>
                      </a:pPr>
                      <a:r>
                        <a:rPr lang="en-US" sz="1200" dirty="0">
                          <a:effectLst/>
                        </a:rPr>
                        <a:t>3.9%</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63500" marR="0" eaLnBrk="0" hangingPunct="0">
                        <a:spcBef>
                          <a:spcPts val="0"/>
                        </a:spcBef>
                        <a:spcAft>
                          <a:spcPts val="0"/>
                        </a:spcAft>
                      </a:pPr>
                      <a:r>
                        <a:rPr lang="en-US" sz="1200" dirty="0">
                          <a:effectLst/>
                        </a:rPr>
                        <a:t>44</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0" marR="0" eaLnBrk="0" hangingPunct="0">
                        <a:spcBef>
                          <a:spcPts val="0"/>
                        </a:spcBef>
                        <a:spcAft>
                          <a:spcPts val="0"/>
                        </a:spcAft>
                      </a:pPr>
                      <a:r>
                        <a:rPr lang="en-US" sz="1600" b="1" dirty="0">
                          <a:effectLst/>
                        </a:rPr>
                        <a:t>12.3%</a:t>
                      </a:r>
                      <a:endParaRPr lang="en-US" sz="1600" b="1"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0" marR="0" eaLnBrk="0" hangingPunct="0">
                        <a:spcBef>
                          <a:spcPts val="0"/>
                        </a:spcBef>
                        <a:spcAft>
                          <a:spcPts val="0"/>
                        </a:spcAft>
                      </a:pPr>
                      <a:r>
                        <a:rPr lang="en-US" sz="1200" dirty="0">
                          <a:effectLst/>
                        </a:rPr>
                        <a:t>104</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0" marR="0" eaLnBrk="0" hangingPunct="0">
                        <a:spcBef>
                          <a:spcPts val="0"/>
                        </a:spcBef>
                        <a:spcAft>
                          <a:spcPts val="0"/>
                        </a:spcAft>
                      </a:pPr>
                      <a:r>
                        <a:rPr lang="en-US" sz="1200" dirty="0">
                          <a:effectLst/>
                        </a:rPr>
                        <a:t>29.1%</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3294292642"/>
                  </a:ext>
                </a:extLst>
              </a:tr>
              <a:tr h="235037">
                <a:tc>
                  <a:txBody>
                    <a:bodyPr/>
                    <a:lstStyle/>
                    <a:p>
                      <a:pPr marL="0" marR="0" eaLnBrk="0" hangingPunct="0">
                        <a:spcBef>
                          <a:spcPts val="0"/>
                        </a:spcBef>
                        <a:spcAft>
                          <a:spcPts val="0"/>
                        </a:spcAft>
                      </a:pPr>
                      <a:r>
                        <a:rPr lang="en-US" sz="1200" dirty="0">
                          <a:effectLst/>
                        </a:rPr>
                        <a:t>Outreach</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65405" marR="0" eaLnBrk="0" hangingPunct="0">
                        <a:spcBef>
                          <a:spcPts val="0"/>
                        </a:spcBef>
                        <a:spcAft>
                          <a:spcPts val="0"/>
                        </a:spcAft>
                      </a:pPr>
                      <a:r>
                        <a:rPr lang="en-US" sz="1200" dirty="0">
                          <a:effectLst/>
                        </a:rPr>
                        <a:t>113</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65405" marR="0" eaLnBrk="0" hangingPunct="0">
                        <a:spcBef>
                          <a:spcPts val="0"/>
                        </a:spcBef>
                        <a:spcAft>
                          <a:spcPts val="0"/>
                        </a:spcAft>
                      </a:pPr>
                      <a:r>
                        <a:rPr lang="en-US" sz="1200" dirty="0">
                          <a:effectLst/>
                        </a:rPr>
                        <a:t>31.7%</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0" marR="0" eaLnBrk="0" hangingPunct="0">
                        <a:spcBef>
                          <a:spcPts val="0"/>
                        </a:spcBef>
                        <a:spcAft>
                          <a:spcPts val="0"/>
                        </a:spcAft>
                      </a:pPr>
                      <a:r>
                        <a:rPr lang="en-US" sz="1200" dirty="0">
                          <a:effectLst/>
                        </a:rPr>
                        <a:t>16</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0" marR="0" eaLnBrk="0" hangingPunct="0">
                        <a:spcBef>
                          <a:spcPts val="0"/>
                        </a:spcBef>
                        <a:spcAft>
                          <a:spcPts val="0"/>
                        </a:spcAft>
                      </a:pPr>
                      <a:r>
                        <a:rPr lang="en-US" sz="1200" dirty="0">
                          <a:effectLst/>
                        </a:rPr>
                        <a:t>4.5%</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63500" marR="0" eaLnBrk="0" hangingPunct="0">
                        <a:spcBef>
                          <a:spcPts val="0"/>
                        </a:spcBef>
                        <a:spcAft>
                          <a:spcPts val="0"/>
                        </a:spcAft>
                      </a:pPr>
                      <a:r>
                        <a:rPr lang="en-US" sz="1200" dirty="0">
                          <a:effectLst/>
                        </a:rPr>
                        <a:t>25</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0" marR="0" eaLnBrk="0" hangingPunct="0">
                        <a:spcBef>
                          <a:spcPts val="0"/>
                        </a:spcBef>
                        <a:spcAft>
                          <a:spcPts val="0"/>
                        </a:spcAft>
                      </a:pPr>
                      <a:r>
                        <a:rPr lang="en-US" sz="1600" b="1" dirty="0">
                          <a:effectLst/>
                        </a:rPr>
                        <a:t>7.0%</a:t>
                      </a:r>
                      <a:endParaRPr lang="en-US" sz="1600" b="1"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0" marR="0" eaLnBrk="0" hangingPunct="0">
                        <a:spcBef>
                          <a:spcPts val="0"/>
                        </a:spcBef>
                        <a:spcAft>
                          <a:spcPts val="0"/>
                        </a:spcAft>
                      </a:pPr>
                      <a:r>
                        <a:rPr lang="en-US" sz="1200" dirty="0">
                          <a:effectLst/>
                        </a:rPr>
                        <a:t>188</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0" marR="0" eaLnBrk="0" hangingPunct="0">
                        <a:spcBef>
                          <a:spcPts val="0"/>
                        </a:spcBef>
                        <a:spcAft>
                          <a:spcPts val="0"/>
                        </a:spcAft>
                      </a:pPr>
                      <a:r>
                        <a:rPr lang="en-US" sz="1200" dirty="0">
                          <a:effectLst/>
                        </a:rPr>
                        <a:t>52.7%</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3822590305"/>
                  </a:ext>
                </a:extLst>
              </a:tr>
              <a:tr h="356380">
                <a:tc>
                  <a:txBody>
                    <a:bodyPr/>
                    <a:lstStyle/>
                    <a:p>
                      <a:pPr marL="0" marR="0" eaLnBrk="0" hangingPunct="0">
                        <a:lnSpc>
                          <a:spcPts val="1095"/>
                        </a:lnSpc>
                        <a:spcBef>
                          <a:spcPts val="0"/>
                        </a:spcBef>
                        <a:spcAft>
                          <a:spcPts val="0"/>
                        </a:spcAft>
                      </a:pPr>
                      <a:r>
                        <a:rPr lang="en-US" sz="1200" dirty="0">
                          <a:effectLst/>
                        </a:rPr>
                        <a:t>Health Education/risk</a:t>
                      </a:r>
                    </a:p>
                    <a:p>
                      <a:pPr marL="0" marR="0" eaLnBrk="0" hangingPunct="0">
                        <a:lnSpc>
                          <a:spcPts val="995"/>
                        </a:lnSpc>
                        <a:spcBef>
                          <a:spcPts val="0"/>
                        </a:spcBef>
                        <a:spcAft>
                          <a:spcPts val="0"/>
                        </a:spcAft>
                      </a:pPr>
                      <a:r>
                        <a:rPr lang="en-US" sz="1200" dirty="0">
                          <a:effectLst/>
                        </a:rPr>
                        <a:t>Reduction</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65405" marR="0" eaLnBrk="0" hangingPunct="0">
                        <a:lnSpc>
                          <a:spcPts val="1095"/>
                        </a:lnSpc>
                        <a:spcBef>
                          <a:spcPts val="0"/>
                        </a:spcBef>
                        <a:spcAft>
                          <a:spcPts val="0"/>
                        </a:spcAft>
                      </a:pPr>
                      <a:r>
                        <a:rPr lang="en-US" sz="1200" dirty="0">
                          <a:effectLst/>
                        </a:rPr>
                        <a:t>211</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65405" marR="0" eaLnBrk="0" hangingPunct="0">
                        <a:lnSpc>
                          <a:spcPts val="1095"/>
                        </a:lnSpc>
                        <a:spcBef>
                          <a:spcPts val="0"/>
                        </a:spcBef>
                        <a:spcAft>
                          <a:spcPts val="0"/>
                        </a:spcAft>
                      </a:pPr>
                      <a:r>
                        <a:rPr lang="en-US" sz="1200" dirty="0">
                          <a:effectLst/>
                        </a:rPr>
                        <a:t>59.1%</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0" marR="0" eaLnBrk="0" hangingPunct="0">
                        <a:lnSpc>
                          <a:spcPts val="1095"/>
                        </a:lnSpc>
                        <a:spcBef>
                          <a:spcPts val="0"/>
                        </a:spcBef>
                        <a:spcAft>
                          <a:spcPts val="0"/>
                        </a:spcAft>
                      </a:pPr>
                      <a:r>
                        <a:rPr lang="en-US" sz="1200" dirty="0">
                          <a:effectLst/>
                        </a:rPr>
                        <a:t>10</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0" marR="0" eaLnBrk="0" hangingPunct="0">
                        <a:lnSpc>
                          <a:spcPts val="1095"/>
                        </a:lnSpc>
                        <a:spcBef>
                          <a:spcPts val="0"/>
                        </a:spcBef>
                        <a:spcAft>
                          <a:spcPts val="0"/>
                        </a:spcAft>
                      </a:pPr>
                      <a:r>
                        <a:rPr lang="en-US" sz="1200" dirty="0">
                          <a:effectLst/>
                        </a:rPr>
                        <a:t>2.8%</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63500" marR="0" eaLnBrk="0" hangingPunct="0">
                        <a:lnSpc>
                          <a:spcPts val="1095"/>
                        </a:lnSpc>
                        <a:spcBef>
                          <a:spcPts val="0"/>
                        </a:spcBef>
                        <a:spcAft>
                          <a:spcPts val="0"/>
                        </a:spcAft>
                      </a:pPr>
                      <a:r>
                        <a:rPr lang="en-US" sz="1200" dirty="0">
                          <a:effectLst/>
                        </a:rPr>
                        <a:t>27</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0" marR="0" eaLnBrk="0" hangingPunct="0">
                        <a:lnSpc>
                          <a:spcPts val="1095"/>
                        </a:lnSpc>
                        <a:spcBef>
                          <a:spcPts val="0"/>
                        </a:spcBef>
                        <a:spcAft>
                          <a:spcPts val="0"/>
                        </a:spcAft>
                      </a:pPr>
                      <a:r>
                        <a:rPr lang="en-US" sz="1600" b="1" dirty="0">
                          <a:effectLst/>
                        </a:rPr>
                        <a:t>7.6%</a:t>
                      </a:r>
                      <a:endParaRPr lang="en-US" sz="1600" b="1"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0" marR="0" eaLnBrk="0" hangingPunct="0">
                        <a:lnSpc>
                          <a:spcPts val="1095"/>
                        </a:lnSpc>
                        <a:spcBef>
                          <a:spcPts val="0"/>
                        </a:spcBef>
                        <a:spcAft>
                          <a:spcPts val="0"/>
                        </a:spcAft>
                      </a:pPr>
                      <a:r>
                        <a:rPr lang="en-US" sz="1200" dirty="0">
                          <a:effectLst/>
                        </a:rPr>
                        <a:t>99</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0" marR="0" eaLnBrk="0" hangingPunct="0">
                        <a:lnSpc>
                          <a:spcPts val="1095"/>
                        </a:lnSpc>
                        <a:spcBef>
                          <a:spcPts val="0"/>
                        </a:spcBef>
                        <a:spcAft>
                          <a:spcPts val="0"/>
                        </a:spcAft>
                      </a:pPr>
                      <a:r>
                        <a:rPr lang="en-US" sz="1200" dirty="0">
                          <a:effectLst/>
                        </a:rPr>
                        <a:t>27.7%</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1677009080"/>
                  </a:ext>
                </a:extLst>
              </a:tr>
              <a:tr h="235037">
                <a:tc>
                  <a:txBody>
                    <a:bodyPr/>
                    <a:lstStyle/>
                    <a:p>
                      <a:pPr marL="0" marR="0" eaLnBrk="0" hangingPunct="0">
                        <a:spcBef>
                          <a:spcPts val="0"/>
                        </a:spcBef>
                        <a:spcAft>
                          <a:spcPts val="0"/>
                        </a:spcAft>
                      </a:pPr>
                      <a:r>
                        <a:rPr lang="en-US" sz="1200" dirty="0">
                          <a:effectLst/>
                        </a:rPr>
                        <a:t>Treatment Adherence</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65405" marR="0" eaLnBrk="0" hangingPunct="0">
                        <a:spcBef>
                          <a:spcPts val="0"/>
                        </a:spcBef>
                        <a:spcAft>
                          <a:spcPts val="0"/>
                        </a:spcAft>
                      </a:pPr>
                      <a:r>
                        <a:rPr lang="en-US" sz="1200" dirty="0">
                          <a:effectLst/>
                        </a:rPr>
                        <a:t>215</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65405" marR="0" eaLnBrk="0" hangingPunct="0">
                        <a:spcBef>
                          <a:spcPts val="0"/>
                        </a:spcBef>
                        <a:spcAft>
                          <a:spcPts val="0"/>
                        </a:spcAft>
                      </a:pPr>
                      <a:r>
                        <a:rPr lang="en-US" sz="1200" dirty="0">
                          <a:effectLst/>
                        </a:rPr>
                        <a:t>60.2%</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0" marR="0" eaLnBrk="0" hangingPunct="0">
                        <a:spcBef>
                          <a:spcPts val="0"/>
                        </a:spcBef>
                        <a:spcAft>
                          <a:spcPts val="0"/>
                        </a:spcAft>
                      </a:pPr>
                      <a:r>
                        <a:rPr lang="en-US" sz="1200" dirty="0">
                          <a:effectLst/>
                        </a:rPr>
                        <a:t>14</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0" marR="0" eaLnBrk="0" hangingPunct="0">
                        <a:spcBef>
                          <a:spcPts val="0"/>
                        </a:spcBef>
                        <a:spcAft>
                          <a:spcPts val="0"/>
                        </a:spcAft>
                      </a:pPr>
                      <a:r>
                        <a:rPr lang="en-US" sz="1200" dirty="0">
                          <a:effectLst/>
                        </a:rPr>
                        <a:t>3.9%</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63500" marR="0" eaLnBrk="0" hangingPunct="0">
                        <a:spcBef>
                          <a:spcPts val="0"/>
                        </a:spcBef>
                        <a:spcAft>
                          <a:spcPts val="0"/>
                        </a:spcAft>
                      </a:pPr>
                      <a:r>
                        <a:rPr lang="en-US" sz="1200" dirty="0">
                          <a:effectLst/>
                        </a:rPr>
                        <a:t>28</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0" marR="0" eaLnBrk="0" hangingPunct="0">
                        <a:spcBef>
                          <a:spcPts val="0"/>
                        </a:spcBef>
                        <a:spcAft>
                          <a:spcPts val="0"/>
                        </a:spcAft>
                      </a:pPr>
                      <a:r>
                        <a:rPr lang="en-US" sz="1600" b="1" dirty="0">
                          <a:effectLst/>
                        </a:rPr>
                        <a:t>7.8%</a:t>
                      </a:r>
                      <a:endParaRPr lang="en-US" sz="1600" b="1"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0" marR="0" eaLnBrk="0" hangingPunct="0">
                        <a:spcBef>
                          <a:spcPts val="0"/>
                        </a:spcBef>
                        <a:spcAft>
                          <a:spcPts val="0"/>
                        </a:spcAft>
                      </a:pPr>
                      <a:r>
                        <a:rPr lang="en-US" sz="1200" dirty="0">
                          <a:effectLst/>
                        </a:rPr>
                        <a:t>86</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0" marR="0" eaLnBrk="0" hangingPunct="0">
                        <a:spcBef>
                          <a:spcPts val="0"/>
                        </a:spcBef>
                        <a:spcAft>
                          <a:spcPts val="0"/>
                        </a:spcAft>
                      </a:pPr>
                      <a:r>
                        <a:rPr lang="en-US" sz="1200" dirty="0">
                          <a:effectLst/>
                        </a:rPr>
                        <a:t>24.1%</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2637457649"/>
                  </a:ext>
                </a:extLst>
              </a:tr>
              <a:tr h="235037">
                <a:tc>
                  <a:txBody>
                    <a:bodyPr/>
                    <a:lstStyle/>
                    <a:p>
                      <a:pPr marL="0" marR="0" eaLnBrk="0" hangingPunct="0">
                        <a:spcBef>
                          <a:spcPts val="0"/>
                        </a:spcBef>
                        <a:spcAft>
                          <a:spcPts val="0"/>
                        </a:spcAft>
                      </a:pPr>
                      <a:r>
                        <a:rPr lang="en-US" sz="1200" dirty="0">
                          <a:effectLst/>
                        </a:rPr>
                        <a:t>Legal Support</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65405" marR="0" eaLnBrk="0" hangingPunct="0">
                        <a:spcBef>
                          <a:spcPts val="0"/>
                        </a:spcBef>
                        <a:spcAft>
                          <a:spcPts val="0"/>
                        </a:spcAft>
                      </a:pPr>
                      <a:r>
                        <a:rPr lang="en-US" sz="1200" dirty="0">
                          <a:effectLst/>
                        </a:rPr>
                        <a:t>140</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65405" marR="0" eaLnBrk="0" hangingPunct="0">
                        <a:spcBef>
                          <a:spcPts val="0"/>
                        </a:spcBef>
                        <a:spcAft>
                          <a:spcPts val="0"/>
                        </a:spcAft>
                      </a:pPr>
                      <a:r>
                        <a:rPr lang="en-US" sz="1200" dirty="0">
                          <a:effectLst/>
                        </a:rPr>
                        <a:t>39.2%</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0" marR="0" eaLnBrk="0" hangingPunct="0">
                        <a:spcBef>
                          <a:spcPts val="0"/>
                        </a:spcBef>
                        <a:spcAft>
                          <a:spcPts val="0"/>
                        </a:spcAft>
                      </a:pPr>
                      <a:r>
                        <a:rPr lang="en-US" sz="1200" dirty="0">
                          <a:effectLst/>
                        </a:rPr>
                        <a:t>13</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0" marR="0" eaLnBrk="0" hangingPunct="0">
                        <a:spcBef>
                          <a:spcPts val="0"/>
                        </a:spcBef>
                        <a:spcAft>
                          <a:spcPts val="0"/>
                        </a:spcAft>
                      </a:pPr>
                      <a:r>
                        <a:rPr lang="en-US" sz="1200" dirty="0">
                          <a:effectLst/>
                        </a:rPr>
                        <a:t>3.6%</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63500" marR="0" eaLnBrk="0" hangingPunct="0">
                        <a:spcBef>
                          <a:spcPts val="0"/>
                        </a:spcBef>
                        <a:spcAft>
                          <a:spcPts val="0"/>
                        </a:spcAft>
                      </a:pPr>
                      <a:r>
                        <a:rPr lang="en-US" sz="1200" dirty="0">
                          <a:effectLst/>
                        </a:rPr>
                        <a:t>29</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0" marR="0" eaLnBrk="0" hangingPunct="0">
                        <a:spcBef>
                          <a:spcPts val="0"/>
                        </a:spcBef>
                        <a:spcAft>
                          <a:spcPts val="0"/>
                        </a:spcAft>
                      </a:pPr>
                      <a:r>
                        <a:rPr lang="en-US" sz="1600" b="1" dirty="0">
                          <a:effectLst/>
                        </a:rPr>
                        <a:t>8.1%</a:t>
                      </a:r>
                      <a:endParaRPr lang="en-US" sz="1600" b="1"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0" marR="0" eaLnBrk="0" hangingPunct="0">
                        <a:spcBef>
                          <a:spcPts val="0"/>
                        </a:spcBef>
                        <a:spcAft>
                          <a:spcPts val="0"/>
                        </a:spcAft>
                      </a:pPr>
                      <a:r>
                        <a:rPr lang="en-US" sz="1200" dirty="0">
                          <a:effectLst/>
                        </a:rPr>
                        <a:t>161</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0" marR="0" eaLnBrk="0" hangingPunct="0">
                        <a:spcBef>
                          <a:spcPts val="0"/>
                        </a:spcBef>
                        <a:spcAft>
                          <a:spcPts val="0"/>
                        </a:spcAft>
                      </a:pPr>
                      <a:r>
                        <a:rPr lang="en-US" sz="1200" dirty="0">
                          <a:effectLst/>
                        </a:rPr>
                        <a:t>45.1%</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2574294018"/>
                  </a:ext>
                </a:extLst>
              </a:tr>
              <a:tr h="235037">
                <a:tc>
                  <a:txBody>
                    <a:bodyPr/>
                    <a:lstStyle/>
                    <a:p>
                      <a:pPr marL="0" marR="0" eaLnBrk="0" hangingPunct="0">
                        <a:spcBef>
                          <a:spcPts val="0"/>
                        </a:spcBef>
                        <a:spcAft>
                          <a:spcPts val="0"/>
                        </a:spcAft>
                      </a:pPr>
                      <a:r>
                        <a:rPr lang="en-US" sz="1200" dirty="0">
                          <a:effectLst/>
                        </a:rPr>
                        <a:t>Rehabilitation</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65405" marR="0" eaLnBrk="0" hangingPunct="0">
                        <a:spcBef>
                          <a:spcPts val="0"/>
                        </a:spcBef>
                        <a:spcAft>
                          <a:spcPts val="0"/>
                        </a:spcAft>
                      </a:pPr>
                      <a:r>
                        <a:rPr lang="en-US" sz="1200" dirty="0">
                          <a:effectLst/>
                        </a:rPr>
                        <a:t>79</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65405" marR="0" eaLnBrk="0" hangingPunct="0">
                        <a:spcBef>
                          <a:spcPts val="0"/>
                        </a:spcBef>
                        <a:spcAft>
                          <a:spcPts val="0"/>
                        </a:spcAft>
                      </a:pPr>
                      <a:r>
                        <a:rPr lang="en-US" sz="1200" dirty="0">
                          <a:effectLst/>
                        </a:rPr>
                        <a:t>22.1%</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0" marR="0" eaLnBrk="0" hangingPunct="0">
                        <a:spcBef>
                          <a:spcPts val="0"/>
                        </a:spcBef>
                        <a:spcAft>
                          <a:spcPts val="0"/>
                        </a:spcAft>
                      </a:pPr>
                      <a:r>
                        <a:rPr lang="en-US" sz="1200" dirty="0">
                          <a:effectLst/>
                        </a:rPr>
                        <a:t>9</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0" marR="0" eaLnBrk="0" hangingPunct="0">
                        <a:spcBef>
                          <a:spcPts val="0"/>
                        </a:spcBef>
                        <a:spcAft>
                          <a:spcPts val="0"/>
                        </a:spcAft>
                      </a:pPr>
                      <a:r>
                        <a:rPr lang="en-US" sz="1200" dirty="0">
                          <a:effectLst/>
                        </a:rPr>
                        <a:t>2.5%</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63500" marR="0" eaLnBrk="0" hangingPunct="0">
                        <a:spcBef>
                          <a:spcPts val="0"/>
                        </a:spcBef>
                        <a:spcAft>
                          <a:spcPts val="0"/>
                        </a:spcAft>
                      </a:pPr>
                      <a:r>
                        <a:rPr lang="en-US" sz="1200" dirty="0">
                          <a:effectLst/>
                        </a:rPr>
                        <a:t>29</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0" marR="0" eaLnBrk="0" hangingPunct="0">
                        <a:spcBef>
                          <a:spcPts val="0"/>
                        </a:spcBef>
                        <a:spcAft>
                          <a:spcPts val="0"/>
                        </a:spcAft>
                      </a:pPr>
                      <a:r>
                        <a:rPr lang="en-US" sz="1600" b="1" dirty="0">
                          <a:effectLst/>
                        </a:rPr>
                        <a:t>8.1%</a:t>
                      </a:r>
                      <a:endParaRPr lang="en-US" sz="1600" b="1"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0" marR="0" eaLnBrk="0" hangingPunct="0">
                        <a:spcBef>
                          <a:spcPts val="0"/>
                        </a:spcBef>
                        <a:spcAft>
                          <a:spcPts val="0"/>
                        </a:spcAft>
                      </a:pPr>
                      <a:r>
                        <a:rPr lang="en-US" sz="1200" dirty="0">
                          <a:effectLst/>
                        </a:rPr>
                        <a:t>225</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0" marR="0" eaLnBrk="0" hangingPunct="0">
                        <a:spcBef>
                          <a:spcPts val="0"/>
                        </a:spcBef>
                        <a:spcAft>
                          <a:spcPts val="0"/>
                        </a:spcAft>
                      </a:pPr>
                      <a:r>
                        <a:rPr lang="en-US" sz="1200" dirty="0">
                          <a:effectLst/>
                        </a:rPr>
                        <a:t>63.0%</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3965801072"/>
                  </a:ext>
                </a:extLst>
              </a:tr>
              <a:tr h="235037">
                <a:tc>
                  <a:txBody>
                    <a:bodyPr/>
                    <a:lstStyle/>
                    <a:p>
                      <a:pPr marL="0" marR="0" eaLnBrk="0" hangingPunct="0">
                        <a:spcBef>
                          <a:spcPts val="0"/>
                        </a:spcBef>
                        <a:spcAft>
                          <a:spcPts val="0"/>
                        </a:spcAft>
                      </a:pPr>
                      <a:r>
                        <a:rPr lang="en-US" sz="1200" dirty="0">
                          <a:effectLst/>
                        </a:rPr>
                        <a:t>Peer Mentoring</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65405" marR="0" eaLnBrk="0" hangingPunct="0">
                        <a:spcBef>
                          <a:spcPts val="0"/>
                        </a:spcBef>
                        <a:spcAft>
                          <a:spcPts val="0"/>
                        </a:spcAft>
                      </a:pPr>
                      <a:r>
                        <a:rPr lang="en-US" sz="1200" dirty="0">
                          <a:effectLst/>
                        </a:rPr>
                        <a:t>152</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65405" marR="0" eaLnBrk="0" hangingPunct="0">
                        <a:spcBef>
                          <a:spcPts val="0"/>
                        </a:spcBef>
                        <a:spcAft>
                          <a:spcPts val="0"/>
                        </a:spcAft>
                      </a:pPr>
                      <a:r>
                        <a:rPr lang="en-US" sz="1200" dirty="0">
                          <a:effectLst/>
                        </a:rPr>
                        <a:t>42.6%</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0" marR="0" eaLnBrk="0" hangingPunct="0">
                        <a:spcBef>
                          <a:spcPts val="0"/>
                        </a:spcBef>
                        <a:spcAft>
                          <a:spcPts val="0"/>
                        </a:spcAft>
                      </a:pPr>
                      <a:r>
                        <a:rPr lang="en-US" sz="1200" dirty="0">
                          <a:effectLst/>
                        </a:rPr>
                        <a:t>18</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0" marR="0" eaLnBrk="0" hangingPunct="0">
                        <a:spcBef>
                          <a:spcPts val="0"/>
                        </a:spcBef>
                        <a:spcAft>
                          <a:spcPts val="0"/>
                        </a:spcAft>
                      </a:pPr>
                      <a:r>
                        <a:rPr lang="en-US" sz="1200" dirty="0">
                          <a:effectLst/>
                        </a:rPr>
                        <a:t>5.0%</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63500" marR="0" eaLnBrk="0" hangingPunct="0">
                        <a:spcBef>
                          <a:spcPts val="0"/>
                        </a:spcBef>
                        <a:spcAft>
                          <a:spcPts val="0"/>
                        </a:spcAft>
                      </a:pPr>
                      <a:r>
                        <a:rPr lang="en-US" sz="1200" dirty="0">
                          <a:effectLst/>
                        </a:rPr>
                        <a:t>34</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0" marR="0" eaLnBrk="0" hangingPunct="0">
                        <a:spcBef>
                          <a:spcPts val="0"/>
                        </a:spcBef>
                        <a:spcAft>
                          <a:spcPts val="0"/>
                        </a:spcAft>
                      </a:pPr>
                      <a:r>
                        <a:rPr lang="en-US" sz="1600" b="1" dirty="0">
                          <a:effectLst/>
                        </a:rPr>
                        <a:t>9.5%</a:t>
                      </a:r>
                      <a:endParaRPr lang="en-US" sz="1600" b="1"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0" marR="0" eaLnBrk="0" hangingPunct="0">
                        <a:spcBef>
                          <a:spcPts val="0"/>
                        </a:spcBef>
                        <a:spcAft>
                          <a:spcPts val="0"/>
                        </a:spcAft>
                      </a:pPr>
                      <a:r>
                        <a:rPr lang="en-US" sz="1200" dirty="0">
                          <a:effectLst/>
                        </a:rPr>
                        <a:t>138</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0" marR="0" eaLnBrk="0" hangingPunct="0">
                        <a:spcBef>
                          <a:spcPts val="0"/>
                        </a:spcBef>
                        <a:spcAft>
                          <a:spcPts val="0"/>
                        </a:spcAft>
                      </a:pPr>
                      <a:r>
                        <a:rPr lang="en-US" sz="1200" dirty="0">
                          <a:effectLst/>
                        </a:rPr>
                        <a:t>38.7%</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1223558707"/>
                  </a:ext>
                </a:extLst>
              </a:tr>
              <a:tr h="235037">
                <a:tc>
                  <a:txBody>
                    <a:bodyPr/>
                    <a:lstStyle/>
                    <a:p>
                      <a:pPr marL="0" marR="0" eaLnBrk="0" hangingPunct="0">
                        <a:spcBef>
                          <a:spcPts val="0"/>
                        </a:spcBef>
                        <a:spcAft>
                          <a:spcPts val="0"/>
                        </a:spcAft>
                      </a:pPr>
                      <a:r>
                        <a:rPr lang="en-US" sz="1200" dirty="0">
                          <a:effectLst/>
                        </a:rPr>
                        <a:t>Housing</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65405" marR="0" eaLnBrk="0" hangingPunct="0">
                        <a:spcBef>
                          <a:spcPts val="0"/>
                        </a:spcBef>
                        <a:spcAft>
                          <a:spcPts val="0"/>
                        </a:spcAft>
                      </a:pPr>
                      <a:r>
                        <a:rPr lang="en-US" sz="1200" dirty="0">
                          <a:effectLst/>
                        </a:rPr>
                        <a:t>118</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65405" marR="0" eaLnBrk="0" hangingPunct="0">
                        <a:spcBef>
                          <a:spcPts val="0"/>
                        </a:spcBef>
                        <a:spcAft>
                          <a:spcPts val="0"/>
                        </a:spcAft>
                      </a:pPr>
                      <a:r>
                        <a:rPr lang="en-US" sz="1200" dirty="0">
                          <a:effectLst/>
                        </a:rPr>
                        <a:t>33.1%</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0" marR="0" eaLnBrk="0" hangingPunct="0">
                        <a:spcBef>
                          <a:spcPts val="0"/>
                        </a:spcBef>
                        <a:spcAft>
                          <a:spcPts val="0"/>
                        </a:spcAft>
                      </a:pPr>
                      <a:r>
                        <a:rPr lang="en-US" sz="1200" dirty="0">
                          <a:effectLst/>
                        </a:rPr>
                        <a:t>25</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0" marR="0" eaLnBrk="0" hangingPunct="0">
                        <a:spcBef>
                          <a:spcPts val="0"/>
                        </a:spcBef>
                        <a:spcAft>
                          <a:spcPts val="0"/>
                        </a:spcAft>
                      </a:pPr>
                      <a:r>
                        <a:rPr lang="en-US" sz="1200" dirty="0">
                          <a:effectLst/>
                        </a:rPr>
                        <a:t>7.0%</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63500" marR="0" eaLnBrk="0" hangingPunct="0">
                        <a:spcBef>
                          <a:spcPts val="0"/>
                        </a:spcBef>
                        <a:spcAft>
                          <a:spcPts val="0"/>
                        </a:spcAft>
                      </a:pPr>
                      <a:r>
                        <a:rPr lang="en-US" sz="1200" dirty="0">
                          <a:effectLst/>
                        </a:rPr>
                        <a:t>70</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0" marR="0" eaLnBrk="0" hangingPunct="0">
                        <a:spcBef>
                          <a:spcPts val="0"/>
                        </a:spcBef>
                        <a:spcAft>
                          <a:spcPts val="0"/>
                        </a:spcAft>
                      </a:pPr>
                      <a:r>
                        <a:rPr lang="en-US" sz="1600" b="1" dirty="0">
                          <a:effectLst/>
                        </a:rPr>
                        <a:t>19.6%</a:t>
                      </a:r>
                      <a:endParaRPr lang="en-US" sz="1600" b="1"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0" marR="0" eaLnBrk="0" hangingPunct="0">
                        <a:spcBef>
                          <a:spcPts val="0"/>
                        </a:spcBef>
                        <a:spcAft>
                          <a:spcPts val="0"/>
                        </a:spcAft>
                      </a:pPr>
                      <a:r>
                        <a:rPr lang="en-US" sz="1200" dirty="0">
                          <a:effectLst/>
                        </a:rPr>
                        <a:t>133</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0" marR="0" eaLnBrk="0" hangingPunct="0">
                        <a:spcBef>
                          <a:spcPts val="0"/>
                        </a:spcBef>
                        <a:spcAft>
                          <a:spcPts val="0"/>
                        </a:spcAft>
                      </a:pPr>
                      <a:r>
                        <a:rPr lang="en-US" sz="1200" dirty="0">
                          <a:effectLst/>
                        </a:rPr>
                        <a:t>37.3%</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1071955676"/>
                  </a:ext>
                </a:extLst>
              </a:tr>
            </a:tbl>
          </a:graphicData>
        </a:graphic>
      </p:graphicFrame>
    </p:spTree>
    <p:extLst>
      <p:ext uri="{BB962C8B-B14F-4D97-AF65-F5344CB8AC3E}">
        <p14:creationId xmlns:p14="http://schemas.microsoft.com/office/powerpoint/2010/main" val="811554890"/>
      </p:ext>
    </p:extLst>
  </p:cSld>
  <p:clrMapOvr>
    <a:masterClrMapping/>
  </p:clrMapOvr>
  <p:transition spd="slow">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Needs Assessment Timing</a:t>
            </a:r>
          </a:p>
        </p:txBody>
      </p:sp>
      <p:sp>
        <p:nvSpPr>
          <p:cNvPr id="3" name="Content Placeholder 2"/>
          <p:cNvSpPr>
            <a:spLocks noGrp="1"/>
          </p:cNvSpPr>
          <p:nvPr>
            <p:ph idx="1"/>
          </p:nvPr>
        </p:nvSpPr>
        <p:spPr/>
        <p:txBody>
          <a:bodyPr>
            <a:normAutofit fontScale="92500" lnSpcReduction="20000"/>
          </a:bodyPr>
          <a:lstStyle/>
          <a:p>
            <a:pPr marL="355600" marR="5080" indent="-343535">
              <a:lnSpc>
                <a:spcPct val="100000"/>
              </a:lnSpc>
              <a:spcBef>
                <a:spcPts val="95"/>
              </a:spcBef>
              <a:tabLst>
                <a:tab pos="355600" algn="l"/>
              </a:tabLst>
            </a:pPr>
            <a:r>
              <a:rPr lang="en-US" spc="-5" dirty="0">
                <a:solidFill>
                  <a:srgbClr val="313534"/>
                </a:solidFill>
                <a:latin typeface="Californian FB" panose="0207040306080B030204" pitchFamily="18" charset="0"/>
                <a:cs typeface="Calibri"/>
              </a:rPr>
              <a:t>The </a:t>
            </a:r>
            <a:r>
              <a:rPr lang="en-US" spc="-20" dirty="0">
                <a:solidFill>
                  <a:srgbClr val="313534"/>
                </a:solidFill>
                <a:latin typeface="Californian FB" panose="0207040306080B030204" pitchFamily="18" charset="0"/>
                <a:cs typeface="Calibri"/>
              </a:rPr>
              <a:t>large </a:t>
            </a:r>
            <a:r>
              <a:rPr lang="en-US" spc="-5" dirty="0">
                <a:solidFill>
                  <a:srgbClr val="313534"/>
                </a:solidFill>
                <a:latin typeface="Californian FB" panose="0207040306080B030204" pitchFamily="18" charset="0"/>
                <a:cs typeface="Calibri"/>
              </a:rPr>
              <a:t>Needs </a:t>
            </a:r>
            <a:r>
              <a:rPr lang="en-US" spc="-10" dirty="0">
                <a:solidFill>
                  <a:srgbClr val="313534"/>
                </a:solidFill>
                <a:latin typeface="Californian FB" panose="0207040306080B030204" pitchFamily="18" charset="0"/>
                <a:cs typeface="Calibri"/>
              </a:rPr>
              <a:t>Assessment survey is</a:t>
            </a:r>
            <a:r>
              <a:rPr lang="en-US" spc="135" dirty="0">
                <a:solidFill>
                  <a:srgbClr val="313534"/>
                </a:solidFill>
                <a:latin typeface="Californian FB" panose="0207040306080B030204" pitchFamily="18" charset="0"/>
                <a:cs typeface="Calibri"/>
              </a:rPr>
              <a:t> </a:t>
            </a:r>
            <a:r>
              <a:rPr lang="en-US" spc="-10" dirty="0">
                <a:solidFill>
                  <a:srgbClr val="313534"/>
                </a:solidFill>
                <a:latin typeface="Californian FB" panose="0207040306080B030204" pitchFamily="18" charset="0"/>
                <a:cs typeface="Calibri"/>
              </a:rPr>
              <a:t>typically</a:t>
            </a:r>
            <a:r>
              <a:rPr lang="en-US" spc="10" dirty="0">
                <a:solidFill>
                  <a:srgbClr val="313534"/>
                </a:solidFill>
                <a:latin typeface="Californian FB" panose="0207040306080B030204" pitchFamily="18" charset="0"/>
                <a:cs typeface="Calibri"/>
              </a:rPr>
              <a:t> </a:t>
            </a:r>
            <a:r>
              <a:rPr lang="en-US" spc="-15" dirty="0">
                <a:solidFill>
                  <a:srgbClr val="313534"/>
                </a:solidFill>
                <a:latin typeface="Californian FB" panose="0207040306080B030204" pitchFamily="18" charset="0"/>
                <a:cs typeface="Calibri"/>
              </a:rPr>
              <a:t>every </a:t>
            </a:r>
            <a:r>
              <a:rPr lang="en-US" spc="-5" dirty="0">
                <a:solidFill>
                  <a:srgbClr val="313534"/>
                </a:solidFill>
                <a:latin typeface="Californian FB" panose="0207040306080B030204" pitchFamily="18" charset="0"/>
                <a:cs typeface="Calibri"/>
              </a:rPr>
              <a:t> 3</a:t>
            </a:r>
            <a:r>
              <a:rPr lang="en-US" spc="-70" dirty="0">
                <a:solidFill>
                  <a:srgbClr val="313534"/>
                </a:solidFill>
                <a:latin typeface="Californian FB" panose="0207040306080B030204" pitchFamily="18" charset="0"/>
                <a:cs typeface="Calibri"/>
              </a:rPr>
              <a:t> </a:t>
            </a:r>
            <a:r>
              <a:rPr lang="en-US" spc="-25" dirty="0">
                <a:solidFill>
                  <a:srgbClr val="313534"/>
                </a:solidFill>
                <a:latin typeface="Californian FB" panose="0207040306080B030204" pitchFamily="18" charset="0"/>
                <a:cs typeface="Calibri"/>
              </a:rPr>
              <a:t>years</a:t>
            </a:r>
            <a:endParaRPr lang="en-US" dirty="0">
              <a:latin typeface="Californian FB" panose="0207040306080B030204" pitchFamily="18" charset="0"/>
              <a:cs typeface="Calibri"/>
            </a:endParaRPr>
          </a:p>
          <a:p>
            <a:pPr marL="812800" indent="-342900">
              <a:lnSpc>
                <a:spcPct val="100000"/>
              </a:lnSpc>
              <a:spcBef>
                <a:spcPts val="600"/>
              </a:spcBef>
              <a:buClr>
                <a:srgbClr val="08B89D"/>
              </a:buClr>
              <a:tabLst>
                <a:tab pos="756285" algn="l"/>
                <a:tab pos="756920" algn="l"/>
              </a:tabLst>
            </a:pPr>
            <a:r>
              <a:rPr lang="en-US" sz="2000" spc="-40" dirty="0">
                <a:solidFill>
                  <a:srgbClr val="313534"/>
                </a:solidFill>
                <a:latin typeface="Californian FB" panose="0207040306080B030204" pitchFamily="18" charset="0"/>
                <a:cs typeface="Calibri"/>
              </a:rPr>
              <a:t>PLWH</a:t>
            </a:r>
            <a:r>
              <a:rPr lang="en-US" sz="2000" spc="-65" dirty="0">
                <a:solidFill>
                  <a:srgbClr val="313534"/>
                </a:solidFill>
                <a:latin typeface="Californian FB" panose="0207040306080B030204" pitchFamily="18" charset="0"/>
                <a:cs typeface="Calibri"/>
              </a:rPr>
              <a:t> </a:t>
            </a:r>
            <a:r>
              <a:rPr lang="en-US" sz="2000" spc="-5" dirty="0">
                <a:solidFill>
                  <a:srgbClr val="313534"/>
                </a:solidFill>
                <a:latin typeface="Californian FB" panose="0207040306080B030204" pitchFamily="18" charset="0"/>
                <a:cs typeface="Calibri"/>
              </a:rPr>
              <a:t>Survey</a:t>
            </a:r>
            <a:endParaRPr lang="en-US" sz="2000" dirty="0">
              <a:latin typeface="Californian FB" panose="0207040306080B030204" pitchFamily="18" charset="0"/>
              <a:cs typeface="Calibri"/>
            </a:endParaRPr>
          </a:p>
          <a:p>
            <a:pPr marL="812800" indent="-342900">
              <a:lnSpc>
                <a:spcPct val="100000"/>
              </a:lnSpc>
              <a:spcBef>
                <a:spcPts val="570"/>
              </a:spcBef>
              <a:buClr>
                <a:srgbClr val="08B89D"/>
              </a:buClr>
              <a:tabLst>
                <a:tab pos="756285" algn="l"/>
                <a:tab pos="756920" algn="l"/>
              </a:tabLst>
            </a:pPr>
            <a:r>
              <a:rPr lang="en-US" sz="2000" spc="-15" dirty="0">
                <a:solidFill>
                  <a:srgbClr val="313534"/>
                </a:solidFill>
                <a:latin typeface="Californian FB" panose="0207040306080B030204" pitchFamily="18" charset="0"/>
                <a:cs typeface="Calibri"/>
              </a:rPr>
              <a:t>Prevention </a:t>
            </a:r>
            <a:r>
              <a:rPr lang="en-US" sz="2000" spc="-5" dirty="0">
                <a:solidFill>
                  <a:srgbClr val="313534"/>
                </a:solidFill>
                <a:latin typeface="Californian FB" panose="0207040306080B030204" pitchFamily="18" charset="0"/>
                <a:cs typeface="Calibri"/>
              </a:rPr>
              <a:t>Survey (done </a:t>
            </a:r>
            <a:r>
              <a:rPr lang="en-US" sz="2000" spc="-10" dirty="0">
                <a:solidFill>
                  <a:srgbClr val="313534"/>
                </a:solidFill>
                <a:latin typeface="Californian FB" panose="0207040306080B030204" pitchFamily="18" charset="0"/>
                <a:cs typeface="Calibri"/>
              </a:rPr>
              <a:t>by</a:t>
            </a:r>
            <a:r>
              <a:rPr lang="en-US" sz="2000" spc="-5" dirty="0">
                <a:solidFill>
                  <a:srgbClr val="313534"/>
                </a:solidFill>
                <a:latin typeface="Californian FB" panose="0207040306080B030204" pitchFamily="18" charset="0"/>
                <a:cs typeface="Calibri"/>
              </a:rPr>
              <a:t> FDOH</a:t>
            </a:r>
            <a:r>
              <a:rPr lang="en-US" sz="2000" dirty="0">
                <a:solidFill>
                  <a:srgbClr val="313534"/>
                </a:solidFill>
                <a:latin typeface="Californian FB" panose="0207040306080B030204" pitchFamily="18" charset="0"/>
                <a:cs typeface="Calibri"/>
              </a:rPr>
              <a:t>)</a:t>
            </a:r>
            <a:endParaRPr lang="en-US" sz="2000" dirty="0">
              <a:latin typeface="Californian FB" panose="0207040306080B030204" pitchFamily="18" charset="0"/>
              <a:cs typeface="Calibri"/>
            </a:endParaRPr>
          </a:p>
          <a:p>
            <a:pPr marL="355600" marR="663575" indent="-343535">
              <a:lnSpc>
                <a:spcPct val="100000"/>
              </a:lnSpc>
              <a:spcBef>
                <a:spcPts val="640"/>
              </a:spcBef>
              <a:tabLst>
                <a:tab pos="355600" algn="l"/>
              </a:tabLst>
            </a:pPr>
            <a:r>
              <a:rPr lang="en-US" spc="-15" dirty="0">
                <a:solidFill>
                  <a:srgbClr val="313534"/>
                </a:solidFill>
                <a:latin typeface="Californian FB" panose="0207040306080B030204" pitchFamily="18" charset="0"/>
                <a:cs typeface="Calibri"/>
              </a:rPr>
              <a:t>There </a:t>
            </a:r>
            <a:r>
              <a:rPr lang="en-US" spc="-10" dirty="0">
                <a:solidFill>
                  <a:srgbClr val="313534"/>
                </a:solidFill>
                <a:latin typeface="Californian FB" panose="0207040306080B030204" pitchFamily="18" charset="0"/>
                <a:cs typeface="Calibri"/>
              </a:rPr>
              <a:t>is </a:t>
            </a:r>
            <a:r>
              <a:rPr lang="en-US" spc="-25" dirty="0">
                <a:solidFill>
                  <a:srgbClr val="313534"/>
                </a:solidFill>
                <a:latin typeface="Californian FB" panose="0207040306080B030204" pitchFamily="18" charset="0"/>
                <a:cs typeface="Calibri"/>
              </a:rPr>
              <a:t>always </a:t>
            </a:r>
            <a:r>
              <a:rPr lang="en-US" spc="-5" dirty="0">
                <a:solidFill>
                  <a:srgbClr val="313534"/>
                </a:solidFill>
                <a:latin typeface="Californian FB" panose="0207040306080B030204" pitchFamily="18" charset="0"/>
                <a:cs typeface="Calibri"/>
              </a:rPr>
              <a:t>some </a:t>
            </a:r>
            <a:r>
              <a:rPr lang="en-US" spc="-10" dirty="0">
                <a:solidFill>
                  <a:srgbClr val="313534"/>
                </a:solidFill>
                <a:latin typeface="Californian FB" panose="0207040306080B030204" pitchFamily="18" charset="0"/>
                <a:cs typeface="Calibri"/>
              </a:rPr>
              <a:t>type </a:t>
            </a:r>
            <a:r>
              <a:rPr lang="en-US" spc="-5" dirty="0">
                <a:solidFill>
                  <a:srgbClr val="313534"/>
                </a:solidFill>
                <a:latin typeface="Californian FB" panose="0207040306080B030204" pitchFamily="18" charset="0"/>
                <a:cs typeface="Calibri"/>
              </a:rPr>
              <a:t>of</a:t>
            </a:r>
            <a:r>
              <a:rPr lang="en-US" spc="125" dirty="0">
                <a:solidFill>
                  <a:srgbClr val="313534"/>
                </a:solidFill>
                <a:latin typeface="Californian FB" panose="0207040306080B030204" pitchFamily="18" charset="0"/>
                <a:cs typeface="Calibri"/>
              </a:rPr>
              <a:t> </a:t>
            </a:r>
            <a:r>
              <a:rPr lang="en-US" spc="-10" dirty="0">
                <a:solidFill>
                  <a:srgbClr val="313534"/>
                </a:solidFill>
                <a:latin typeface="Californian FB" panose="0207040306080B030204" pitchFamily="18" charset="0"/>
                <a:cs typeface="Calibri"/>
              </a:rPr>
              <a:t>Needs</a:t>
            </a:r>
            <a:r>
              <a:rPr lang="en-US" spc="25" dirty="0">
                <a:solidFill>
                  <a:srgbClr val="313534"/>
                </a:solidFill>
                <a:latin typeface="Californian FB" panose="0207040306080B030204" pitchFamily="18" charset="0"/>
                <a:cs typeface="Calibri"/>
              </a:rPr>
              <a:t> </a:t>
            </a:r>
            <a:r>
              <a:rPr lang="en-US" spc="-10" dirty="0">
                <a:solidFill>
                  <a:srgbClr val="313534"/>
                </a:solidFill>
                <a:latin typeface="Californian FB" panose="0207040306080B030204" pitchFamily="18" charset="0"/>
                <a:cs typeface="Calibri"/>
              </a:rPr>
              <a:t>Assessment </a:t>
            </a:r>
            <a:r>
              <a:rPr lang="en-US" spc="-5" dirty="0">
                <a:solidFill>
                  <a:srgbClr val="313534"/>
                </a:solidFill>
                <a:latin typeface="Californian FB" panose="0207040306080B030204" pitchFamily="18" charset="0"/>
                <a:cs typeface="Calibri"/>
              </a:rPr>
              <a:t> </a:t>
            </a:r>
            <a:r>
              <a:rPr lang="en-US" spc="-10" dirty="0">
                <a:solidFill>
                  <a:srgbClr val="313534"/>
                </a:solidFill>
                <a:latin typeface="Californian FB" panose="0207040306080B030204" pitchFamily="18" charset="0"/>
                <a:cs typeface="Calibri"/>
              </a:rPr>
              <a:t>activity being</a:t>
            </a:r>
            <a:r>
              <a:rPr lang="en-US" spc="5" dirty="0">
                <a:solidFill>
                  <a:srgbClr val="313534"/>
                </a:solidFill>
                <a:latin typeface="Californian FB" panose="0207040306080B030204" pitchFamily="18" charset="0"/>
                <a:cs typeface="Calibri"/>
              </a:rPr>
              <a:t> </a:t>
            </a:r>
            <a:r>
              <a:rPr lang="en-US" spc="-10" dirty="0">
                <a:solidFill>
                  <a:srgbClr val="313534"/>
                </a:solidFill>
                <a:latin typeface="Californian FB" panose="0207040306080B030204" pitchFamily="18" charset="0"/>
                <a:cs typeface="Calibri"/>
              </a:rPr>
              <a:t>conducted</a:t>
            </a:r>
            <a:endParaRPr lang="en-US" dirty="0">
              <a:latin typeface="Californian FB" panose="0207040306080B030204" pitchFamily="18" charset="0"/>
              <a:cs typeface="Calibri"/>
            </a:endParaRPr>
          </a:p>
          <a:p>
            <a:pPr marL="756285" indent="-286385">
              <a:lnSpc>
                <a:spcPct val="100000"/>
              </a:lnSpc>
              <a:spcBef>
                <a:spcPts val="600"/>
              </a:spcBef>
              <a:buClr>
                <a:srgbClr val="08B89D"/>
              </a:buClr>
              <a:buFont typeface="Arial"/>
              <a:buChar char="•"/>
              <a:tabLst>
                <a:tab pos="756285" algn="l"/>
                <a:tab pos="756920" algn="l"/>
              </a:tabLst>
            </a:pPr>
            <a:r>
              <a:rPr lang="en-US" sz="2000" spc="-5" dirty="0">
                <a:solidFill>
                  <a:srgbClr val="313534"/>
                </a:solidFill>
                <a:latin typeface="Californian FB" panose="0207040306080B030204" pitchFamily="18" charset="0"/>
                <a:cs typeface="Calibri"/>
              </a:rPr>
              <a:t>Special</a:t>
            </a:r>
            <a:r>
              <a:rPr lang="en-US" sz="2000" spc="-45" dirty="0">
                <a:solidFill>
                  <a:srgbClr val="313534"/>
                </a:solidFill>
                <a:latin typeface="Californian FB" panose="0207040306080B030204" pitchFamily="18" charset="0"/>
                <a:cs typeface="Calibri"/>
              </a:rPr>
              <a:t> </a:t>
            </a:r>
            <a:r>
              <a:rPr lang="en-US" sz="2000" spc="-10" dirty="0">
                <a:solidFill>
                  <a:srgbClr val="313534"/>
                </a:solidFill>
                <a:latin typeface="Californian FB" panose="0207040306080B030204" pitchFamily="18" charset="0"/>
                <a:cs typeface="Calibri"/>
              </a:rPr>
              <a:t>studies</a:t>
            </a:r>
            <a:endParaRPr lang="en-US" sz="2000" dirty="0">
              <a:latin typeface="Californian FB" panose="0207040306080B030204" pitchFamily="18" charset="0"/>
              <a:cs typeface="Calibri"/>
            </a:endParaRPr>
          </a:p>
          <a:p>
            <a:pPr marL="756285" indent="-286385">
              <a:lnSpc>
                <a:spcPct val="100000"/>
              </a:lnSpc>
              <a:spcBef>
                <a:spcPts val="570"/>
              </a:spcBef>
              <a:buClr>
                <a:srgbClr val="08B89D"/>
              </a:buClr>
              <a:buFont typeface="Arial"/>
              <a:buChar char="•"/>
              <a:tabLst>
                <a:tab pos="756285" algn="l"/>
                <a:tab pos="756920" algn="l"/>
              </a:tabLst>
            </a:pPr>
            <a:r>
              <a:rPr lang="en-US" sz="2000" spc="-5" dirty="0">
                <a:solidFill>
                  <a:srgbClr val="313534"/>
                </a:solidFill>
                <a:latin typeface="Californian FB" panose="0207040306080B030204" pitchFamily="18" charset="0"/>
                <a:cs typeface="Calibri"/>
              </a:rPr>
              <a:t>Epidemiological</a:t>
            </a:r>
            <a:r>
              <a:rPr lang="en-US" sz="2000" spc="-75" dirty="0">
                <a:solidFill>
                  <a:srgbClr val="313534"/>
                </a:solidFill>
                <a:latin typeface="Californian FB" panose="0207040306080B030204" pitchFamily="18" charset="0"/>
                <a:cs typeface="Calibri"/>
              </a:rPr>
              <a:t> </a:t>
            </a:r>
            <a:r>
              <a:rPr lang="en-US" sz="2000" spc="-10" dirty="0">
                <a:solidFill>
                  <a:srgbClr val="313534"/>
                </a:solidFill>
                <a:latin typeface="Californian FB" panose="0207040306080B030204" pitchFamily="18" charset="0"/>
                <a:cs typeface="Calibri"/>
              </a:rPr>
              <a:t>profiles</a:t>
            </a:r>
            <a:endParaRPr lang="en-US" sz="2000" dirty="0">
              <a:latin typeface="Californian FB" panose="0207040306080B030204" pitchFamily="18" charset="0"/>
              <a:cs typeface="Calibri"/>
            </a:endParaRPr>
          </a:p>
          <a:p>
            <a:endParaRPr lang="en-US" dirty="0">
              <a:latin typeface="Californian FB" panose="0207040306080B030204" pitchFamily="18" charset="0"/>
            </a:endParaRPr>
          </a:p>
          <a:p>
            <a:r>
              <a:rPr lang="en-US" dirty="0">
                <a:latin typeface="Californian FB" panose="0207040306080B030204" pitchFamily="18" charset="0"/>
              </a:rPr>
              <a:t>Our last large needs assessment was from 2016-2019.  </a:t>
            </a:r>
          </a:p>
        </p:txBody>
      </p:sp>
      <p:pic>
        <p:nvPicPr>
          <p:cNvPr id="1026" name="Picture 2" descr="Image result for timi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752012" y="533400"/>
            <a:ext cx="1452563" cy="14525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31804483"/>
      </p:ext>
    </p:extLst>
  </p:cSld>
  <p:clrMapOvr>
    <a:masterClrMapping/>
  </p:clrMapOvr>
  <mc:AlternateContent xmlns:mc="http://schemas.openxmlformats.org/markup-compatibility/2006">
    <mc:Choice xmlns:p14="http://schemas.microsoft.com/office/powerpoint/2010/main" Requires="p14">
      <p:transition spd="slow" p14:dur="800">
        <p14:flythrough/>
      </p:transition>
    </mc:Choice>
    <mc:Fallback>
      <p:transition spd="slow">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836612" y="838200"/>
            <a:ext cx="5791200" cy="1303337"/>
          </a:xfrm>
        </p:spPr>
        <p:txBody>
          <a:bodyPr>
            <a:normAutofit/>
          </a:bodyPr>
          <a:lstStyle/>
          <a:p>
            <a:r>
              <a:rPr lang="en-US" sz="3200" dirty="0"/>
              <a:t>Conclusion for Needs Assessment</a:t>
            </a:r>
          </a:p>
        </p:txBody>
      </p:sp>
      <p:sp>
        <p:nvSpPr>
          <p:cNvPr id="3" name="Content Placeholder 2"/>
          <p:cNvSpPr>
            <a:spLocks noGrp="1"/>
          </p:cNvSpPr>
          <p:nvPr>
            <p:ph idx="4294967295"/>
          </p:nvPr>
        </p:nvSpPr>
        <p:spPr>
          <a:xfrm>
            <a:off x="836612" y="2819400"/>
            <a:ext cx="9598025" cy="3317875"/>
          </a:xfrm>
        </p:spPr>
        <p:txBody>
          <a:bodyPr/>
          <a:lstStyle/>
          <a:p>
            <a:pPr marL="355600" marR="5080" indent="-342900">
              <a:lnSpc>
                <a:spcPct val="100000"/>
              </a:lnSpc>
              <a:spcBef>
                <a:spcPts val="95"/>
              </a:spcBef>
              <a:tabLst>
                <a:tab pos="355600" algn="l"/>
              </a:tabLst>
            </a:pPr>
            <a:r>
              <a:rPr lang="en-US" spc="-5" dirty="0">
                <a:solidFill>
                  <a:schemeClr val="tx2"/>
                </a:solidFill>
                <a:latin typeface="Californian FB" panose="0207040306080B030204" pitchFamily="18" charset="0"/>
                <a:cs typeface="Calibri"/>
              </a:rPr>
              <a:t>Needs </a:t>
            </a:r>
            <a:r>
              <a:rPr lang="en-US" spc="-10" dirty="0">
                <a:solidFill>
                  <a:schemeClr val="tx2"/>
                </a:solidFill>
                <a:latin typeface="Californian FB" panose="0207040306080B030204" pitchFamily="18" charset="0"/>
                <a:cs typeface="Calibri"/>
              </a:rPr>
              <a:t>assessment </a:t>
            </a:r>
            <a:r>
              <a:rPr lang="en-US" spc="-15" dirty="0">
                <a:solidFill>
                  <a:schemeClr val="tx2"/>
                </a:solidFill>
                <a:latin typeface="Californian FB" panose="0207040306080B030204" pitchFamily="18" charset="0"/>
                <a:cs typeface="Calibri"/>
              </a:rPr>
              <a:t>process </a:t>
            </a:r>
            <a:r>
              <a:rPr lang="en-US" spc="-10" dirty="0">
                <a:solidFill>
                  <a:schemeClr val="tx2"/>
                </a:solidFill>
                <a:latin typeface="Californian FB" panose="0207040306080B030204" pitchFamily="18" charset="0"/>
                <a:cs typeface="Calibri"/>
              </a:rPr>
              <a:t>gives </a:t>
            </a:r>
            <a:r>
              <a:rPr lang="en-US" spc="-5" dirty="0">
                <a:solidFill>
                  <a:schemeClr val="tx2"/>
                </a:solidFill>
                <a:latin typeface="Californian FB" panose="0207040306080B030204" pitchFamily="18" charset="0"/>
                <a:cs typeface="Calibri"/>
              </a:rPr>
              <a:t>us an </a:t>
            </a:r>
            <a:r>
              <a:rPr lang="en-US" spc="-10" dirty="0">
                <a:solidFill>
                  <a:schemeClr val="tx2"/>
                </a:solidFill>
                <a:latin typeface="Californian FB" panose="0207040306080B030204" pitchFamily="18" charset="0"/>
                <a:cs typeface="Calibri"/>
              </a:rPr>
              <a:t>idea</a:t>
            </a:r>
            <a:r>
              <a:rPr lang="en-US" spc="150" dirty="0">
                <a:solidFill>
                  <a:schemeClr val="tx2"/>
                </a:solidFill>
                <a:latin typeface="Californian FB" panose="0207040306080B030204" pitchFamily="18" charset="0"/>
                <a:cs typeface="Calibri"/>
              </a:rPr>
              <a:t> </a:t>
            </a:r>
            <a:r>
              <a:rPr lang="en-US" spc="-5" dirty="0">
                <a:solidFill>
                  <a:schemeClr val="tx2"/>
                </a:solidFill>
                <a:latin typeface="Californian FB" panose="0207040306080B030204" pitchFamily="18" charset="0"/>
                <a:cs typeface="Calibri"/>
              </a:rPr>
              <a:t>of</a:t>
            </a:r>
            <a:r>
              <a:rPr lang="en-US" spc="-20" dirty="0">
                <a:solidFill>
                  <a:schemeClr val="tx2"/>
                </a:solidFill>
                <a:latin typeface="Californian FB" panose="0207040306080B030204" pitchFamily="18" charset="0"/>
                <a:cs typeface="Calibri"/>
              </a:rPr>
              <a:t> </a:t>
            </a:r>
            <a:r>
              <a:rPr lang="en-US" spc="-10" dirty="0">
                <a:solidFill>
                  <a:schemeClr val="tx2"/>
                </a:solidFill>
                <a:latin typeface="Californian FB" panose="0207040306080B030204" pitchFamily="18" charset="0"/>
                <a:cs typeface="Calibri"/>
              </a:rPr>
              <a:t>what </a:t>
            </a:r>
            <a:r>
              <a:rPr lang="en-US" spc="-5" dirty="0">
                <a:solidFill>
                  <a:schemeClr val="tx2"/>
                </a:solidFill>
                <a:latin typeface="Californian FB" panose="0207040306080B030204" pitchFamily="18" charset="0"/>
                <a:cs typeface="Calibri"/>
              </a:rPr>
              <a:t> </a:t>
            </a:r>
            <a:r>
              <a:rPr lang="en-US" spc="-45" dirty="0">
                <a:solidFill>
                  <a:schemeClr val="tx2"/>
                </a:solidFill>
                <a:latin typeface="Californian FB" panose="0207040306080B030204" pitchFamily="18" charset="0"/>
                <a:cs typeface="Calibri"/>
              </a:rPr>
              <a:t>PLWH </a:t>
            </a:r>
            <a:r>
              <a:rPr lang="en-US" spc="-10" dirty="0">
                <a:solidFill>
                  <a:schemeClr val="tx2"/>
                </a:solidFill>
                <a:latin typeface="Californian FB" panose="0207040306080B030204" pitchFamily="18" charset="0"/>
                <a:cs typeface="Calibri"/>
              </a:rPr>
              <a:t>in </a:t>
            </a:r>
            <a:r>
              <a:rPr lang="en-US" spc="-5" dirty="0">
                <a:solidFill>
                  <a:schemeClr val="tx2"/>
                </a:solidFill>
                <a:latin typeface="Californian FB" panose="0207040306080B030204" pitchFamily="18" charset="0"/>
                <a:cs typeface="Calibri"/>
              </a:rPr>
              <a:t>a </a:t>
            </a:r>
            <a:r>
              <a:rPr lang="en-US" spc="-10" dirty="0">
                <a:solidFill>
                  <a:schemeClr val="tx2"/>
                </a:solidFill>
                <a:latin typeface="Californian FB" panose="0207040306080B030204" pitchFamily="18" charset="0"/>
                <a:cs typeface="Calibri"/>
              </a:rPr>
              <a:t>community</a:t>
            </a:r>
            <a:r>
              <a:rPr lang="en-US" spc="55" dirty="0">
                <a:solidFill>
                  <a:schemeClr val="tx2"/>
                </a:solidFill>
                <a:latin typeface="Californian FB" panose="0207040306080B030204" pitchFamily="18" charset="0"/>
                <a:cs typeface="Calibri"/>
              </a:rPr>
              <a:t> </a:t>
            </a:r>
            <a:r>
              <a:rPr lang="en-US" spc="-5" dirty="0">
                <a:solidFill>
                  <a:schemeClr val="tx2"/>
                </a:solidFill>
                <a:latin typeface="Californian FB" panose="0207040306080B030204" pitchFamily="18" charset="0"/>
                <a:cs typeface="Calibri"/>
              </a:rPr>
              <a:t>need</a:t>
            </a:r>
          </a:p>
          <a:p>
            <a:pPr marL="355600" marR="5080" indent="-342900">
              <a:lnSpc>
                <a:spcPct val="100000"/>
              </a:lnSpc>
              <a:spcBef>
                <a:spcPts val="95"/>
              </a:spcBef>
              <a:tabLst>
                <a:tab pos="355600" algn="l"/>
              </a:tabLst>
            </a:pPr>
            <a:endParaRPr lang="en-US" dirty="0">
              <a:solidFill>
                <a:schemeClr val="tx2"/>
              </a:solidFill>
              <a:latin typeface="Californian FB" panose="0207040306080B030204" pitchFamily="18" charset="0"/>
              <a:cs typeface="Calibri"/>
            </a:endParaRPr>
          </a:p>
          <a:p>
            <a:pPr marL="355600" marR="57150" indent="-343535">
              <a:lnSpc>
                <a:spcPct val="100000"/>
              </a:lnSpc>
              <a:spcBef>
                <a:spcPts val="670"/>
              </a:spcBef>
              <a:tabLst>
                <a:tab pos="355600" algn="l"/>
              </a:tabLst>
            </a:pPr>
            <a:r>
              <a:rPr lang="en-US" spc="-5" dirty="0">
                <a:solidFill>
                  <a:schemeClr val="tx2"/>
                </a:solidFill>
                <a:latin typeface="Californian FB" panose="0207040306080B030204" pitchFamily="18" charset="0"/>
                <a:cs typeface="Calibri"/>
              </a:rPr>
              <a:t>Needs </a:t>
            </a:r>
            <a:r>
              <a:rPr lang="en-US" spc="-10" dirty="0">
                <a:solidFill>
                  <a:schemeClr val="tx2"/>
                </a:solidFill>
                <a:latin typeface="Californian FB" panose="0207040306080B030204" pitchFamily="18" charset="0"/>
                <a:cs typeface="Calibri"/>
              </a:rPr>
              <a:t>assessment </a:t>
            </a:r>
            <a:r>
              <a:rPr lang="en-US" spc="-20" dirty="0">
                <a:solidFill>
                  <a:schemeClr val="tx2"/>
                </a:solidFill>
                <a:latin typeface="Californian FB" panose="0207040306080B030204" pitchFamily="18" charset="0"/>
                <a:cs typeface="Calibri"/>
              </a:rPr>
              <a:t>data </a:t>
            </a:r>
            <a:r>
              <a:rPr lang="en-US" spc="-10" dirty="0">
                <a:solidFill>
                  <a:schemeClr val="tx2"/>
                </a:solidFill>
                <a:latin typeface="Californian FB" panose="0207040306080B030204" pitchFamily="18" charset="0"/>
                <a:cs typeface="Calibri"/>
              </a:rPr>
              <a:t>should </a:t>
            </a:r>
            <a:r>
              <a:rPr lang="en-US" spc="-5" dirty="0">
                <a:solidFill>
                  <a:schemeClr val="tx2"/>
                </a:solidFill>
                <a:latin typeface="Californian FB" panose="0207040306080B030204" pitchFamily="18" charset="0"/>
                <a:cs typeface="Calibri"/>
              </a:rPr>
              <a:t>be</a:t>
            </a:r>
            <a:r>
              <a:rPr lang="en-US" spc="150" dirty="0">
                <a:solidFill>
                  <a:schemeClr val="tx2"/>
                </a:solidFill>
                <a:latin typeface="Californian FB" panose="0207040306080B030204" pitchFamily="18" charset="0"/>
                <a:cs typeface="Calibri"/>
              </a:rPr>
              <a:t> </a:t>
            </a:r>
            <a:r>
              <a:rPr lang="en-US" spc="-10" dirty="0">
                <a:solidFill>
                  <a:schemeClr val="tx2"/>
                </a:solidFill>
                <a:latin typeface="Californian FB" panose="0207040306080B030204" pitchFamily="18" charset="0"/>
                <a:cs typeface="Calibri"/>
              </a:rPr>
              <a:t>collected</a:t>
            </a:r>
            <a:r>
              <a:rPr lang="en-US" spc="-5" dirty="0">
                <a:solidFill>
                  <a:schemeClr val="tx2"/>
                </a:solidFill>
                <a:latin typeface="Californian FB" panose="0207040306080B030204" pitchFamily="18" charset="0"/>
                <a:cs typeface="Calibri"/>
              </a:rPr>
              <a:t> </a:t>
            </a:r>
            <a:r>
              <a:rPr lang="en-US" spc="-15" dirty="0">
                <a:solidFill>
                  <a:schemeClr val="tx2"/>
                </a:solidFill>
                <a:latin typeface="Californian FB" panose="0207040306080B030204" pitchFamily="18" charset="0"/>
                <a:cs typeface="Calibri"/>
              </a:rPr>
              <a:t>every </a:t>
            </a:r>
            <a:r>
              <a:rPr lang="en-US" spc="-5" dirty="0">
                <a:solidFill>
                  <a:schemeClr val="tx2"/>
                </a:solidFill>
                <a:latin typeface="Californian FB" panose="0207040306080B030204" pitchFamily="18" charset="0"/>
                <a:cs typeface="Calibri"/>
              </a:rPr>
              <a:t> </a:t>
            </a:r>
            <a:r>
              <a:rPr lang="en-US" spc="-15" dirty="0">
                <a:solidFill>
                  <a:schemeClr val="tx2"/>
                </a:solidFill>
                <a:latin typeface="Californian FB" panose="0207040306080B030204" pitchFamily="18" charset="0"/>
                <a:cs typeface="Calibri"/>
              </a:rPr>
              <a:t>year </a:t>
            </a:r>
            <a:r>
              <a:rPr lang="en-US" spc="-5" dirty="0">
                <a:solidFill>
                  <a:schemeClr val="tx2"/>
                </a:solidFill>
                <a:latin typeface="Californian FB" panose="0207040306080B030204" pitchFamily="18" charset="0"/>
                <a:cs typeface="Calibri"/>
              </a:rPr>
              <a:t>and </a:t>
            </a:r>
            <a:r>
              <a:rPr lang="en-US" spc="-10" dirty="0">
                <a:solidFill>
                  <a:schemeClr val="tx2"/>
                </a:solidFill>
                <a:latin typeface="Californian FB" panose="0207040306080B030204" pitchFamily="18" charset="0"/>
                <a:cs typeface="Calibri"/>
              </a:rPr>
              <a:t>timed </a:t>
            </a:r>
            <a:r>
              <a:rPr lang="en-US" spc="-15" dirty="0">
                <a:solidFill>
                  <a:schemeClr val="tx2"/>
                </a:solidFill>
                <a:latin typeface="Californian FB" panose="0207040306080B030204" pitchFamily="18" charset="0"/>
                <a:cs typeface="Calibri"/>
              </a:rPr>
              <a:t>to ensure </a:t>
            </a:r>
            <a:r>
              <a:rPr lang="en-US" spc="-20" dirty="0">
                <a:solidFill>
                  <a:schemeClr val="tx2"/>
                </a:solidFill>
                <a:latin typeface="Californian FB" panose="0207040306080B030204" pitchFamily="18" charset="0"/>
                <a:cs typeface="Calibri"/>
              </a:rPr>
              <a:t>you </a:t>
            </a:r>
            <a:r>
              <a:rPr lang="en-US" spc="-25" dirty="0">
                <a:solidFill>
                  <a:schemeClr val="tx2"/>
                </a:solidFill>
                <a:latin typeface="Californian FB" panose="0207040306080B030204" pitchFamily="18" charset="0"/>
                <a:cs typeface="Calibri"/>
              </a:rPr>
              <a:t>have </a:t>
            </a:r>
            <a:r>
              <a:rPr lang="en-US" spc="-5" dirty="0">
                <a:solidFill>
                  <a:schemeClr val="tx2"/>
                </a:solidFill>
                <a:latin typeface="Californian FB" panose="0207040306080B030204" pitchFamily="18" charset="0"/>
                <a:cs typeface="Calibri"/>
              </a:rPr>
              <a:t>all </a:t>
            </a:r>
            <a:r>
              <a:rPr lang="en-US" spc="-10" dirty="0">
                <a:solidFill>
                  <a:schemeClr val="tx2"/>
                </a:solidFill>
                <a:latin typeface="Californian FB" panose="0207040306080B030204" pitchFamily="18" charset="0"/>
                <a:cs typeface="Calibri"/>
              </a:rPr>
              <a:t>the </a:t>
            </a:r>
            <a:r>
              <a:rPr lang="en-US" spc="-25" dirty="0">
                <a:solidFill>
                  <a:schemeClr val="tx2"/>
                </a:solidFill>
                <a:latin typeface="Californian FB" panose="0207040306080B030204" pitchFamily="18" charset="0"/>
                <a:cs typeface="Calibri"/>
              </a:rPr>
              <a:t>data </a:t>
            </a:r>
            <a:r>
              <a:rPr lang="en-US" spc="-20" dirty="0">
                <a:solidFill>
                  <a:schemeClr val="tx2"/>
                </a:solidFill>
                <a:latin typeface="Californian FB" panose="0207040306080B030204" pitchFamily="18" charset="0"/>
                <a:cs typeface="Calibri"/>
              </a:rPr>
              <a:t>you  </a:t>
            </a:r>
            <a:r>
              <a:rPr lang="en-US" spc="-5" dirty="0">
                <a:solidFill>
                  <a:schemeClr val="tx2"/>
                </a:solidFill>
                <a:latin typeface="Californian FB" panose="0207040306080B030204" pitchFamily="18" charset="0"/>
                <a:cs typeface="Calibri"/>
              </a:rPr>
              <a:t>need </a:t>
            </a:r>
            <a:r>
              <a:rPr lang="en-US" spc="-25" dirty="0">
                <a:solidFill>
                  <a:schemeClr val="tx2"/>
                </a:solidFill>
                <a:latin typeface="Californian FB" panose="0207040306080B030204" pitchFamily="18" charset="0"/>
                <a:cs typeface="Calibri"/>
              </a:rPr>
              <a:t>for</a:t>
            </a:r>
            <a:r>
              <a:rPr lang="en-US" spc="-70" dirty="0">
                <a:solidFill>
                  <a:schemeClr val="tx2"/>
                </a:solidFill>
                <a:latin typeface="Californian FB" panose="0207040306080B030204" pitchFamily="18" charset="0"/>
                <a:cs typeface="Calibri"/>
              </a:rPr>
              <a:t> Priority Setting and Resource Allocation</a:t>
            </a:r>
            <a:endParaRPr lang="en-US" dirty="0">
              <a:solidFill>
                <a:schemeClr val="tx2"/>
              </a:solidFill>
              <a:latin typeface="Californian FB" panose="0207040306080B030204" pitchFamily="18" charset="0"/>
              <a:cs typeface="Calibri"/>
            </a:endParaRPr>
          </a:p>
          <a:p>
            <a:endParaRPr lang="en-US" dirty="0">
              <a:solidFill>
                <a:schemeClr val="tx2"/>
              </a:solidFill>
              <a:latin typeface="Californian FB" panose="0207040306080B030204" pitchFamily="18" charset="0"/>
            </a:endParaRPr>
          </a:p>
        </p:txBody>
      </p:sp>
      <p:pic>
        <p:nvPicPr>
          <p:cNvPr id="1026" name="Picture 2" descr="Image result for needs assessment"/>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466012" y="682894"/>
            <a:ext cx="3441743" cy="21034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7856033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crush"/>
      </p:transition>
    </mc:Choice>
    <mc:Fallback>
      <p:transition spd="slow">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Image result for the en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65412" y="914400"/>
            <a:ext cx="6515100" cy="48863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1813114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000">
        <p15:prstTrans prst="curtains"/>
      </p:transition>
    </mc:Choice>
    <mc:Fallback>
      <p:transition spd="slow">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65764" y="1219200"/>
            <a:ext cx="6240191" cy="1371600"/>
          </a:xfrm>
        </p:spPr>
        <p:txBody>
          <a:bodyPr/>
          <a:lstStyle/>
          <a:p>
            <a:r>
              <a:rPr lang="en-US" dirty="0"/>
              <a:t>For more information regarding this presentation, please contact:</a:t>
            </a:r>
          </a:p>
        </p:txBody>
      </p:sp>
      <p:pic>
        <p:nvPicPr>
          <p:cNvPr id="6" name="Picture Placeholder 5"/>
          <p:cNvPicPr>
            <a:picLocks noGrp="1" noChangeAspect="1"/>
          </p:cNvPicPr>
          <p:nvPr>
            <p:ph type="pic" idx="1"/>
          </p:nvPr>
        </p:nvPicPr>
        <p:blipFill>
          <a:blip r:embed="rId3">
            <a:extLst>
              <a:ext uri="{28A0092B-C50C-407E-A947-70E740481C1C}">
                <a14:useLocalDpi xmlns:a14="http://schemas.microsoft.com/office/drawing/2010/main" val="0"/>
              </a:ext>
            </a:extLst>
          </a:blip>
          <a:srcRect l="20275" r="20275"/>
          <a:stretch>
            <a:fillRect/>
          </a:stretch>
        </p:blipFill>
        <p:spPr/>
      </p:pic>
      <p:sp>
        <p:nvSpPr>
          <p:cNvPr id="5" name="Text Placeholder 4"/>
          <p:cNvSpPr>
            <a:spLocks noGrp="1"/>
          </p:cNvSpPr>
          <p:nvPr>
            <p:ph type="body" sz="half" idx="2"/>
          </p:nvPr>
        </p:nvSpPr>
        <p:spPr>
          <a:xfrm>
            <a:off x="1265764" y="2895600"/>
            <a:ext cx="6240191" cy="1828800"/>
          </a:xfrm>
        </p:spPr>
        <p:txBody>
          <a:bodyPr>
            <a:normAutofit/>
          </a:bodyPr>
          <a:lstStyle/>
          <a:p>
            <a:pPr>
              <a:spcBef>
                <a:spcPts val="0"/>
              </a:spcBef>
              <a:spcAft>
                <a:spcPts val="0"/>
              </a:spcAft>
            </a:pPr>
            <a:r>
              <a:rPr lang="en-US" sz="1400" dirty="0"/>
              <a:t>Dr. Casey Messer, Program Manager, Palm Beach County Ryan White Part A</a:t>
            </a:r>
          </a:p>
          <a:p>
            <a:pPr>
              <a:spcBef>
                <a:spcPts val="0"/>
              </a:spcBef>
              <a:spcAft>
                <a:spcPts val="0"/>
              </a:spcAft>
            </a:pPr>
            <a:r>
              <a:rPr lang="en-US" sz="1400" dirty="0"/>
              <a:t>(561) 355-4730</a:t>
            </a:r>
          </a:p>
          <a:p>
            <a:pPr>
              <a:spcBef>
                <a:spcPts val="0"/>
              </a:spcBef>
              <a:spcAft>
                <a:spcPts val="0"/>
              </a:spcAft>
            </a:pPr>
            <a:r>
              <a:rPr lang="en-US" sz="1400" dirty="0">
                <a:hlinkClick r:id="rId4"/>
              </a:rPr>
              <a:t>cmesser@pbcgov.org</a:t>
            </a:r>
            <a:r>
              <a:rPr lang="en-US" sz="1400" dirty="0"/>
              <a:t> </a:t>
            </a:r>
          </a:p>
          <a:p>
            <a:pPr>
              <a:spcBef>
                <a:spcPts val="0"/>
              </a:spcBef>
              <a:spcAft>
                <a:spcPts val="0"/>
              </a:spcAft>
            </a:pPr>
            <a:endParaRPr lang="en-US" sz="1400" dirty="0"/>
          </a:p>
          <a:p>
            <a:pPr>
              <a:spcBef>
                <a:spcPts val="0"/>
              </a:spcBef>
              <a:spcAft>
                <a:spcPts val="0"/>
              </a:spcAft>
            </a:pPr>
            <a:r>
              <a:rPr lang="en-US" sz="1400" dirty="0"/>
              <a:t>Shirley Lanier, Health Planner, Palm Beach County Ryan White Part A Program</a:t>
            </a:r>
          </a:p>
          <a:p>
            <a:pPr>
              <a:spcBef>
                <a:spcPts val="0"/>
              </a:spcBef>
              <a:spcAft>
                <a:spcPts val="0"/>
              </a:spcAft>
            </a:pPr>
            <a:r>
              <a:rPr lang="en-US" sz="1400" dirty="0"/>
              <a:t>(561) 355-4785</a:t>
            </a:r>
          </a:p>
          <a:p>
            <a:pPr>
              <a:spcBef>
                <a:spcPts val="0"/>
              </a:spcBef>
              <a:spcAft>
                <a:spcPts val="0"/>
              </a:spcAft>
            </a:pPr>
            <a:r>
              <a:rPr lang="en-US" sz="1400" dirty="0">
                <a:hlinkClick r:id="rId5"/>
              </a:rPr>
              <a:t>slanier@pbcgov.org</a:t>
            </a:r>
            <a:r>
              <a:rPr lang="en-US" sz="1400" dirty="0"/>
              <a:t> </a:t>
            </a:r>
          </a:p>
        </p:txBody>
      </p:sp>
    </p:spTree>
    <p:extLst>
      <p:ext uri="{BB962C8B-B14F-4D97-AF65-F5344CB8AC3E}">
        <p14:creationId xmlns:p14="http://schemas.microsoft.com/office/powerpoint/2010/main" val="191431714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prestige"/>
      </p:transition>
    </mc:Choice>
    <mc:Fallback>
      <p:transition spd="slow">
        <p:fade/>
      </p:transition>
    </mc:Fallback>
  </mc:AlternateContent>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ppt/theme/theme2.xml><?xml version="1.0" encoding="utf-8"?>
<a:theme xmlns:a="http://schemas.openxmlformats.org/drawingml/2006/main" name="Office Theme">
  <a:themeElements>
    <a:clrScheme name="BooksClassic_16x9">
      <a:dk1>
        <a:srgbClr val="6A3A20"/>
      </a:dk1>
      <a:lt1>
        <a:sysClr val="window" lastClr="FFFFFF"/>
      </a:lt1>
      <a:dk2>
        <a:srgbClr val="000000"/>
      </a:dk2>
      <a:lt2>
        <a:srgbClr val="FFEDB9"/>
      </a:lt2>
      <a:accent1>
        <a:srgbClr val="6A3A20"/>
      </a:accent1>
      <a:accent2>
        <a:srgbClr val="B4914C"/>
      </a:accent2>
      <a:accent3>
        <a:srgbClr val="610606"/>
      </a:accent3>
      <a:accent4>
        <a:srgbClr val="2B3742"/>
      </a:accent4>
      <a:accent5>
        <a:srgbClr val="787A41"/>
      </a:accent5>
      <a:accent6>
        <a:srgbClr val="B95E14"/>
      </a:accent6>
      <a:hlink>
        <a:srgbClr val="2B3742"/>
      </a:hlink>
      <a:folHlink>
        <a:srgbClr val="C1A56D"/>
      </a:folHlink>
    </a:clrScheme>
    <a:fontScheme name="Constantia">
      <a:majorFont>
        <a:latin typeface="Constantia"/>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nstantia"/>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ppt/theme/theme3.xml><?xml version="1.0" encoding="utf-8"?>
<a:theme xmlns:a="http://schemas.openxmlformats.org/drawingml/2006/main" name="Office Theme">
  <a:themeElements>
    <a:clrScheme name="BooksClassic_16x9">
      <a:dk1>
        <a:srgbClr val="6A3A20"/>
      </a:dk1>
      <a:lt1>
        <a:sysClr val="window" lastClr="FFFFFF"/>
      </a:lt1>
      <a:dk2>
        <a:srgbClr val="000000"/>
      </a:dk2>
      <a:lt2>
        <a:srgbClr val="FFEDB9"/>
      </a:lt2>
      <a:accent1>
        <a:srgbClr val="6A3A20"/>
      </a:accent1>
      <a:accent2>
        <a:srgbClr val="B4914C"/>
      </a:accent2>
      <a:accent3>
        <a:srgbClr val="610606"/>
      </a:accent3>
      <a:accent4>
        <a:srgbClr val="2B3742"/>
      </a:accent4>
      <a:accent5>
        <a:srgbClr val="787A41"/>
      </a:accent5>
      <a:accent6>
        <a:srgbClr val="B95E14"/>
      </a:accent6>
      <a:hlink>
        <a:srgbClr val="2B3742"/>
      </a:hlink>
      <a:folHlink>
        <a:srgbClr val="C1A56D"/>
      </a:folHlink>
    </a:clrScheme>
    <a:fontScheme name="Constantia">
      <a:majorFont>
        <a:latin typeface="Constantia"/>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nstantia"/>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D56E096F77E7F741AC04C5F29E17756A" ma:contentTypeVersion="7" ma:contentTypeDescription="Create a new document." ma:contentTypeScope="" ma:versionID="cfb1fa8da28cd8169280d2b9f6f9d7ef">
  <xsd:schema xmlns:xsd="http://www.w3.org/2001/XMLSchema" xmlns:xs="http://www.w3.org/2001/XMLSchema" xmlns:p="http://schemas.microsoft.com/office/2006/metadata/properties" xmlns:ns2="2c0a287c-2cfe-48a6-8384-085034255611" xmlns:ns3="3a458720-5d06-4124-9ae2-9cfb35b6a5aa" targetNamespace="http://schemas.microsoft.com/office/2006/metadata/properties" ma:root="true" ma:fieldsID="9f5b4e62b3d3e769273a4ca83bc71af2" ns2:_="" ns3:_="">
    <xsd:import namespace="2c0a287c-2cfe-48a6-8384-085034255611"/>
    <xsd:import namespace="3a458720-5d06-4124-9ae2-9cfb35b6a5aa"/>
    <xsd:element name="properties">
      <xsd:complexType>
        <xsd:sequence>
          <xsd:element name="documentManagement">
            <xsd:complexType>
              <xsd:all>
                <xsd:element ref="ns2:Category" minOccurs="0"/>
                <xsd:element ref="ns2:Year" minOccurs="0"/>
                <xsd:element ref="ns3:SharedWithUsers" minOccurs="0"/>
                <xsd:element ref="ns2:Meeting_x0020_Date" minOccurs="0"/>
                <xsd:element ref="ns2:Order0"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c0a287c-2cfe-48a6-8384-085034255611" elementFormDefault="qualified">
    <xsd:import namespace="http://schemas.microsoft.com/office/2006/documentManagement/types"/>
    <xsd:import namespace="http://schemas.microsoft.com/office/infopath/2007/PartnerControls"/>
    <xsd:element name="Category" ma:index="8" nillable="true" ma:displayName="Category" ma:default="Other" ma:description="The PDF Category." ma:format="Dropdown" ma:internalName="Category">
      <xsd:simpleType>
        <xsd:restriction base="dms:Choice">
          <xsd:enumeration value="Newsletter"/>
          <xsd:enumeration value="Calendar"/>
          <xsd:enumeration value="Meeting Minutes"/>
          <xsd:enumeration value="Training Schedule"/>
          <xsd:enumeration value="Comprehensive Needs Assessment"/>
          <xsd:enumeration value="Comprehensive Plans"/>
          <xsd:enumeration value="Research Projects"/>
          <xsd:enumeration value="Quality Management"/>
          <xsd:enumeration value="The Redbook"/>
          <xsd:enumeration value="Member Services"/>
          <xsd:enumeration value="Provider Manual"/>
          <xsd:enumeration value="Local Pharmacy RFP"/>
          <xsd:enumeration value="Other"/>
        </xsd:restriction>
      </xsd:simpleType>
    </xsd:element>
    <xsd:element name="Year" ma:index="9" nillable="true" ma:displayName="Year" ma:description="The year of the newsletter or other document. (Not required.)" ma:internalName="Year">
      <xsd:simpleType>
        <xsd:restriction base="dms:Text">
          <xsd:maxLength value="255"/>
        </xsd:restriction>
      </xsd:simpleType>
    </xsd:element>
    <xsd:element name="Meeting_x0020_Date" ma:index="11" nillable="true" ma:displayName="Meeting Date" ma:description="Meeting Date" ma:format="DateOnly" ma:internalName="Meeting_x0020_Date">
      <xsd:simpleType>
        <xsd:restriction base="dms:DateTime"/>
      </xsd:simpleType>
    </xsd:element>
    <xsd:element name="Order0" ma:index="12" nillable="true" ma:displayName="Order" ma:description="Order" ma:internalName="Order0">
      <xsd:simpleType>
        <xsd:restriction base="dms:Number"/>
      </xsd:simpleType>
    </xsd:element>
  </xsd:schema>
  <xsd:schema xmlns:xsd="http://www.w3.org/2001/XMLSchema" xmlns:xs="http://www.w3.org/2001/XMLSchema" xmlns:dms="http://schemas.microsoft.com/office/2006/documentManagement/types" xmlns:pc="http://schemas.microsoft.com/office/infopath/2007/PartnerControls" targetNamespace="3a458720-5d06-4124-9ae2-9cfb35b6a5aa"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Year xmlns="2c0a287c-2cfe-48a6-8384-085034255611" xsi:nil="true"/>
    <Category xmlns="2c0a287c-2cfe-48a6-8384-085034255611">Other</Category>
    <Order0 xmlns="2c0a287c-2cfe-48a6-8384-085034255611" xsi:nil="true"/>
    <Meeting_x0020_Date xmlns="2c0a287c-2cfe-48a6-8384-085034255611" xsi:nil="true"/>
    <SharedWithUsers xmlns="3a458720-5d06-4124-9ae2-9cfb35b6a5aa">
      <UserInfo>
        <DisplayName/>
        <AccountId xsi:nil="true"/>
        <AccountType/>
      </UserInfo>
    </SharedWithUsers>
  </documentManagement>
</p:properties>
</file>

<file path=customXml/itemProps1.xml><?xml version="1.0" encoding="utf-8"?>
<ds:datastoreItem xmlns:ds="http://schemas.openxmlformats.org/officeDocument/2006/customXml" ds:itemID="{6DE98D97-3CD9-4BBB-915D-9F868254E2F5}"/>
</file>

<file path=customXml/itemProps2.xml><?xml version="1.0" encoding="utf-8"?>
<ds:datastoreItem xmlns:ds="http://schemas.openxmlformats.org/officeDocument/2006/customXml" ds:itemID="{8653B643-6FE9-4078-A743-AA54ABE58EDB}"/>
</file>

<file path=customXml/itemProps3.xml><?xml version="1.0" encoding="utf-8"?>
<ds:datastoreItem xmlns:ds="http://schemas.openxmlformats.org/officeDocument/2006/customXml" ds:itemID="{4ED80E12-3BE9-4746-820E-FFB249F467F2}">
  <ds:schemaRefs>
    <ds:schemaRef ds:uri="http://www.w3.org/XML/1998/namespace"/>
    <ds:schemaRef ds:uri="http://schemas.microsoft.com/office/2006/documentManagement/types"/>
    <ds:schemaRef ds:uri="http://purl.org/dc/dcmitype/"/>
    <ds:schemaRef ds:uri="http://purl.org/dc/elements/1.1/"/>
    <ds:schemaRef ds:uri="http://purl.org/dc/terms/"/>
    <ds:schemaRef ds:uri="http://schemas.openxmlformats.org/package/2006/metadata/core-properties"/>
    <ds:schemaRef ds:uri="http://schemas.microsoft.com/office/infopath/2007/PartnerControls"/>
    <ds:schemaRef ds:uri="4873beb7-5857-4685-be1f-d57550cc96cc"/>
    <ds:schemaRef ds:uri="http://schemas.microsoft.com/office/2006/metadata/properties"/>
  </ds:schemaRefs>
</ds:datastoreItem>
</file>

<file path=docProps/app.xml><?xml version="1.0" encoding="utf-8"?>
<Properties xmlns="http://schemas.openxmlformats.org/officeDocument/2006/extended-properties" xmlns:vt="http://schemas.openxmlformats.org/officeDocument/2006/docPropsVTypes">
  <Template>Organic</Template>
  <TotalTime>2968</TotalTime>
  <Words>4493</Words>
  <Application>Microsoft Office PowerPoint</Application>
  <PresentationFormat>Custom</PresentationFormat>
  <Paragraphs>924</Paragraphs>
  <Slides>33</Slides>
  <Notes>30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33</vt:i4>
      </vt:variant>
    </vt:vector>
  </HeadingPairs>
  <TitlesOfParts>
    <vt:vector size="41" baseType="lpstr">
      <vt:lpstr>Arial</vt:lpstr>
      <vt:lpstr>Calibri</vt:lpstr>
      <vt:lpstr>Californian FB</vt:lpstr>
      <vt:lpstr>Constantia</vt:lpstr>
      <vt:lpstr>Garamond</vt:lpstr>
      <vt:lpstr>Symbol</vt:lpstr>
      <vt:lpstr>Times New Roman</vt:lpstr>
      <vt:lpstr>Organic</vt:lpstr>
      <vt:lpstr>Needs Assessment Data Presentation</vt:lpstr>
      <vt:lpstr>What is a Needs Assessment?</vt:lpstr>
      <vt:lpstr>In Plain Language</vt:lpstr>
      <vt:lpstr>What should be included in a  needs assessment?</vt:lpstr>
      <vt:lpstr>PowerPoint Presentation</vt:lpstr>
      <vt:lpstr>PowerPoint Presentation</vt:lpstr>
      <vt:lpstr>PowerPoint Presentation</vt:lpstr>
      <vt:lpstr>PowerPoint Presentation</vt:lpstr>
      <vt:lpstr>PowerPoint Presentation</vt:lpstr>
      <vt:lpstr>PowerPoint Presentation</vt:lpstr>
      <vt:lpstr>Elements of a Needs Assessment </vt:lpstr>
      <vt:lpstr>PowerPoint Presentation</vt:lpstr>
      <vt:lpstr>Provider Interview Findings, Cont’d</vt:lpstr>
      <vt:lpstr>Provider Interview Findings, Cont’d</vt:lpstr>
      <vt:lpstr>Consumer Survey Highlights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Needs Assessment Timing</vt:lpstr>
      <vt:lpstr>Conclusion for Needs Assessment</vt:lpstr>
      <vt:lpstr>PowerPoint Presentation</vt:lpstr>
      <vt:lpstr>For more information regarding this presentation, please contact:</vt:lpstr>
    </vt:vector>
  </TitlesOfParts>
  <Company>Palm Beach County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Planning Council Data Presentation</dc:title>
  <dc:creator>Shirley Lanier D.</dc:creator>
  <cp:lastModifiedBy>shirley lanier</cp:lastModifiedBy>
  <cp:revision>140</cp:revision>
  <cp:lastPrinted>2019-06-24T15:28:44Z</cp:lastPrinted>
  <dcterms:created xsi:type="dcterms:W3CDTF">2019-06-20T14:44:45Z</dcterms:created>
  <dcterms:modified xsi:type="dcterms:W3CDTF">2020-06-26T11:14:45Z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nternalTags">
    <vt:lpwstr/>
  </property>
  <property fmtid="{D5CDD505-2E9C-101B-9397-08002B2CF9AE}" pid="3" name="ContentTypeId">
    <vt:lpwstr>0x010100D56E096F77E7F741AC04C5F29E17756A</vt:lpwstr>
  </property>
  <property fmtid="{D5CDD505-2E9C-101B-9397-08002B2CF9AE}" pid="4" name="FeatureTags">
    <vt:lpwstr/>
  </property>
  <property fmtid="{D5CDD505-2E9C-101B-9397-08002B2CF9AE}" pid="5" name="LocalizationTags">
    <vt:lpwstr/>
  </property>
  <property fmtid="{D5CDD505-2E9C-101B-9397-08002B2CF9AE}" pid="6" name="ScenarioTags">
    <vt:lpwstr/>
  </property>
  <property fmtid="{D5CDD505-2E9C-101B-9397-08002B2CF9AE}" pid="7" name="CampaignTags">
    <vt:lpwstr/>
  </property>
  <property fmtid="{D5CDD505-2E9C-101B-9397-08002B2CF9AE}" pid="8" name="Order">
    <vt:r8>66800</vt:r8>
  </property>
  <property fmtid="{D5CDD505-2E9C-101B-9397-08002B2CF9AE}" pid="9" name="xd_Signature">
    <vt:bool>false</vt:bool>
  </property>
  <property fmtid="{D5CDD505-2E9C-101B-9397-08002B2CF9AE}" pid="10" name="xd_ProgID">
    <vt:lpwstr/>
  </property>
  <property fmtid="{D5CDD505-2E9C-101B-9397-08002B2CF9AE}" pid="11" name="_SourceUrl">
    <vt:lpwstr/>
  </property>
  <property fmtid="{D5CDD505-2E9C-101B-9397-08002B2CF9AE}" pid="12" name="_SharedFileIndex">
    <vt:lpwstr/>
  </property>
  <property fmtid="{D5CDD505-2E9C-101B-9397-08002B2CF9AE}" pid="13" name="TemplateUrl">
    <vt:lpwstr/>
  </property>
</Properties>
</file>